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9" r:id="rId4"/>
    <p:sldId id="258" r:id="rId5"/>
    <p:sldId id="261" r:id="rId6"/>
    <p:sldId id="260" r:id="rId7"/>
    <p:sldId id="262" r:id="rId8"/>
    <p:sldId id="263" r:id="rId9"/>
    <p:sldId id="264" r:id="rId10"/>
    <p:sldId id="270" r:id="rId11"/>
    <p:sldId id="266" r:id="rId12"/>
    <p:sldId id="267" r:id="rId13"/>
    <p:sldId id="271" r:id="rId14"/>
    <p:sldId id="268" r:id="rId15"/>
    <p:sldId id="269" r:id="rId16"/>
    <p:sldId id="272" r:id="rId17"/>
    <p:sldId id="273" r:id="rId18"/>
    <p:sldId id="274" r:id="rId19"/>
    <p:sldId id="275" r:id="rId20"/>
    <p:sldId id="276" r:id="rId21"/>
    <p:sldId id="277" r:id="rId22"/>
    <p:sldId id="279" r:id="rId23"/>
    <p:sldId id="278" r:id="rId24"/>
    <p:sldId id="282" r:id="rId25"/>
    <p:sldId id="283" r:id="rId26"/>
    <p:sldId id="285" r:id="rId27"/>
    <p:sldId id="284" r:id="rId28"/>
    <p:sldId id="286" r:id="rId29"/>
    <p:sldId id="287" r:id="rId30"/>
    <p:sldId id="280" r:id="rId31"/>
    <p:sldId id="281" r:id="rId32"/>
    <p:sldId id="288" r:id="rId33"/>
    <p:sldId id="291" r:id="rId34"/>
    <p:sldId id="289" r:id="rId35"/>
    <p:sldId id="290" r:id="rId36"/>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56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30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Sottotitolo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it-IT" smtClean="0"/>
              <a:t>Fare clic per modificare lo stile del sottotitolo dello schema</a:t>
            </a:r>
            <a:endParaRPr kumimoji="0" lang="en-US"/>
          </a:p>
        </p:txBody>
      </p:sp>
      <p:sp>
        <p:nvSpPr>
          <p:cNvPr id="28" name="Titolo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it-IT" smtClean="0"/>
              <a:t>Fare clic per modificare lo stile del titolo</a:t>
            </a:r>
            <a:endParaRPr kumimoji="0" lang="en-US"/>
          </a:p>
        </p:txBody>
      </p:sp>
      <p:cxnSp>
        <p:nvCxnSpPr>
          <p:cNvPr id="8" name="Connettore 1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Connettore 1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e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Segnaposto data 14"/>
          <p:cNvSpPr>
            <a:spLocks noGrp="1"/>
          </p:cNvSpPr>
          <p:nvPr>
            <p:ph type="dt" sz="half" idx="10"/>
          </p:nvPr>
        </p:nvSpPr>
        <p:spPr/>
        <p:txBody>
          <a:bodyPr/>
          <a:lstStyle/>
          <a:p>
            <a:fld id="{A6FE3FF1-AE44-4120-8906-DB9A5D83C077}" type="datetimeFigureOut">
              <a:rPr lang="it-IT" smtClean="0"/>
              <a:t>04/05/2018</a:t>
            </a:fld>
            <a:endParaRPr lang="it-IT"/>
          </a:p>
        </p:txBody>
      </p:sp>
      <p:sp>
        <p:nvSpPr>
          <p:cNvPr id="16" name="Segnaposto numero diapositiva 15"/>
          <p:cNvSpPr>
            <a:spLocks noGrp="1"/>
          </p:cNvSpPr>
          <p:nvPr>
            <p:ph type="sldNum" sz="quarter" idx="11"/>
          </p:nvPr>
        </p:nvSpPr>
        <p:spPr/>
        <p:txBody>
          <a:bodyPr/>
          <a:lstStyle/>
          <a:p>
            <a:fld id="{29498FB1-7961-411D-B1B0-949B900712F5}" type="slidenum">
              <a:rPr lang="it-IT" smtClean="0"/>
              <a:t>‹N›</a:t>
            </a:fld>
            <a:endParaRPr lang="it-IT"/>
          </a:p>
        </p:txBody>
      </p:sp>
      <p:sp>
        <p:nvSpPr>
          <p:cNvPr id="17" name="Segnaposto piè di pagina 16"/>
          <p:cNvSpPr>
            <a:spLocks noGrp="1"/>
          </p:cNvSpPr>
          <p:nvPr>
            <p:ph type="ftr" sz="quarter" idx="12"/>
          </p:nvPr>
        </p:nvSpPr>
        <p:spPr/>
        <p:txBody>
          <a:bodyPr/>
          <a:lstStyle/>
          <a:p>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6FE3FF1-AE44-4120-8906-DB9A5D83C077}" type="datetimeFigureOut">
              <a:rPr lang="it-IT" smtClean="0"/>
              <a:t>04/05/2018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498FB1-7961-411D-B1B0-949B900712F5}"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p>
            <a:fld id="{A6FE3FF1-AE44-4120-8906-DB9A5D83C077}" type="datetimeFigureOut">
              <a:rPr lang="it-IT" smtClean="0"/>
              <a:t>04/05/2018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498FB1-7961-411D-B1B0-949B900712F5}"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9" name="Segnaposto contenuto 8"/>
          <p:cNvSpPr>
            <a:spLocks noGrp="1"/>
          </p:cNvSpPr>
          <p:nvPr>
            <p:ph idx="1"/>
          </p:nvPr>
        </p:nvSpPr>
        <p:spPr>
          <a:xfrm>
            <a:off x="457200" y="1524000"/>
            <a:ext cx="8229600"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4" name="Segnaposto data 13"/>
          <p:cNvSpPr>
            <a:spLocks noGrp="1"/>
          </p:cNvSpPr>
          <p:nvPr>
            <p:ph type="dt" sz="half" idx="14"/>
          </p:nvPr>
        </p:nvSpPr>
        <p:spPr/>
        <p:txBody>
          <a:bodyPr/>
          <a:lstStyle/>
          <a:p>
            <a:fld id="{A6FE3FF1-AE44-4120-8906-DB9A5D83C077}" type="datetimeFigureOut">
              <a:rPr lang="it-IT" smtClean="0"/>
              <a:t>04/05/2018</a:t>
            </a:fld>
            <a:endParaRPr lang="it-IT"/>
          </a:p>
        </p:txBody>
      </p:sp>
      <p:sp>
        <p:nvSpPr>
          <p:cNvPr id="15" name="Segnaposto numero diapositiva 14"/>
          <p:cNvSpPr>
            <a:spLocks noGrp="1"/>
          </p:cNvSpPr>
          <p:nvPr>
            <p:ph type="sldNum" sz="quarter" idx="15"/>
          </p:nvPr>
        </p:nvSpPr>
        <p:spPr/>
        <p:txBody>
          <a:bodyPr/>
          <a:lstStyle>
            <a:lvl1pPr algn="ctr">
              <a:defRPr/>
            </a:lvl1pPr>
          </a:lstStyle>
          <a:p>
            <a:fld id="{29498FB1-7961-411D-B1B0-949B900712F5}" type="slidenum">
              <a:rPr lang="it-IT" smtClean="0"/>
              <a:t>‹N›</a:t>
            </a:fld>
            <a:endParaRPr lang="it-IT"/>
          </a:p>
        </p:txBody>
      </p:sp>
      <p:sp>
        <p:nvSpPr>
          <p:cNvPr id="16" name="Segnaposto piè di pagina 15"/>
          <p:cNvSpPr>
            <a:spLocks noGrp="1"/>
          </p:cNvSpPr>
          <p:nvPr>
            <p:ph type="ftr" sz="quarter" idx="16"/>
          </p:nvPr>
        </p:nvSpPr>
        <p:spPr/>
        <p:txBody>
          <a:bodyPr/>
          <a:lstStyle/>
          <a:p>
            <a:endParaRPr lang="it-IT"/>
          </a:p>
        </p:txBody>
      </p:sp>
      <p:sp>
        <p:nvSpPr>
          <p:cNvPr id="17" name="Titolo 16"/>
          <p:cNvSpPr>
            <a:spLocks noGrp="1"/>
          </p:cNvSpPr>
          <p:nvPr>
            <p:ph type="title"/>
          </p:nvPr>
        </p:nvSpPr>
        <p:spPr/>
        <p:txBody>
          <a:bodyPr rtlCol="0" anchor="b" anchorCtr="0"/>
          <a:lstStyle/>
          <a:p>
            <a:r>
              <a:rPr kumimoji="0" lang="it-IT" smtClean="0"/>
              <a:t>Fare clic per modificare lo stile del titolo</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4" name="Segnaposto data 3"/>
          <p:cNvSpPr>
            <a:spLocks noGrp="1"/>
          </p:cNvSpPr>
          <p:nvPr>
            <p:ph type="dt" sz="half" idx="10"/>
          </p:nvPr>
        </p:nvSpPr>
        <p:spPr/>
        <p:txBody>
          <a:bodyPr/>
          <a:lstStyle/>
          <a:p>
            <a:fld id="{A6FE3FF1-AE44-4120-8906-DB9A5D83C077}" type="datetimeFigureOut">
              <a:rPr lang="it-IT" smtClean="0"/>
              <a:t>04/05/2018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9498FB1-7961-411D-B1B0-949B900712F5}" type="slidenum">
              <a:rPr lang="it-IT" smtClean="0"/>
              <a:t>‹N›</a:t>
            </a:fld>
            <a:endParaRPr lang="it-IT"/>
          </a:p>
        </p:txBody>
      </p:sp>
      <p:sp>
        <p:nvSpPr>
          <p:cNvPr id="2" name="Titolo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it-IT" smtClean="0"/>
              <a:t>Fare clic per modificare stili del testo dello schema</a:t>
            </a:r>
          </a:p>
        </p:txBody>
      </p:sp>
      <p:cxnSp>
        <p:nvCxnSpPr>
          <p:cNvPr id="7" name="Connettore 1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Segnaposto data 4"/>
          <p:cNvSpPr>
            <a:spLocks noGrp="1"/>
          </p:cNvSpPr>
          <p:nvPr>
            <p:ph type="dt" sz="half" idx="10"/>
          </p:nvPr>
        </p:nvSpPr>
        <p:spPr/>
        <p:txBody>
          <a:bodyPr/>
          <a:lstStyle/>
          <a:p>
            <a:fld id="{A6FE3FF1-AE44-4120-8906-DB9A5D83C077}" type="datetimeFigureOut">
              <a:rPr lang="it-IT" smtClean="0"/>
              <a:t>04/05/2018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9498FB1-7961-411D-B1B0-949B900712F5}"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
        <p:nvSpPr>
          <p:cNvPr id="11" name="Segnaposto contenuto 10"/>
          <p:cNvSpPr>
            <a:spLocks noGrp="1"/>
          </p:cNvSpPr>
          <p:nvPr>
            <p:ph sz="half" idx="1"/>
          </p:nvPr>
        </p:nvSpPr>
        <p:spPr>
          <a:xfrm>
            <a:off x="457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13" name="Segnaposto contenuto 12"/>
          <p:cNvSpPr>
            <a:spLocks noGrp="1"/>
          </p:cNvSpPr>
          <p:nvPr>
            <p:ph sz="half" idx="2"/>
          </p:nvPr>
        </p:nvSpPr>
        <p:spPr>
          <a:xfrm>
            <a:off x="4648200" y="1524000"/>
            <a:ext cx="4059936" cy="4572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9" name="Segnaposto numero diapositiva 8"/>
          <p:cNvSpPr>
            <a:spLocks noGrp="1"/>
          </p:cNvSpPr>
          <p:nvPr>
            <p:ph type="sldNum" sz="quarter" idx="12"/>
          </p:nvPr>
        </p:nvSpPr>
        <p:spPr/>
        <p:txBody>
          <a:bodyPr/>
          <a:lstStyle/>
          <a:p>
            <a:fld id="{29498FB1-7961-411D-B1B0-949B900712F5}" type="slidenum">
              <a:rPr lang="it-IT" smtClean="0"/>
              <a:t>‹N›</a:t>
            </a:fld>
            <a:endParaRPr lang="it-IT"/>
          </a:p>
        </p:txBody>
      </p:sp>
      <p:sp>
        <p:nvSpPr>
          <p:cNvPr id="8" name="Segnaposto piè di pagina 7"/>
          <p:cNvSpPr>
            <a:spLocks noGrp="1"/>
          </p:cNvSpPr>
          <p:nvPr>
            <p:ph type="ftr" sz="quarter" idx="11"/>
          </p:nvPr>
        </p:nvSpPr>
        <p:spPr/>
        <p:txBody>
          <a:bodyPr/>
          <a:lstStyle/>
          <a:p>
            <a:endParaRPr lang="it-IT"/>
          </a:p>
        </p:txBody>
      </p:sp>
      <p:sp>
        <p:nvSpPr>
          <p:cNvPr id="7" name="Segnaposto data 6"/>
          <p:cNvSpPr>
            <a:spLocks noGrp="1"/>
          </p:cNvSpPr>
          <p:nvPr>
            <p:ph type="dt" sz="half" idx="10"/>
          </p:nvPr>
        </p:nvSpPr>
        <p:spPr/>
        <p:txBody>
          <a:bodyPr/>
          <a:lstStyle/>
          <a:p>
            <a:fld id="{A6FE3FF1-AE44-4120-8906-DB9A5D83C077}" type="datetimeFigureOut">
              <a:rPr lang="it-IT" smtClean="0"/>
              <a:t>04/05/2018</a:t>
            </a:fld>
            <a:endParaRPr lang="it-IT"/>
          </a:p>
        </p:txBody>
      </p:sp>
      <p:sp>
        <p:nvSpPr>
          <p:cNvPr id="3" name="Segnaposto testo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sp>
        <p:nvSpPr>
          <p:cNvPr id="32" name="Segnaposto contenuto 31"/>
          <p:cNvSpPr>
            <a:spLocks noGrp="1"/>
          </p:cNvSpPr>
          <p:nvPr>
            <p:ph sz="half" idx="2"/>
          </p:nvPr>
        </p:nvSpPr>
        <p:spPr>
          <a:xfrm>
            <a:off x="457200"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4" name="Segnaposto contenuto 33"/>
          <p:cNvSpPr>
            <a:spLocks noGrp="1"/>
          </p:cNvSpPr>
          <p:nvPr>
            <p:ph sz="quarter" idx="4"/>
          </p:nvPr>
        </p:nvSpPr>
        <p:spPr>
          <a:xfrm>
            <a:off x="4649788" y="2201896"/>
            <a:ext cx="4038600" cy="3913632"/>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2" name="Titolo 1"/>
          <p:cNvSpPr>
            <a:spLocks noGrp="1"/>
          </p:cNvSpPr>
          <p:nvPr>
            <p:ph type="title"/>
          </p:nvPr>
        </p:nvSpPr>
        <p:spPr>
          <a:xfrm>
            <a:off x="457200" y="155448"/>
            <a:ext cx="8229600" cy="1143000"/>
          </a:xfrm>
        </p:spPr>
        <p:txBody>
          <a:bodyPr anchor="b" anchorCtr="0"/>
          <a:lstStyle>
            <a:lvl1pPr>
              <a:defRPr/>
            </a:lvl1pPr>
          </a:lstStyle>
          <a:p>
            <a:r>
              <a:rPr kumimoji="0" lang="it-IT" smtClean="0"/>
              <a:t>Fare clic per modificare lo stile del titolo</a:t>
            </a:r>
            <a:endParaRPr kumimoji="0" lang="en-US"/>
          </a:p>
        </p:txBody>
      </p:sp>
      <p:sp>
        <p:nvSpPr>
          <p:cNvPr id="12" name="Segnaposto testo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it-IT" smtClean="0"/>
              <a:t>Fare clic per modificare stili del testo dello schema</a:t>
            </a:r>
          </a:p>
        </p:txBody>
      </p:sp>
      <p:cxnSp>
        <p:nvCxnSpPr>
          <p:cNvPr id="10" name="Connettore 1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Connettore 1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3" name="Segnaposto data 2"/>
          <p:cNvSpPr>
            <a:spLocks noGrp="1"/>
          </p:cNvSpPr>
          <p:nvPr>
            <p:ph type="dt" sz="half" idx="10"/>
          </p:nvPr>
        </p:nvSpPr>
        <p:spPr/>
        <p:txBody>
          <a:bodyPr/>
          <a:lstStyle/>
          <a:p>
            <a:fld id="{A6FE3FF1-AE44-4120-8906-DB9A5D83C077}" type="datetimeFigureOut">
              <a:rPr lang="it-IT" smtClean="0"/>
              <a:t>04/05/2018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9498FB1-7961-411D-B1B0-949B900712F5}" type="slidenum">
              <a:rPr lang="it-IT" smtClean="0"/>
              <a:t>‹N›</a:t>
            </a:fld>
            <a:endParaRPr lang="it-IT"/>
          </a:p>
        </p:txBody>
      </p:sp>
      <p:sp>
        <p:nvSpPr>
          <p:cNvPr id="2" name="Titolo 1"/>
          <p:cNvSpPr>
            <a:spLocks noGrp="1"/>
          </p:cNvSpPr>
          <p:nvPr>
            <p:ph type="title"/>
          </p:nvPr>
        </p:nvSpPr>
        <p:spPr/>
        <p:txBody>
          <a:bodyPr/>
          <a:lstStyle/>
          <a:p>
            <a:r>
              <a:rPr kumimoji="0" lang="it-IT" smtClean="0"/>
              <a:t>Fare clic per modificare lo stile del titolo</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6FE3FF1-AE44-4120-8906-DB9A5D83C077}" type="datetimeFigureOut">
              <a:rPr lang="it-IT" smtClean="0"/>
              <a:t>04/05/2018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9498FB1-7961-411D-B1B0-949B900712F5}"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9" name="Segnaposto contenuto 28"/>
          <p:cNvSpPr>
            <a:spLocks noGrp="1"/>
          </p:cNvSpPr>
          <p:nvPr>
            <p:ph sz="quarter" idx="1"/>
          </p:nvPr>
        </p:nvSpPr>
        <p:spPr>
          <a:xfrm>
            <a:off x="457200" y="457200"/>
            <a:ext cx="6248400" cy="5715000"/>
          </a:xfrm>
        </p:spPr>
        <p:txBody>
          <a:bodyPr/>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3" name="Segnaposto testo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it-IT" smtClean="0"/>
              <a:t>Fare clic per modificare stili del testo dello schema</a:t>
            </a:r>
          </a:p>
        </p:txBody>
      </p:sp>
      <p:sp>
        <p:nvSpPr>
          <p:cNvPr id="31" name="Titolo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8" name="Segnaposto data 7"/>
          <p:cNvSpPr>
            <a:spLocks noGrp="1"/>
          </p:cNvSpPr>
          <p:nvPr>
            <p:ph type="dt" sz="half" idx="14"/>
          </p:nvPr>
        </p:nvSpPr>
        <p:spPr/>
        <p:txBody>
          <a:bodyPr/>
          <a:lstStyle/>
          <a:p>
            <a:fld id="{A6FE3FF1-AE44-4120-8906-DB9A5D83C077}" type="datetimeFigureOut">
              <a:rPr lang="it-IT" smtClean="0"/>
              <a:t>04/05/2018</a:t>
            </a:fld>
            <a:endParaRPr lang="it-IT"/>
          </a:p>
        </p:txBody>
      </p:sp>
      <p:sp>
        <p:nvSpPr>
          <p:cNvPr id="9" name="Segnaposto numero diapositiva 8"/>
          <p:cNvSpPr>
            <a:spLocks noGrp="1"/>
          </p:cNvSpPr>
          <p:nvPr>
            <p:ph type="sldNum" sz="quarter" idx="15"/>
          </p:nvPr>
        </p:nvSpPr>
        <p:spPr/>
        <p:txBody>
          <a:bodyPr/>
          <a:lstStyle/>
          <a:p>
            <a:fld id="{29498FB1-7961-411D-B1B0-949B900712F5}" type="slidenum">
              <a:rPr lang="it-IT" smtClean="0"/>
              <a:t>‹N›</a:t>
            </a:fld>
            <a:endParaRPr lang="it-IT"/>
          </a:p>
        </p:txBody>
      </p:sp>
      <p:sp>
        <p:nvSpPr>
          <p:cNvPr id="10" name="Segnaposto piè di pagina 9"/>
          <p:cNvSpPr>
            <a:spLocks noGrp="1"/>
          </p:cNvSpPr>
          <p:nvPr>
            <p:ph type="ftr" sz="quarter" idx="16"/>
          </p:nvPr>
        </p:nvSpPr>
        <p:spPr/>
        <p:txBody>
          <a:bodyPr/>
          <a:lstStyle/>
          <a:p>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it-IT" smtClean="0"/>
              <a:t>Fare clic per modificare lo stile del titolo</a:t>
            </a:r>
            <a:endParaRPr kumimoji="0" lang="en-US"/>
          </a:p>
        </p:txBody>
      </p:sp>
      <p:sp>
        <p:nvSpPr>
          <p:cNvPr id="3" name="Segnaposto immagine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it-IT" smtClean="0"/>
              <a:t>Fare clic sull'icona per inserire un'immagine</a:t>
            </a:r>
            <a:endParaRPr kumimoji="0" lang="en-US"/>
          </a:p>
        </p:txBody>
      </p:sp>
      <p:sp>
        <p:nvSpPr>
          <p:cNvPr id="4" name="Segnaposto testo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it-IT" smtClean="0"/>
              <a:t>Fare clic per modificare stili del testo dello schema</a:t>
            </a:r>
          </a:p>
        </p:txBody>
      </p:sp>
      <p:sp>
        <p:nvSpPr>
          <p:cNvPr id="8" name="Segnaposto data 7"/>
          <p:cNvSpPr>
            <a:spLocks noGrp="1"/>
          </p:cNvSpPr>
          <p:nvPr>
            <p:ph type="dt" sz="half" idx="10"/>
          </p:nvPr>
        </p:nvSpPr>
        <p:spPr/>
        <p:txBody>
          <a:bodyPr/>
          <a:lstStyle/>
          <a:p>
            <a:fld id="{A6FE3FF1-AE44-4120-8906-DB9A5D83C077}" type="datetimeFigureOut">
              <a:rPr lang="it-IT" smtClean="0"/>
              <a:t>04/05/2018</a:t>
            </a:fld>
            <a:endParaRPr lang="it-IT"/>
          </a:p>
        </p:txBody>
      </p:sp>
      <p:sp>
        <p:nvSpPr>
          <p:cNvPr id="9" name="Segnaposto numero diapositiva 8"/>
          <p:cNvSpPr>
            <a:spLocks noGrp="1"/>
          </p:cNvSpPr>
          <p:nvPr>
            <p:ph type="sldNum" sz="quarter" idx="11"/>
          </p:nvPr>
        </p:nvSpPr>
        <p:spPr/>
        <p:txBody>
          <a:bodyPr/>
          <a:lstStyle/>
          <a:p>
            <a:fld id="{29498FB1-7961-411D-B1B0-949B900712F5}" type="slidenum">
              <a:rPr lang="it-IT" smtClean="0"/>
              <a:t>‹N›</a:t>
            </a:fld>
            <a:endParaRPr lang="it-IT"/>
          </a:p>
        </p:txBody>
      </p:sp>
      <p:sp>
        <p:nvSpPr>
          <p:cNvPr id="10" name="Segnaposto piè di pagina 9"/>
          <p:cNvSpPr>
            <a:spLocks noGrp="1"/>
          </p:cNvSpPr>
          <p:nvPr>
            <p:ph type="ftr" sz="quarter" idx="12"/>
          </p:nvPr>
        </p:nvSpPr>
        <p:spPr/>
        <p:txBody>
          <a:bodyPr/>
          <a:lstStyle/>
          <a:p>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Segnaposto testo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A6FE3FF1-AE44-4120-8906-DB9A5D83C077}" type="datetimeFigureOut">
              <a:rPr lang="it-IT" smtClean="0"/>
              <a:t>04/05/2018</a:t>
            </a:fld>
            <a:endParaRPr lang="it-IT"/>
          </a:p>
        </p:txBody>
      </p:sp>
      <p:sp>
        <p:nvSpPr>
          <p:cNvPr id="10" name="Segnaposto piè di pagina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it-IT"/>
          </a:p>
        </p:txBody>
      </p:sp>
      <p:sp>
        <p:nvSpPr>
          <p:cNvPr id="22" name="Segnaposto numero diapositiva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29498FB1-7961-411D-B1B0-949B900712F5}" type="slidenum">
              <a:rPr lang="it-IT" smtClean="0"/>
              <a:t>‹N›</a:t>
            </a:fld>
            <a:endParaRPr lang="it-IT"/>
          </a:p>
        </p:txBody>
      </p:sp>
      <p:sp>
        <p:nvSpPr>
          <p:cNvPr id="5" name="Segnaposto titolo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it-IT" smtClean="0"/>
              <a:t>Fare clic per modificare lo stile del titolo</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1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6.xml"/><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6.xml"/><Relationship Id="rId4"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6.xml"/><Relationship Id="rId4" Type="http://schemas.openxmlformats.org/officeDocument/2006/relationships/image" Target="../media/image55.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2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6.xml"/><Relationship Id="rId6" Type="http://schemas.openxmlformats.org/officeDocument/2006/relationships/image" Target="../media/image65.jpeg"/><Relationship Id="rId5" Type="http://schemas.openxmlformats.org/officeDocument/2006/relationships/image" Target="../media/image64.jpeg"/><Relationship Id="rId4" Type="http://schemas.microsoft.com/office/2007/relationships/hdphoto" Target="../media/hdphoto6.wdp"/></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6.xml"/><Relationship Id="rId5" Type="http://schemas.openxmlformats.org/officeDocument/2006/relationships/image" Target="../media/image69.jpeg"/><Relationship Id="rId4" Type="http://schemas.openxmlformats.org/officeDocument/2006/relationships/image" Target="../media/image68.jpeg"/></Relationships>
</file>

<file path=ppt/slides/_rels/slide27.xml.rels><?xml version="1.0" encoding="UTF-8" standalone="yes"?>
<Relationships xmlns="http://schemas.openxmlformats.org/package/2006/relationships"><Relationship Id="rId3" Type="http://schemas.openxmlformats.org/officeDocument/2006/relationships/image" Target="../media/image71.jpeg"/><Relationship Id="rId7" Type="http://schemas.openxmlformats.org/officeDocument/2006/relationships/image" Target="../media/image75.jpeg"/><Relationship Id="rId2" Type="http://schemas.openxmlformats.org/officeDocument/2006/relationships/image" Target="../media/image70.jpeg"/><Relationship Id="rId1" Type="http://schemas.openxmlformats.org/officeDocument/2006/relationships/slideLayout" Target="../slideLayouts/slideLayout6.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2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 Id="rId5" Type="http://schemas.openxmlformats.org/officeDocument/2006/relationships/image" Target="../media/image79.jpeg"/><Relationship Id="rId4" Type="http://schemas.openxmlformats.org/officeDocument/2006/relationships/image" Target="../media/image78.jpeg"/></Relationships>
</file>

<file path=ppt/slides/_rels/slide29.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6.xml"/><Relationship Id="rId4" Type="http://schemas.openxmlformats.org/officeDocument/2006/relationships/image" Target="../media/image85.jpeg"/></Relationships>
</file>

<file path=ppt/slides/_rels/slide3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4" Type="http://schemas.openxmlformats.org/officeDocument/2006/relationships/image" Target="../media/image88.jpeg"/></Relationships>
</file>

<file path=ppt/slides/_rels/slide34.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image" Target="../media/image89.jpeg"/><Relationship Id="rId1" Type="http://schemas.openxmlformats.org/officeDocument/2006/relationships/slideLayout" Target="../slideLayouts/slideLayout7.xml"/><Relationship Id="rId5" Type="http://schemas.openxmlformats.org/officeDocument/2006/relationships/image" Target="../media/image92.jpeg"/><Relationship Id="rId4" Type="http://schemas.openxmlformats.org/officeDocument/2006/relationships/image" Target="../media/image9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8.jpe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4.wdp"/><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2.jpeg"/><Relationship Id="rId5" Type="http://schemas.microsoft.com/office/2007/relationships/hdphoto" Target="../media/hdphoto5.wdp"/><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egnaposto contenuto 11"/>
          <p:cNvSpPr>
            <a:spLocks noGrp="1"/>
          </p:cNvSpPr>
          <p:nvPr>
            <p:ph idx="1"/>
          </p:nvPr>
        </p:nvSpPr>
        <p:spPr>
          <a:xfrm>
            <a:off x="467544" y="4293096"/>
            <a:ext cx="8219256" cy="2232248"/>
          </a:xfrm>
        </p:spPr>
        <p:txBody>
          <a:bodyPr>
            <a:noAutofit/>
          </a:bodyPr>
          <a:lstStyle/>
          <a:p>
            <a:pPr marL="0" lvl="0" indent="0" algn="r">
              <a:spcBef>
                <a:spcPct val="20000"/>
              </a:spcBef>
              <a:buClrTx/>
              <a:buSzTx/>
              <a:buNone/>
            </a:pPr>
            <a:r>
              <a:rPr lang="it-IT" sz="2400" b="1" dirty="0">
                <a:solidFill>
                  <a:srgbClr val="002060"/>
                </a:solidFill>
                <a:latin typeface="Tempus Sans ITC" panose="04020404030D07020202" pitchFamily="82" charset="0"/>
              </a:rPr>
              <a:t>Progetto di </a:t>
            </a:r>
            <a:r>
              <a:rPr lang="it-IT" sz="2400" b="1" dirty="0" err="1">
                <a:solidFill>
                  <a:srgbClr val="002060"/>
                </a:solidFill>
                <a:latin typeface="Tempus Sans ITC" panose="04020404030D07020202" pitchFamily="82" charset="0"/>
              </a:rPr>
              <a:t>coding</a:t>
            </a:r>
            <a:r>
              <a:rPr lang="it-IT" sz="2400" b="1" dirty="0">
                <a:solidFill>
                  <a:srgbClr val="002060"/>
                </a:solidFill>
                <a:latin typeface="Tempus Sans ITC" panose="04020404030D07020202" pitchFamily="82" charset="0"/>
              </a:rPr>
              <a:t> </a:t>
            </a:r>
            <a:r>
              <a:rPr lang="it-IT" sz="2400" b="1" dirty="0" err="1" smtClean="0">
                <a:solidFill>
                  <a:srgbClr val="002060"/>
                </a:solidFill>
                <a:latin typeface="Tempus Sans ITC" panose="04020404030D07020202" pitchFamily="82" charset="0"/>
              </a:rPr>
              <a:t>a.s</a:t>
            </a:r>
            <a:r>
              <a:rPr lang="it-IT" sz="2400" b="1" dirty="0" err="1">
                <a:solidFill>
                  <a:srgbClr val="002060"/>
                </a:solidFill>
                <a:latin typeface="Tempus Sans ITC" panose="04020404030D07020202" pitchFamily="82" charset="0"/>
              </a:rPr>
              <a:t>.</a:t>
            </a:r>
            <a:r>
              <a:rPr lang="it-IT" sz="2400" b="1" dirty="0">
                <a:solidFill>
                  <a:srgbClr val="002060"/>
                </a:solidFill>
                <a:latin typeface="Tempus Sans ITC" panose="04020404030D07020202" pitchFamily="82" charset="0"/>
              </a:rPr>
              <a:t> 2017/18 </a:t>
            </a:r>
          </a:p>
          <a:p>
            <a:pPr marL="0" lvl="0" indent="0" algn="r">
              <a:spcBef>
                <a:spcPct val="20000"/>
              </a:spcBef>
              <a:buClrTx/>
              <a:buSzTx/>
              <a:buNone/>
            </a:pPr>
            <a:r>
              <a:rPr lang="it-IT" sz="2400" b="1" dirty="0" smtClean="0">
                <a:solidFill>
                  <a:srgbClr val="002060"/>
                </a:solidFill>
                <a:latin typeface="Tempus Sans ITC" panose="04020404030D07020202" pitchFamily="82" charset="0"/>
              </a:rPr>
              <a:t>Docente: Algeri </a:t>
            </a:r>
            <a:r>
              <a:rPr lang="it-IT" sz="2400" b="1" dirty="0">
                <a:solidFill>
                  <a:srgbClr val="002060"/>
                </a:solidFill>
                <a:latin typeface="Tempus Sans ITC" panose="04020404030D07020202" pitchFamily="82" charset="0"/>
              </a:rPr>
              <a:t>Simonetta</a:t>
            </a:r>
          </a:p>
          <a:p>
            <a:pPr marL="0" lvl="0" indent="0" algn="r">
              <a:spcBef>
                <a:spcPct val="20000"/>
              </a:spcBef>
              <a:buClrTx/>
              <a:buSzTx/>
              <a:buNone/>
            </a:pPr>
            <a:r>
              <a:rPr lang="it-IT" sz="2400" b="1" dirty="0">
                <a:solidFill>
                  <a:srgbClr val="002060"/>
                </a:solidFill>
                <a:latin typeface="Tempus Sans ITC" panose="04020404030D07020202" pitchFamily="82" charset="0"/>
              </a:rPr>
              <a:t>Destinatari: bambini di 5 anni </a:t>
            </a:r>
            <a:r>
              <a:rPr lang="it-IT" sz="2400" b="1" dirty="0" smtClean="0">
                <a:solidFill>
                  <a:srgbClr val="002060"/>
                </a:solidFill>
                <a:latin typeface="Tempus Sans ITC" panose="04020404030D07020202" pitchFamily="82" charset="0"/>
              </a:rPr>
              <a:t>delle sezioni </a:t>
            </a:r>
            <a:r>
              <a:rPr lang="it-IT" sz="2400" b="1" dirty="0">
                <a:solidFill>
                  <a:srgbClr val="002060"/>
                </a:solidFill>
                <a:latin typeface="Tempus Sans ITC" panose="04020404030D07020202" pitchFamily="82" charset="0"/>
              </a:rPr>
              <a:t>D e B</a:t>
            </a:r>
          </a:p>
          <a:p>
            <a:pPr marL="0" lvl="0" indent="0" algn="r">
              <a:spcBef>
                <a:spcPct val="20000"/>
              </a:spcBef>
              <a:buClrTx/>
              <a:buSzTx/>
              <a:buNone/>
            </a:pPr>
            <a:r>
              <a:rPr lang="it-IT" sz="2400" b="1" dirty="0">
                <a:solidFill>
                  <a:srgbClr val="002060"/>
                </a:solidFill>
                <a:latin typeface="Tempus Sans ITC" panose="04020404030D07020202" pitchFamily="82" charset="0"/>
              </a:rPr>
              <a:t>Periodo: </a:t>
            </a:r>
            <a:r>
              <a:rPr lang="it-IT" sz="2400" b="1" dirty="0" smtClean="0">
                <a:solidFill>
                  <a:srgbClr val="002060"/>
                </a:solidFill>
                <a:latin typeface="Tempus Sans ITC" panose="04020404030D07020202" pitchFamily="82" charset="0"/>
              </a:rPr>
              <a:t>marzo/aprile 2018 </a:t>
            </a:r>
            <a:endParaRPr lang="it-IT" sz="2400" b="1" dirty="0">
              <a:solidFill>
                <a:srgbClr val="002060"/>
              </a:solidFill>
              <a:latin typeface="Tempus Sans ITC" panose="04020404030D07020202" pitchFamily="82" charset="0"/>
            </a:endParaRPr>
          </a:p>
          <a:p>
            <a:pPr marL="0" lvl="0" indent="0" algn="r">
              <a:spcBef>
                <a:spcPct val="20000"/>
              </a:spcBef>
              <a:buClrTx/>
              <a:buSzTx/>
              <a:buNone/>
            </a:pPr>
            <a:r>
              <a:rPr lang="it-IT" sz="2400" b="1" dirty="0">
                <a:solidFill>
                  <a:srgbClr val="002060"/>
                </a:solidFill>
                <a:latin typeface="Tempus Sans ITC" panose="04020404030D07020202" pitchFamily="82" charset="0"/>
              </a:rPr>
              <a:t>Tempi: circa </a:t>
            </a:r>
            <a:r>
              <a:rPr lang="it-IT" sz="2400" b="1" dirty="0" smtClean="0">
                <a:solidFill>
                  <a:srgbClr val="002060"/>
                </a:solidFill>
                <a:latin typeface="Tempus Sans ITC" panose="04020404030D07020202" pitchFamily="82" charset="0"/>
              </a:rPr>
              <a:t>12 </a:t>
            </a:r>
            <a:r>
              <a:rPr lang="it-IT" sz="2400" b="1" dirty="0">
                <a:solidFill>
                  <a:srgbClr val="002060"/>
                </a:solidFill>
                <a:latin typeface="Tempus Sans ITC" panose="04020404030D07020202" pitchFamily="82" charset="0"/>
              </a:rPr>
              <a:t>ore</a:t>
            </a:r>
          </a:p>
        </p:txBody>
      </p:sp>
      <p:sp>
        <p:nvSpPr>
          <p:cNvPr id="2" name="Titolo 1"/>
          <p:cNvSpPr>
            <a:spLocks noGrp="1"/>
          </p:cNvSpPr>
          <p:nvPr>
            <p:ph type="title"/>
          </p:nvPr>
        </p:nvSpPr>
        <p:spPr>
          <a:xfrm>
            <a:off x="323528" y="548680"/>
            <a:ext cx="8496944" cy="3096344"/>
          </a:xfrm>
          <a:blipFill>
            <a:blip r:embed="rId2">
              <a:extLst>
                <a:ext uri="{BEBA8EAE-BF5A-486C-A8C5-ECC9F3942E4B}">
                  <a14:imgProps xmlns:a14="http://schemas.microsoft.com/office/drawing/2010/main">
                    <a14:imgLayer r:embed="rId3">
                      <a14:imgEffect>
                        <a14:artisticLightScreen/>
                      </a14:imgEffect>
                    </a14:imgLayer>
                  </a14:imgProps>
                </a:ext>
              </a:extLst>
            </a:blip>
            <a:tile tx="0" ty="0" sx="100000" sy="100000" flip="none" algn="tl"/>
          </a:blipFill>
          <a:ln w="28575">
            <a:solidFill>
              <a:srgbClr val="0070C0"/>
            </a:solidFill>
          </a:ln>
        </p:spPr>
        <p:txBody>
          <a:bodyPr anchor="ct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it-IT" sz="10000" b="1" spc="50" dirty="0" err="1" smtClean="0">
                <a:ln w="22225" cmpd="sng">
                  <a:solidFill>
                    <a:schemeClr val="tx1">
                      <a:lumMod val="95000"/>
                      <a:lumOff val="5000"/>
                    </a:schemeClr>
                  </a:solidFill>
                </a:ln>
                <a:gradFill>
                  <a:gsLst>
                    <a:gs pos="25000">
                      <a:schemeClr val="accent2">
                        <a:satMod val="155000"/>
                      </a:schemeClr>
                    </a:gs>
                    <a:gs pos="100000">
                      <a:schemeClr val="accent2">
                        <a:shade val="45000"/>
                        <a:satMod val="165000"/>
                      </a:schemeClr>
                    </a:gs>
                  </a:gsLst>
                  <a:lin ang="5400000"/>
                </a:gradFill>
                <a:effectLst/>
                <a:latin typeface="AR CENA" panose="02000000000000000000" pitchFamily="2" charset="0"/>
              </a:rPr>
              <a:t>Matematicando</a:t>
            </a:r>
            <a:r>
              <a:rPr lang="it-IT" sz="10000" b="1" spc="50" dirty="0" smtClean="0">
                <a:ln w="22225" cmpd="sng">
                  <a:solidFill>
                    <a:schemeClr val="tx1">
                      <a:lumMod val="95000"/>
                      <a:lumOff val="5000"/>
                    </a:schemeClr>
                  </a:solidFill>
                </a:ln>
                <a:gradFill>
                  <a:gsLst>
                    <a:gs pos="25000">
                      <a:schemeClr val="accent2">
                        <a:satMod val="155000"/>
                      </a:schemeClr>
                    </a:gs>
                    <a:gs pos="100000">
                      <a:schemeClr val="accent2">
                        <a:shade val="45000"/>
                        <a:satMod val="165000"/>
                      </a:schemeClr>
                    </a:gs>
                  </a:gsLst>
                  <a:lin ang="5400000"/>
                </a:gradFill>
                <a:effectLst/>
                <a:latin typeface="AR CENA" panose="02000000000000000000" pitchFamily="2" charset="0"/>
              </a:rPr>
              <a:t>… con Doc</a:t>
            </a:r>
            <a:endParaRPr lang="it-IT" sz="10000" b="1" spc="50" dirty="0">
              <a:ln w="22225" cmpd="sng">
                <a:solidFill>
                  <a:schemeClr val="tx1">
                    <a:lumMod val="95000"/>
                    <a:lumOff val="5000"/>
                  </a:schemeClr>
                </a:solidFill>
              </a:ln>
              <a:gradFill>
                <a:gsLst>
                  <a:gs pos="25000">
                    <a:schemeClr val="accent2">
                      <a:satMod val="155000"/>
                    </a:schemeClr>
                  </a:gs>
                  <a:gs pos="100000">
                    <a:schemeClr val="accent2">
                      <a:shade val="45000"/>
                      <a:satMod val="165000"/>
                    </a:schemeClr>
                  </a:gs>
                </a:gsLst>
                <a:lin ang="5400000"/>
              </a:gradFill>
              <a:effectLst/>
              <a:latin typeface="AR CENA" panose="02000000000000000000" pitchFamily="2" charset="0"/>
            </a:endParaRPr>
          </a:p>
        </p:txBody>
      </p:sp>
    </p:spTree>
    <p:extLst>
      <p:ext uri="{BB962C8B-B14F-4D97-AF65-F5344CB8AC3E}">
        <p14:creationId xmlns:p14="http://schemas.microsoft.com/office/powerpoint/2010/main" val="20255274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contenuto 1"/>
          <p:cNvSpPr>
            <a:spLocks noGrp="1"/>
          </p:cNvSpPr>
          <p:nvPr>
            <p:ph idx="1"/>
          </p:nvPr>
        </p:nvSpPr>
        <p:spPr>
          <a:xfrm>
            <a:off x="467544" y="1052736"/>
            <a:ext cx="8229600" cy="4824536"/>
          </a:xfrm>
          <a:solidFill>
            <a:schemeClr val="bg1"/>
          </a:solidFill>
        </p:spPr>
        <p:txBody>
          <a:bodyPr anchor="ctr">
            <a:normAutofit/>
          </a:bodyPr>
          <a:lstStyle/>
          <a:p>
            <a:pPr marL="0" indent="0">
              <a:buNone/>
            </a:pPr>
            <a:r>
              <a:rPr lang="it-IT" sz="2800" b="1" dirty="0" smtClean="0">
                <a:solidFill>
                  <a:srgbClr val="002060"/>
                </a:solidFill>
                <a:latin typeface="Tempus Sans ITC" panose="04020404030D07020202" pitchFamily="82" charset="0"/>
              </a:rPr>
              <a:t>SECONDO STEP:</a:t>
            </a:r>
            <a:r>
              <a:rPr lang="it-IT" sz="2800" b="1" dirty="0">
                <a:solidFill>
                  <a:srgbClr val="002060"/>
                </a:solidFill>
                <a:latin typeface="Tempus Sans ITC" panose="04020404030D07020202" pitchFamily="82" charset="0"/>
              </a:rPr>
              <a:t> </a:t>
            </a:r>
            <a:r>
              <a:rPr lang="it-IT" sz="2800" b="1" dirty="0" smtClean="0">
                <a:solidFill>
                  <a:srgbClr val="002060"/>
                </a:solidFill>
                <a:latin typeface="Tempus Sans ITC" panose="04020404030D07020202" pitchFamily="82" charset="0"/>
              </a:rPr>
              <a:t>PROBLEM SOLVING</a:t>
            </a:r>
          </a:p>
          <a:p>
            <a:pPr marL="0" indent="0">
              <a:spcBef>
                <a:spcPts val="0"/>
              </a:spcBef>
              <a:buNone/>
            </a:pPr>
            <a:r>
              <a:rPr lang="it-IT" sz="2400" b="1" dirty="0" smtClean="0">
                <a:solidFill>
                  <a:srgbClr val="002060"/>
                </a:solidFill>
                <a:latin typeface="Tempus Sans ITC" panose="04020404030D07020202" pitchFamily="82" charset="0"/>
              </a:rPr>
              <a:t>L’osservazione e la sperimentazione fatta dai bambini ha permesso loro di scoprire che Doc si muove, fa un passo alla volta e può girare a destra e a sinistra.</a:t>
            </a:r>
            <a:endParaRPr lang="it-IT" sz="2400" b="1" dirty="0">
              <a:solidFill>
                <a:srgbClr val="002060"/>
              </a:solidFill>
              <a:latin typeface="Tempus Sans ITC" panose="04020404030D07020202" pitchFamily="82" charset="0"/>
            </a:endParaRPr>
          </a:p>
          <a:p>
            <a:pPr marL="0" indent="0">
              <a:spcBef>
                <a:spcPts val="0"/>
              </a:spcBef>
              <a:buNone/>
            </a:pPr>
            <a:r>
              <a:rPr lang="it-IT" sz="2400" b="1" dirty="0" smtClean="0">
                <a:solidFill>
                  <a:srgbClr val="002060"/>
                </a:solidFill>
                <a:latin typeface="Tempus Sans ITC" panose="04020404030D07020202" pitchFamily="82" charset="0"/>
              </a:rPr>
              <a:t>Allora ho chiesto loro:" Quanto è lungo il passo del nostro amico Doc?».</a:t>
            </a:r>
          </a:p>
          <a:p>
            <a:pPr marL="0" indent="0">
              <a:spcBef>
                <a:spcPts val="0"/>
              </a:spcBef>
              <a:buNone/>
            </a:pPr>
            <a:r>
              <a:rPr lang="it-IT" sz="2400" b="1" dirty="0" smtClean="0">
                <a:solidFill>
                  <a:srgbClr val="002060"/>
                </a:solidFill>
                <a:latin typeface="Tempus Sans ITC" panose="04020404030D07020202" pitchFamily="82" charset="0"/>
              </a:rPr>
              <a:t>I bambini hanno cominciato a rispondere genericamente «tanto» oppure «poco»; allora ho </a:t>
            </a:r>
            <a:r>
              <a:rPr lang="it-IT" sz="2400" b="1" dirty="0" err="1" smtClean="0">
                <a:solidFill>
                  <a:srgbClr val="002060"/>
                </a:solidFill>
                <a:latin typeface="Tempus Sans ITC" panose="04020404030D07020202" pitchFamily="82" charset="0"/>
              </a:rPr>
              <a:t>aggiunto:"Quanto</a:t>
            </a:r>
            <a:r>
              <a:rPr lang="it-IT" sz="2400" b="1" dirty="0" smtClean="0">
                <a:solidFill>
                  <a:srgbClr val="002060"/>
                </a:solidFill>
                <a:latin typeface="Tempus Sans ITC" panose="04020404030D07020202" pitchFamily="82" charset="0"/>
              </a:rPr>
              <a:t> poco, quanto tanto?»</a:t>
            </a:r>
          </a:p>
          <a:p>
            <a:pPr marL="0" indent="0">
              <a:spcBef>
                <a:spcPts val="0"/>
              </a:spcBef>
              <a:buNone/>
            </a:pPr>
            <a:r>
              <a:rPr lang="it-IT" sz="2400" b="1" dirty="0" smtClean="0">
                <a:solidFill>
                  <a:srgbClr val="002060"/>
                </a:solidFill>
                <a:latin typeface="Tempus Sans ITC" panose="04020404030D07020202" pitchFamily="82" charset="0"/>
              </a:rPr>
              <a:t>Ogni bambino ha provato a stimare la misura del passo di Doc utilizzando dapprima mani e braccia, facendo ipotesi personali e confrontandole con le considerazioni degli altri.</a:t>
            </a:r>
          </a:p>
          <a:p>
            <a:pPr marL="0" indent="0">
              <a:spcBef>
                <a:spcPts val="0"/>
              </a:spcBef>
              <a:buNone/>
            </a:pPr>
            <a:endParaRPr lang="it-IT" sz="1800" dirty="0" smtClean="0">
              <a:solidFill>
                <a:srgbClr val="002060"/>
              </a:solidFill>
              <a:latin typeface="Tempus Sans ITC" panose="04020404030D07020202" pitchFamily="82" charset="0"/>
            </a:endParaRPr>
          </a:p>
        </p:txBody>
      </p:sp>
    </p:spTree>
    <p:extLst>
      <p:ext uri="{BB962C8B-B14F-4D97-AF65-F5344CB8AC3E}">
        <p14:creationId xmlns:p14="http://schemas.microsoft.com/office/powerpoint/2010/main" val="4041257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627785" y="476672"/>
            <a:ext cx="6264696" cy="504056"/>
          </a:xfrm>
          <a:solidFill>
            <a:schemeClr val="bg1"/>
          </a:solidFill>
        </p:spPr>
        <p:txBody>
          <a:bodyPr anchor="ctr">
            <a:noAutofit/>
          </a:bodyPr>
          <a:lstStyle/>
          <a:p>
            <a:pPr algn="ctr"/>
            <a:r>
              <a:rPr lang="it-IT" sz="2800" b="1" dirty="0" smtClean="0">
                <a:solidFill>
                  <a:srgbClr val="002060"/>
                </a:solidFill>
                <a:latin typeface="Tempus Sans ITC" panose="04020404030D07020202" pitchFamily="82" charset="0"/>
              </a:rPr>
              <a:t>La stima del passo di Doc con mani e braccia </a:t>
            </a:r>
            <a:endParaRPr lang="it-IT" sz="2800" b="1" dirty="0">
              <a:solidFill>
                <a:srgbClr val="002060"/>
              </a:solidFill>
              <a:latin typeface="Tempus Sans ITC" panose="04020404030D07020202" pitchFamily="82" charset="0"/>
            </a:endParaRPr>
          </a:p>
        </p:txBody>
      </p:sp>
      <p:pic>
        <p:nvPicPr>
          <p:cNvPr id="4" name="Segnaposto contenut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11560" y="476672"/>
            <a:ext cx="1914804" cy="2553072"/>
          </a:xfrm>
        </p:spPr>
      </p:pic>
      <p:pic>
        <p:nvPicPr>
          <p:cNvPr id="5" name="Immagine 4"/>
          <p:cNvPicPr>
            <a:picLocks noChangeAspect="1"/>
          </p:cNvPicPr>
          <p:nvPr/>
        </p:nvPicPr>
        <p:blipFill rotWithShape="1">
          <a:blip r:embed="rId3" cstate="email">
            <a:extLst>
              <a:ext uri="{28A0092B-C50C-407E-A947-70E740481C1C}">
                <a14:useLocalDpi xmlns:a14="http://schemas.microsoft.com/office/drawing/2010/main"/>
              </a:ext>
            </a:extLst>
          </a:blip>
          <a:srcRect b="23264"/>
          <a:stretch/>
        </p:blipFill>
        <p:spPr>
          <a:xfrm>
            <a:off x="1043608" y="3573016"/>
            <a:ext cx="2409732" cy="2590800"/>
          </a:xfrm>
          <a:prstGeom prst="rect">
            <a:avLst/>
          </a:prstGeom>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07904" y="1268760"/>
            <a:ext cx="2193708" cy="2924944"/>
          </a:xfrm>
          <a:prstGeom prst="rect">
            <a:avLst/>
          </a:prstGeom>
        </p:spPr>
      </p:pic>
      <p:pic>
        <p:nvPicPr>
          <p:cNvPr id="7" name="Immagin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73899" y="3254932"/>
            <a:ext cx="2139702" cy="2852936"/>
          </a:xfrm>
          <a:prstGeom prst="rect">
            <a:avLst/>
          </a:prstGeom>
        </p:spPr>
      </p:pic>
    </p:spTree>
    <p:extLst>
      <p:ext uri="{BB962C8B-B14F-4D97-AF65-F5344CB8AC3E}">
        <p14:creationId xmlns:p14="http://schemas.microsoft.com/office/powerpoint/2010/main" val="405460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rotWithShape="1">
          <a:blip r:embed="rId2" cstate="email">
            <a:extLst>
              <a:ext uri="{28A0092B-C50C-407E-A947-70E740481C1C}">
                <a14:useLocalDpi xmlns:a14="http://schemas.microsoft.com/office/drawing/2010/main"/>
              </a:ext>
            </a:extLst>
          </a:blip>
          <a:srcRect t="10911" b="4444"/>
          <a:stretch/>
        </p:blipFill>
        <p:spPr>
          <a:xfrm>
            <a:off x="539552" y="692696"/>
            <a:ext cx="2571750" cy="2902496"/>
          </a:xfrm>
          <a:prstGeom prst="rect">
            <a:avLst/>
          </a:prstGeom>
        </p:spPr>
      </p:pic>
      <p:pic>
        <p:nvPicPr>
          <p:cNvPr id="3"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19872" y="2636912"/>
            <a:ext cx="2571750" cy="3429000"/>
          </a:xfrm>
          <a:prstGeom prst="rect">
            <a:avLst/>
          </a:prstGeom>
        </p:spPr>
      </p:pic>
      <p:pic>
        <p:nvPicPr>
          <p:cNvPr id="4" name="Immagin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72200" y="670248"/>
            <a:ext cx="2193708" cy="2924944"/>
          </a:xfrm>
          <a:prstGeom prst="rect">
            <a:avLst/>
          </a:prstGeom>
        </p:spPr>
      </p:pic>
    </p:spTree>
    <p:extLst>
      <p:ext uri="{BB962C8B-B14F-4D97-AF65-F5344CB8AC3E}">
        <p14:creationId xmlns:p14="http://schemas.microsoft.com/office/powerpoint/2010/main" val="4005621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76672"/>
            <a:ext cx="4042792" cy="5904656"/>
          </a:xfrm>
          <a:solidFill>
            <a:schemeClr val="bg1"/>
          </a:solidFill>
        </p:spPr>
        <p:txBody>
          <a:bodyPr anchor="ctr">
            <a:normAutofit fontScale="90000"/>
          </a:bodyPr>
          <a:lstStyle/>
          <a:p>
            <a:pPr algn="just"/>
            <a:r>
              <a:rPr lang="it-IT" sz="2900" b="1" dirty="0" smtClean="0">
                <a:solidFill>
                  <a:srgbClr val="002060"/>
                </a:solidFill>
                <a:latin typeface="Tempus Sans ITC" panose="04020404030D07020202" pitchFamily="82" charset="0"/>
              </a:rPr>
              <a:t>Successivamente ho proposto di stimare la lunghezza del passo di Doc tracciando con il pennarello su un foglio una riga e poi con del  materiale informale, quale nastro da pacco, pezzi di stoffa… , ritagliarne  un’altra lunga uguale alla riga fatta.</a:t>
            </a:r>
            <a:br>
              <a:rPr lang="it-IT" sz="2900" b="1" dirty="0" smtClean="0">
                <a:solidFill>
                  <a:srgbClr val="002060"/>
                </a:solidFill>
                <a:latin typeface="Tempus Sans ITC" panose="04020404030D07020202" pitchFamily="82" charset="0"/>
              </a:rPr>
            </a:br>
            <a:r>
              <a:rPr lang="it-IT" sz="2900" b="1" dirty="0" smtClean="0">
                <a:solidFill>
                  <a:srgbClr val="002060"/>
                </a:solidFill>
                <a:latin typeface="Tempus Sans ITC" panose="04020404030D07020202" pitchFamily="82" charset="0"/>
              </a:rPr>
              <a:t>Quest’esperienza ha permesso ai bambini di scoprire praticamente il concetto matematico di lunghezza, provando e sperimentando</a:t>
            </a:r>
            <a:r>
              <a:rPr lang="it-IT" sz="2400" dirty="0" smtClean="0">
                <a:solidFill>
                  <a:srgbClr val="002060"/>
                </a:solidFill>
                <a:latin typeface="Tempus Sans ITC" panose="04020404030D07020202" pitchFamily="82" charset="0"/>
              </a:rPr>
              <a:t>.</a:t>
            </a:r>
            <a:endParaRPr lang="it-IT" sz="2400" dirty="0">
              <a:solidFill>
                <a:srgbClr val="002060"/>
              </a:solidFill>
              <a:latin typeface="Tempus Sans ITC" panose="04020404030D07020202" pitchFamily="82" charset="0"/>
            </a:endParaRP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0800000">
            <a:off x="5004047" y="1340768"/>
            <a:ext cx="3186355" cy="4248472"/>
          </a:xfrm>
          <a:prstGeom prst="rect">
            <a:avLst/>
          </a:prstGeom>
        </p:spPr>
      </p:pic>
    </p:spTree>
    <p:extLst>
      <p:ext uri="{BB962C8B-B14F-4D97-AF65-F5344CB8AC3E}">
        <p14:creationId xmlns:p14="http://schemas.microsoft.com/office/powerpoint/2010/main" val="3759054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115616" y="476672"/>
            <a:ext cx="1944216" cy="2592288"/>
          </a:xfr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55776" y="3789040"/>
            <a:ext cx="1890210" cy="2520280"/>
          </a:xfrm>
          <a:prstGeom prst="rect">
            <a:avLst/>
          </a:prstGeom>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65176" y="581023"/>
            <a:ext cx="2406013" cy="3208017"/>
          </a:xfrm>
          <a:prstGeom prst="rect">
            <a:avLst/>
          </a:prstGeom>
        </p:spPr>
      </p:pic>
      <p:pic>
        <p:nvPicPr>
          <p:cNvPr id="7" name="Immagin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64088" y="3956429"/>
            <a:ext cx="3227851" cy="2420888"/>
          </a:xfrm>
          <a:prstGeom prst="rect">
            <a:avLst/>
          </a:prstGeom>
        </p:spPr>
      </p:pic>
    </p:spTree>
    <p:extLst>
      <p:ext uri="{BB962C8B-B14F-4D97-AF65-F5344CB8AC3E}">
        <p14:creationId xmlns:p14="http://schemas.microsoft.com/office/powerpoint/2010/main" val="162877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03648" y="4077072"/>
            <a:ext cx="3168352" cy="2376264"/>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47664" y="404664"/>
            <a:ext cx="2571750" cy="3429000"/>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04048" y="1052736"/>
            <a:ext cx="2690031" cy="3586708"/>
          </a:xfrm>
          <a:prstGeom prst="rect">
            <a:avLst/>
          </a:prstGeom>
        </p:spPr>
      </p:pic>
    </p:spTree>
    <p:extLst>
      <p:ext uri="{BB962C8B-B14F-4D97-AF65-F5344CB8AC3E}">
        <p14:creationId xmlns:p14="http://schemas.microsoft.com/office/powerpoint/2010/main" val="1557962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8229600" cy="2448272"/>
          </a:xfrm>
          <a:solidFill>
            <a:schemeClr val="bg1"/>
          </a:solidFill>
        </p:spPr>
        <p:txBody>
          <a:bodyPr anchor="t">
            <a:normAutofit fontScale="90000"/>
          </a:bodyPr>
          <a:lstStyle/>
          <a:p>
            <a:r>
              <a:rPr lang="it-IT" sz="2400" b="1" dirty="0" smtClean="0">
                <a:solidFill>
                  <a:srgbClr val="002060"/>
                </a:solidFill>
                <a:latin typeface="Tempus Sans ITC" panose="04020404030D07020202" pitchFamily="82" charset="0"/>
              </a:rPr>
              <a:t>A questo punto ho fatto vedere ai bambini tutti i loro fogli e ho chiesto quale fosse quello giusto.</a:t>
            </a:r>
            <a:br>
              <a:rPr lang="it-IT" sz="2400" b="1" dirty="0" smtClean="0">
                <a:solidFill>
                  <a:srgbClr val="002060"/>
                </a:solidFill>
                <a:latin typeface="Tempus Sans ITC" panose="04020404030D07020202" pitchFamily="82" charset="0"/>
              </a:rPr>
            </a:br>
            <a:r>
              <a:rPr lang="it-IT" sz="2400" b="1" dirty="0" smtClean="0">
                <a:solidFill>
                  <a:srgbClr val="002060"/>
                </a:solidFill>
                <a:latin typeface="Tempus Sans ITC" panose="04020404030D07020202" pitchFamily="82" charset="0"/>
              </a:rPr>
              <a:t>Hanno cominciato a commentare i loro lavori </a:t>
            </a:r>
            <a:r>
              <a:rPr lang="it-IT" sz="2400" b="1" dirty="0" err="1" smtClean="0">
                <a:solidFill>
                  <a:srgbClr val="002060"/>
                </a:solidFill>
                <a:latin typeface="Tempus Sans ITC" panose="04020404030D07020202" pitchFamily="82" charset="0"/>
              </a:rPr>
              <a:t>dicendo:"Questa</a:t>
            </a:r>
            <a:r>
              <a:rPr lang="it-IT" sz="2400" b="1" dirty="0" smtClean="0">
                <a:solidFill>
                  <a:srgbClr val="002060"/>
                </a:solidFill>
                <a:latin typeface="Tempus Sans ITC" panose="04020404030D07020202" pitchFamily="82" charset="0"/>
              </a:rPr>
              <a:t> linea per me è un po’ corta… quella è troppo lunga…</a:t>
            </a:r>
            <a:br>
              <a:rPr lang="it-IT" sz="2400" b="1" dirty="0" smtClean="0">
                <a:solidFill>
                  <a:srgbClr val="002060"/>
                </a:solidFill>
                <a:latin typeface="Tempus Sans ITC" panose="04020404030D07020202" pitchFamily="82" charset="0"/>
              </a:rPr>
            </a:br>
            <a:r>
              <a:rPr lang="it-IT" sz="2400" b="1" dirty="0" smtClean="0">
                <a:solidFill>
                  <a:srgbClr val="002060"/>
                </a:solidFill>
                <a:latin typeface="Tempus Sans ITC" panose="04020404030D07020202" pitchFamily="82" charset="0"/>
              </a:rPr>
              <a:t>Allora ho chiesto: </a:t>
            </a:r>
            <a:r>
              <a:rPr lang="it-IT" sz="2400" b="1" dirty="0">
                <a:solidFill>
                  <a:srgbClr val="002060"/>
                </a:solidFill>
                <a:latin typeface="Tempus Sans ITC" panose="04020404030D07020202" pitchFamily="82" charset="0"/>
              </a:rPr>
              <a:t>"Come </a:t>
            </a:r>
            <a:r>
              <a:rPr lang="it-IT" sz="2400" b="1" dirty="0" smtClean="0">
                <a:solidFill>
                  <a:srgbClr val="002060"/>
                </a:solidFill>
                <a:latin typeface="Tempus Sans ITC" panose="04020404030D07020202" pitchFamily="82" charset="0"/>
              </a:rPr>
              <a:t>possiamo trovare  la vera misura del passo di Doc ?</a:t>
            </a:r>
            <a:br>
              <a:rPr lang="it-IT" sz="2400" b="1" dirty="0" smtClean="0">
                <a:solidFill>
                  <a:srgbClr val="002060"/>
                </a:solidFill>
                <a:latin typeface="Tempus Sans ITC" panose="04020404030D07020202" pitchFamily="82" charset="0"/>
              </a:rPr>
            </a:br>
            <a:r>
              <a:rPr lang="it-IT" sz="2400" b="1" dirty="0" smtClean="0">
                <a:solidFill>
                  <a:srgbClr val="002060"/>
                </a:solidFill>
                <a:latin typeface="Tempus Sans ITC" panose="04020404030D07020202" pitchFamily="82" charset="0"/>
              </a:rPr>
              <a:t>Qualcuno ha risposto di mettere Doc sopra la linea tracciata sul suo foglio e farlo partire.</a:t>
            </a:r>
            <a:r>
              <a:rPr lang="it-IT" sz="2200" b="1" dirty="0" smtClean="0">
                <a:solidFill>
                  <a:srgbClr val="002060"/>
                </a:solidFill>
                <a:latin typeface="Tempus Sans ITC" panose="04020404030D07020202" pitchFamily="82" charset="0"/>
              </a:rPr>
              <a:t/>
            </a:r>
            <a:br>
              <a:rPr lang="it-IT" sz="2200" b="1" dirty="0" smtClean="0">
                <a:solidFill>
                  <a:srgbClr val="002060"/>
                </a:solidFill>
                <a:latin typeface="Tempus Sans ITC" panose="04020404030D07020202" pitchFamily="82" charset="0"/>
              </a:rPr>
            </a:br>
            <a:endParaRPr lang="it-IT" sz="2200" b="1" dirty="0">
              <a:solidFill>
                <a:srgbClr val="002060"/>
              </a:solidFill>
              <a:latin typeface="Tempus Sans ITC" panose="04020404030D07020202" pitchFamily="82" charset="0"/>
            </a:endParaRP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31640" y="3284984"/>
            <a:ext cx="2376264" cy="3168352"/>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2859" y="3062114"/>
            <a:ext cx="2327393" cy="3103190"/>
          </a:xfrm>
          <a:prstGeom prst="rect">
            <a:avLst/>
          </a:prstGeom>
        </p:spPr>
      </p:pic>
    </p:spTree>
    <p:extLst>
      <p:ext uri="{BB962C8B-B14F-4D97-AF65-F5344CB8AC3E}">
        <p14:creationId xmlns:p14="http://schemas.microsoft.com/office/powerpoint/2010/main" val="99219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5"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4104456" cy="5940896"/>
          </a:xfrm>
          <a:solidFill>
            <a:schemeClr val="bg1"/>
          </a:solidFill>
        </p:spPr>
        <p:txBody>
          <a:bodyPr anchor="t">
            <a:normAutofit fontScale="90000"/>
          </a:bodyPr>
          <a:lstStyle/>
          <a:p>
            <a:r>
              <a:rPr lang="it-IT" sz="2300" b="1" dirty="0" smtClean="0">
                <a:solidFill>
                  <a:srgbClr val="002060"/>
                </a:solidFill>
                <a:latin typeface="Tempus Sans ITC" panose="04020404030D07020202" pitchFamily="82" charset="0"/>
              </a:rPr>
              <a:t>Poteva essere una soluzione, ma non si riusciva a trovare con precisione quanto fosse lungo il suo passo.</a:t>
            </a:r>
            <a:br>
              <a:rPr lang="it-IT" sz="2300" b="1" dirty="0" smtClean="0">
                <a:solidFill>
                  <a:srgbClr val="002060"/>
                </a:solidFill>
                <a:latin typeface="Tempus Sans ITC" panose="04020404030D07020202" pitchFamily="82" charset="0"/>
              </a:rPr>
            </a:br>
            <a:r>
              <a:rPr lang="it-IT" sz="2300" b="1" dirty="0" smtClean="0">
                <a:solidFill>
                  <a:srgbClr val="002060"/>
                </a:solidFill>
                <a:latin typeface="Tempus Sans ITC" panose="04020404030D07020202" pitchFamily="82" charset="0"/>
              </a:rPr>
              <a:t>E qui avviene la magia di come è bello ed importante lavorare in «cooperative </a:t>
            </a:r>
            <a:r>
              <a:rPr lang="it-IT" sz="2300" b="1" dirty="0" err="1" smtClean="0">
                <a:solidFill>
                  <a:srgbClr val="002060"/>
                </a:solidFill>
                <a:latin typeface="Tempus Sans ITC" panose="04020404030D07020202" pitchFamily="82" charset="0"/>
              </a:rPr>
              <a:t>learning</a:t>
            </a:r>
            <a:r>
              <a:rPr lang="it-IT" sz="2300" b="1" dirty="0" smtClean="0">
                <a:solidFill>
                  <a:srgbClr val="002060"/>
                </a:solidFill>
                <a:latin typeface="Tempus Sans ITC" panose="04020404030D07020202" pitchFamily="82" charset="0"/>
              </a:rPr>
              <a:t>» per raggiungere un obiettivo comune,  perché i bambini poco alla volta, frase dopo frase, confrontandosi  tra loro,   giungono alla soluzione del problema: </a:t>
            </a:r>
            <a:r>
              <a:rPr lang="it-IT" sz="3300" b="1" u="sng" dirty="0" smtClean="0">
                <a:solidFill>
                  <a:srgbClr val="002060"/>
                </a:solidFill>
                <a:latin typeface="Tempus Sans ITC" panose="04020404030D07020202" pitchFamily="82" charset="0"/>
              </a:rPr>
              <a:t>definiscono di fissare con dello scotch, davanti al muso di Doc ,  un pennarello che traccia perfettamente la  lunghezza  </a:t>
            </a:r>
            <a:r>
              <a:rPr lang="it-IT" sz="3300" b="1" u="sng" dirty="0" smtClean="0">
                <a:solidFill>
                  <a:srgbClr val="002060"/>
                </a:solidFill>
                <a:latin typeface="Tempus Sans ITC" panose="04020404030D07020202" pitchFamily="82" charset="0"/>
              </a:rPr>
              <a:t>del suo passo.</a:t>
            </a:r>
            <a:r>
              <a:rPr lang="it-IT" sz="3300" b="1" u="sng" dirty="0" smtClean="0">
                <a:solidFill>
                  <a:srgbClr val="002060"/>
                </a:solidFill>
                <a:latin typeface="Tempus Sans ITC" panose="04020404030D07020202" pitchFamily="82" charset="0"/>
              </a:rPr>
              <a:t/>
            </a:r>
            <a:br>
              <a:rPr lang="it-IT" sz="3300" b="1" u="sng" dirty="0" smtClean="0">
                <a:solidFill>
                  <a:srgbClr val="002060"/>
                </a:solidFill>
                <a:latin typeface="Tempus Sans ITC" panose="04020404030D07020202" pitchFamily="82" charset="0"/>
              </a:rPr>
            </a:br>
            <a:r>
              <a:rPr lang="it-IT" sz="2400" b="1" dirty="0" smtClean="0">
                <a:solidFill>
                  <a:srgbClr val="002060"/>
                </a:solidFill>
                <a:latin typeface="Tempus Sans ITC" panose="04020404030D07020202" pitchFamily="82" charset="0"/>
              </a:rPr>
              <a:t> </a:t>
            </a:r>
            <a:endParaRPr lang="it-IT" sz="2400" b="1" dirty="0">
              <a:solidFill>
                <a:srgbClr val="002060"/>
              </a:solidFill>
              <a:latin typeface="Tempus Sans ITC" panose="04020404030D07020202" pitchFamily="82" charset="0"/>
            </a:endParaRP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2040" y="908720"/>
            <a:ext cx="3381840" cy="4509120"/>
          </a:xfrm>
          <a:prstGeom prst="rect">
            <a:avLst/>
          </a:prstGeom>
        </p:spPr>
      </p:pic>
    </p:spTree>
    <p:extLst>
      <p:ext uri="{BB962C8B-B14F-4D97-AF65-F5344CB8AC3E}">
        <p14:creationId xmlns:p14="http://schemas.microsoft.com/office/powerpoint/2010/main" val="159267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63515" y="1097741"/>
            <a:ext cx="3816424" cy="2862318"/>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6176" y="964739"/>
            <a:ext cx="2346239" cy="3128319"/>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9872" y="2830624"/>
            <a:ext cx="2409732" cy="3212976"/>
          </a:xfrm>
          <a:prstGeom prst="rect">
            <a:avLst/>
          </a:prstGeom>
        </p:spPr>
      </p:pic>
    </p:spTree>
    <p:extLst>
      <p:ext uri="{BB962C8B-B14F-4D97-AF65-F5344CB8AC3E}">
        <p14:creationId xmlns:p14="http://schemas.microsoft.com/office/powerpoint/2010/main" val="10626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down)">
                                      <p:cBhvr>
                                        <p:cTn id="39" dur="580">
                                          <p:stCondLst>
                                            <p:cond delay="0"/>
                                          </p:stCondLst>
                                        </p:cTn>
                                        <p:tgtEl>
                                          <p:spTgt spid="4"/>
                                        </p:tgtEl>
                                      </p:cBhvr>
                                    </p:animEffect>
                                    <p:anim calcmode="lin" valueType="num">
                                      <p:cBhvr>
                                        <p:cTn id="4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5" dur="26">
                                          <p:stCondLst>
                                            <p:cond delay="650"/>
                                          </p:stCondLst>
                                        </p:cTn>
                                        <p:tgtEl>
                                          <p:spTgt spid="4"/>
                                        </p:tgtEl>
                                      </p:cBhvr>
                                      <p:to x="100000" y="60000"/>
                                    </p:animScale>
                                    <p:animScale>
                                      <p:cBhvr>
                                        <p:cTn id="46" dur="166" decel="50000">
                                          <p:stCondLst>
                                            <p:cond delay="676"/>
                                          </p:stCondLst>
                                        </p:cTn>
                                        <p:tgtEl>
                                          <p:spTgt spid="4"/>
                                        </p:tgtEl>
                                      </p:cBhvr>
                                      <p:to x="100000" y="100000"/>
                                    </p:animScale>
                                    <p:animScale>
                                      <p:cBhvr>
                                        <p:cTn id="47" dur="26">
                                          <p:stCondLst>
                                            <p:cond delay="1312"/>
                                          </p:stCondLst>
                                        </p:cTn>
                                        <p:tgtEl>
                                          <p:spTgt spid="4"/>
                                        </p:tgtEl>
                                      </p:cBhvr>
                                      <p:to x="100000" y="80000"/>
                                    </p:animScale>
                                    <p:animScale>
                                      <p:cBhvr>
                                        <p:cTn id="48" dur="166" decel="50000">
                                          <p:stCondLst>
                                            <p:cond delay="1338"/>
                                          </p:stCondLst>
                                        </p:cTn>
                                        <p:tgtEl>
                                          <p:spTgt spid="4"/>
                                        </p:tgtEl>
                                      </p:cBhvr>
                                      <p:to x="100000" y="100000"/>
                                    </p:animScale>
                                    <p:animScale>
                                      <p:cBhvr>
                                        <p:cTn id="49" dur="26">
                                          <p:stCondLst>
                                            <p:cond delay="1642"/>
                                          </p:stCondLst>
                                        </p:cTn>
                                        <p:tgtEl>
                                          <p:spTgt spid="4"/>
                                        </p:tgtEl>
                                      </p:cBhvr>
                                      <p:to x="100000" y="90000"/>
                                    </p:animScale>
                                    <p:animScale>
                                      <p:cBhvr>
                                        <p:cTn id="50" dur="166" decel="50000">
                                          <p:stCondLst>
                                            <p:cond delay="1668"/>
                                          </p:stCondLst>
                                        </p:cTn>
                                        <p:tgtEl>
                                          <p:spTgt spid="4"/>
                                        </p:tgtEl>
                                      </p:cBhvr>
                                      <p:to x="100000" y="100000"/>
                                    </p:animScale>
                                    <p:animScale>
                                      <p:cBhvr>
                                        <p:cTn id="51" dur="26">
                                          <p:stCondLst>
                                            <p:cond delay="1808"/>
                                          </p:stCondLst>
                                        </p:cTn>
                                        <p:tgtEl>
                                          <p:spTgt spid="4"/>
                                        </p:tgtEl>
                                      </p:cBhvr>
                                      <p:to x="100000" y="95000"/>
                                    </p:animScale>
                                    <p:animScale>
                                      <p:cBhvr>
                                        <p:cTn id="5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30814" y="260648"/>
            <a:ext cx="8229600" cy="2016224"/>
          </a:xfrm>
          <a:solidFill>
            <a:schemeClr val="bg1"/>
          </a:solidFill>
        </p:spPr>
        <p:txBody>
          <a:bodyPr anchor="t">
            <a:normAutofit fontScale="90000"/>
          </a:bodyPr>
          <a:lstStyle/>
          <a:p>
            <a:r>
              <a:rPr lang="it-IT" sz="2800" b="1" dirty="0" smtClean="0">
                <a:solidFill>
                  <a:srgbClr val="002060"/>
                </a:solidFill>
                <a:latin typeface="Tempus Sans ITC" panose="04020404030D07020202" pitchFamily="82" charset="0"/>
              </a:rPr>
              <a:t>TERZO STEP</a:t>
            </a:r>
            <a:br>
              <a:rPr lang="it-IT" sz="2800" b="1" dirty="0" smtClean="0">
                <a:solidFill>
                  <a:srgbClr val="002060"/>
                </a:solidFill>
                <a:latin typeface="Tempus Sans ITC" panose="04020404030D07020202" pitchFamily="82" charset="0"/>
              </a:rPr>
            </a:br>
            <a:r>
              <a:rPr lang="it-IT" sz="2800" b="1" dirty="0" smtClean="0">
                <a:solidFill>
                  <a:srgbClr val="002060"/>
                </a:solidFill>
                <a:latin typeface="Tempus Sans ITC" panose="04020404030D07020202" pitchFamily="82" charset="0"/>
              </a:rPr>
              <a:t>Ora ogni bambino </a:t>
            </a:r>
            <a:r>
              <a:rPr lang="it-IT" sz="2800" b="1" dirty="0" smtClean="0">
                <a:solidFill>
                  <a:srgbClr val="002060"/>
                </a:solidFill>
                <a:latin typeface="Tempus Sans ITC" panose="04020404030D07020202" pitchFamily="82" charset="0"/>
              </a:rPr>
              <a:t>sul foglio </a:t>
            </a:r>
            <a:r>
              <a:rPr lang="it-IT" sz="2800" b="1" dirty="0" smtClean="0">
                <a:solidFill>
                  <a:srgbClr val="002060"/>
                </a:solidFill>
                <a:latin typeface="Tempus Sans ITC" panose="04020404030D07020202" pitchFamily="82" charset="0"/>
              </a:rPr>
              <a:t>dove </a:t>
            </a:r>
            <a:r>
              <a:rPr lang="it-IT" sz="2800" b="1" dirty="0">
                <a:solidFill>
                  <a:srgbClr val="002060"/>
                </a:solidFill>
                <a:latin typeface="Tempus Sans ITC" panose="04020404030D07020202" pitchFamily="82" charset="0"/>
              </a:rPr>
              <a:t>precedentemente aveva stimato </a:t>
            </a:r>
            <a:r>
              <a:rPr lang="it-IT" sz="2800" b="1" dirty="0" smtClean="0">
                <a:solidFill>
                  <a:srgbClr val="002060"/>
                </a:solidFill>
                <a:latin typeface="Tempus Sans ITC" panose="04020404030D07020202" pitchFamily="82" charset="0"/>
              </a:rPr>
              <a:t>la lunghezza  ipotizzata(disegno </a:t>
            </a:r>
            <a:r>
              <a:rPr lang="it-IT" sz="2800" b="1" dirty="0">
                <a:solidFill>
                  <a:srgbClr val="002060"/>
                </a:solidFill>
                <a:latin typeface="Tempus Sans ITC" panose="04020404030D07020202" pitchFamily="82" charset="0"/>
              </a:rPr>
              <a:t>contrassegnato dal n.1)</a:t>
            </a:r>
            <a:r>
              <a:rPr lang="it-IT" sz="2800" b="1" dirty="0" smtClean="0">
                <a:solidFill>
                  <a:srgbClr val="002060"/>
                </a:solidFill>
                <a:latin typeface="Tempus Sans ITC" panose="04020404030D07020202" pitchFamily="82" charset="0"/>
              </a:rPr>
              <a:t>comanda a Doc di fare un passo avanti, </a:t>
            </a:r>
            <a:r>
              <a:rPr lang="it-IT" sz="2800" b="1" dirty="0" smtClean="0">
                <a:solidFill>
                  <a:srgbClr val="002060"/>
                </a:solidFill>
                <a:latin typeface="Tempus Sans ITC" panose="04020404030D07020202" pitchFamily="82" charset="0"/>
              </a:rPr>
              <a:t>tracciandone quindi la lunghezza reale ( </a:t>
            </a:r>
            <a:r>
              <a:rPr lang="it-IT" sz="2800" b="1" dirty="0" smtClean="0">
                <a:solidFill>
                  <a:srgbClr val="002060"/>
                </a:solidFill>
                <a:latin typeface="Tempus Sans ITC" panose="04020404030D07020202" pitchFamily="82" charset="0"/>
              </a:rPr>
              <a:t>disegno contrassegnato dal n.2) </a:t>
            </a:r>
            <a:r>
              <a:rPr lang="it-IT" sz="2800" b="1" dirty="0" smtClean="0">
                <a:solidFill>
                  <a:srgbClr val="002060"/>
                </a:solidFill>
                <a:latin typeface="Tempus Sans ITC" panose="04020404030D07020202" pitchFamily="82" charset="0"/>
              </a:rPr>
              <a:t>e </a:t>
            </a:r>
            <a:r>
              <a:rPr lang="it-IT" sz="2800" b="1" dirty="0" smtClean="0">
                <a:solidFill>
                  <a:srgbClr val="002060"/>
                </a:solidFill>
                <a:latin typeface="Tempus Sans ITC" panose="04020404030D07020202" pitchFamily="82" charset="0"/>
              </a:rPr>
              <a:t>confronta le due misurazioni</a:t>
            </a:r>
            <a:r>
              <a:rPr lang="it-IT" sz="2800" dirty="0" smtClean="0">
                <a:solidFill>
                  <a:srgbClr val="002060"/>
                </a:solidFill>
                <a:latin typeface="Tempus Sans ITC" panose="04020404030D07020202" pitchFamily="82" charset="0"/>
              </a:rPr>
              <a:t>.</a:t>
            </a:r>
            <a:endParaRPr lang="it-IT" sz="2800" dirty="0">
              <a:solidFill>
                <a:srgbClr val="002060"/>
              </a:solidFill>
              <a:latin typeface="Tempus Sans ITC" panose="04020404030D07020202" pitchFamily="82" charset="0"/>
            </a:endParaRPr>
          </a:p>
        </p:txBody>
      </p:sp>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20072" y="3429000"/>
            <a:ext cx="3515883" cy="2636912"/>
          </a:xfrm>
          <a:prstGeom prst="rect">
            <a:avLst/>
          </a:prstGeom>
        </p:spPr>
      </p:pic>
      <p:pic>
        <p:nvPicPr>
          <p:cNvPr id="6" name="Immagin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531" y="2924944"/>
            <a:ext cx="3971461" cy="2978595"/>
          </a:xfrm>
          <a:prstGeom prst="rect">
            <a:avLst/>
          </a:prstGeom>
        </p:spPr>
      </p:pic>
    </p:spTree>
    <p:extLst>
      <p:ext uri="{BB962C8B-B14F-4D97-AF65-F5344CB8AC3E}">
        <p14:creationId xmlns:p14="http://schemas.microsoft.com/office/powerpoint/2010/main" val="4001714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323528" y="692696"/>
            <a:ext cx="8301608" cy="5544616"/>
          </a:xfrm>
          <a:blipFill>
            <a:blip r:embed="rId2">
              <a:extLst>
                <a:ext uri="{BEBA8EAE-BF5A-486C-A8C5-ECC9F3942E4B}">
                  <a14:imgProps xmlns:a14="http://schemas.microsoft.com/office/drawing/2010/main">
                    <a14:imgLayer r:embed="rId3">
                      <a14:imgEffect>
                        <a14:artisticGlowDiffused/>
                      </a14:imgEffect>
                    </a14:imgLayer>
                  </a14:imgProps>
                </a:ext>
              </a:extLst>
            </a:blip>
            <a:tile tx="0" ty="0" sx="100000" sy="100000" flip="none" algn="tl"/>
          </a:blipFill>
        </p:spPr>
        <p:txBody>
          <a:bodyPr anchor="t">
            <a:normAutofit fontScale="90000"/>
          </a:bodyPr>
          <a:lstStyle/>
          <a:p>
            <a:pPr algn="just"/>
            <a:r>
              <a:rPr lang="it-IT" sz="3100" b="1" dirty="0" smtClean="0">
                <a:solidFill>
                  <a:srgbClr val="002060"/>
                </a:solidFill>
                <a:latin typeface="Tempus Sans ITC" panose="04020404030D07020202" pitchFamily="82" charset="0"/>
                <a:cs typeface="Courier New" panose="02070309020205020404" pitchFamily="49" charset="0"/>
              </a:rPr>
              <a:t>Vista la curiosità </a:t>
            </a:r>
            <a:r>
              <a:rPr lang="it-IT" sz="3100" b="1" dirty="0">
                <a:solidFill>
                  <a:srgbClr val="002060"/>
                </a:solidFill>
                <a:latin typeface="Tempus Sans ITC" panose="04020404030D07020202" pitchFamily="82" charset="0"/>
                <a:cs typeface="Courier New" panose="02070309020205020404" pitchFamily="49" charset="0"/>
              </a:rPr>
              <a:t>e </a:t>
            </a:r>
            <a:r>
              <a:rPr lang="it-IT" sz="3100" b="1" dirty="0" smtClean="0">
                <a:solidFill>
                  <a:srgbClr val="002060"/>
                </a:solidFill>
                <a:latin typeface="Tempus Sans ITC" panose="04020404030D07020202" pitchFamily="82" charset="0"/>
                <a:cs typeface="Courier New" panose="02070309020205020404" pitchFamily="49" charset="0"/>
              </a:rPr>
              <a:t>la motivazione </a:t>
            </a:r>
            <a:r>
              <a:rPr lang="it-IT" sz="3100" b="1" dirty="0">
                <a:solidFill>
                  <a:srgbClr val="002060"/>
                </a:solidFill>
                <a:latin typeface="Tempus Sans ITC" panose="04020404030D07020202" pitchFamily="82" charset="0"/>
                <a:cs typeface="Courier New" panose="02070309020205020404" pitchFamily="49" charset="0"/>
              </a:rPr>
              <a:t>dimostrata </a:t>
            </a:r>
            <a:r>
              <a:rPr lang="it-IT" sz="3100" b="1" dirty="0" smtClean="0">
                <a:solidFill>
                  <a:srgbClr val="002060"/>
                </a:solidFill>
                <a:latin typeface="Tempus Sans ITC" panose="04020404030D07020202" pitchFamily="82" charset="0"/>
                <a:cs typeface="Courier New" panose="02070309020205020404" pitchFamily="49" charset="0"/>
              </a:rPr>
              <a:t>dal gruppo di intersezione dei bambini  delle sezioni B e D nell’affrontare le attività proposte nei mesi di gennaio e febbraio relative al </a:t>
            </a:r>
            <a:r>
              <a:rPr lang="it-IT" sz="3100" b="1" dirty="0" err="1" smtClean="0">
                <a:solidFill>
                  <a:srgbClr val="002060"/>
                </a:solidFill>
                <a:latin typeface="Tempus Sans ITC" panose="04020404030D07020202" pitchFamily="82" charset="0"/>
                <a:cs typeface="Courier New" panose="02070309020205020404" pitchFamily="49" charset="0"/>
              </a:rPr>
              <a:t>coding</a:t>
            </a:r>
            <a:r>
              <a:rPr lang="it-IT" sz="3100" b="1" dirty="0" smtClean="0">
                <a:solidFill>
                  <a:srgbClr val="002060"/>
                </a:solidFill>
                <a:latin typeface="Tempus Sans ITC" panose="04020404030D07020202" pitchFamily="82" charset="0"/>
                <a:cs typeface="Courier New" panose="02070309020205020404" pitchFamily="49" charset="0"/>
              </a:rPr>
              <a:t> unplugged, ho </a:t>
            </a:r>
            <a:r>
              <a:rPr lang="it-IT" sz="3100" b="1" dirty="0">
                <a:solidFill>
                  <a:srgbClr val="002060"/>
                </a:solidFill>
                <a:latin typeface="Tempus Sans ITC" panose="04020404030D07020202" pitchFamily="82" charset="0"/>
                <a:cs typeface="Courier New" panose="02070309020205020404" pitchFamily="49" charset="0"/>
              </a:rPr>
              <a:t>deciso di introdurre” DOC”, un simpatico robottino incluso nel gioco della Clementoni che la nostra scuola ha acquistato</a:t>
            </a:r>
            <a:r>
              <a:rPr lang="it-IT" sz="3100" b="1" dirty="0" smtClean="0">
                <a:solidFill>
                  <a:srgbClr val="002060"/>
                </a:solidFill>
                <a:latin typeface="Tempus Sans ITC" panose="04020404030D07020202" pitchFamily="82" charset="0"/>
                <a:cs typeface="Courier New" panose="02070309020205020404" pitchFamily="49" charset="0"/>
              </a:rPr>
              <a:t>. </a:t>
            </a:r>
            <a:br>
              <a:rPr lang="it-IT" sz="3100" b="1" dirty="0" smtClean="0">
                <a:solidFill>
                  <a:srgbClr val="002060"/>
                </a:solidFill>
                <a:latin typeface="Tempus Sans ITC" panose="04020404030D07020202" pitchFamily="82" charset="0"/>
                <a:cs typeface="Courier New" panose="02070309020205020404" pitchFamily="49" charset="0"/>
              </a:rPr>
            </a:br>
            <a:r>
              <a:rPr lang="it-IT" sz="3100" b="1" dirty="0" smtClean="0">
                <a:solidFill>
                  <a:srgbClr val="002060"/>
                </a:solidFill>
                <a:latin typeface="Tempus Sans ITC" panose="04020404030D07020202" pitchFamily="82" charset="0"/>
                <a:cs typeface="Courier New" panose="02070309020205020404" pitchFamily="49" charset="0"/>
              </a:rPr>
              <a:t>L’utilizzo di Doc, come di altri  kit robotici , rappresenta un elemento di novità in quanto  </a:t>
            </a:r>
            <a:r>
              <a:rPr lang="it-IT" sz="3100" b="1" dirty="0">
                <a:solidFill>
                  <a:srgbClr val="002060"/>
                </a:solidFill>
                <a:latin typeface="Tempus Sans ITC" panose="04020404030D07020202" pitchFamily="82" charset="0"/>
                <a:cs typeface="Courier New" panose="02070309020205020404" pitchFamily="49" charset="0"/>
              </a:rPr>
              <a:t>permette di creare le condizioni per realizzare attività di </a:t>
            </a:r>
            <a:r>
              <a:rPr lang="it-IT" sz="3100" b="1" dirty="0" smtClean="0">
                <a:solidFill>
                  <a:srgbClr val="002060"/>
                </a:solidFill>
                <a:latin typeface="Tempus Sans ITC" panose="04020404030D07020202" pitchFamily="82" charset="0"/>
                <a:cs typeface="Courier New" panose="02070309020205020404" pitchFamily="49" charset="0"/>
              </a:rPr>
              <a:t>laboratorio in </a:t>
            </a:r>
            <a:r>
              <a:rPr lang="it-IT" sz="3100" b="1" dirty="0">
                <a:solidFill>
                  <a:srgbClr val="002060"/>
                </a:solidFill>
                <a:latin typeface="Tempus Sans ITC" panose="04020404030D07020202" pitchFamily="82" charset="0"/>
                <a:cs typeface="Courier New" panose="02070309020205020404" pitchFamily="49" charset="0"/>
              </a:rPr>
              <a:t>cui gli aspetti  </a:t>
            </a:r>
            <a:r>
              <a:rPr lang="it-IT" sz="3100" b="1" dirty="0" smtClean="0">
                <a:solidFill>
                  <a:srgbClr val="002060"/>
                </a:solidFill>
                <a:latin typeface="Tempus Sans ITC" panose="04020404030D07020202" pitchFamily="82" charset="0"/>
                <a:cs typeface="Courier New" panose="02070309020205020404" pitchFamily="49" charset="0"/>
              </a:rPr>
              <a:t>di apprendimento </a:t>
            </a:r>
            <a:r>
              <a:rPr lang="it-IT" sz="3100" b="1" dirty="0">
                <a:solidFill>
                  <a:srgbClr val="002060"/>
                </a:solidFill>
                <a:latin typeface="Tempus Sans ITC" panose="04020404030D07020202" pitchFamily="82" charset="0"/>
                <a:cs typeface="Courier New" panose="02070309020205020404" pitchFamily="49" charset="0"/>
              </a:rPr>
              <a:t>e gioco, </a:t>
            </a:r>
            <a:r>
              <a:rPr lang="it-IT" sz="3100" b="1" dirty="0" smtClean="0">
                <a:solidFill>
                  <a:srgbClr val="002060"/>
                </a:solidFill>
                <a:latin typeface="Tempus Sans ITC" panose="04020404030D07020202" pitchFamily="82" charset="0"/>
                <a:cs typeface="Courier New" panose="02070309020205020404" pitchFamily="49" charset="0"/>
              </a:rPr>
              <a:t>di competizione </a:t>
            </a:r>
            <a:r>
              <a:rPr lang="it-IT" sz="3100" b="1" dirty="0">
                <a:solidFill>
                  <a:srgbClr val="002060"/>
                </a:solidFill>
                <a:latin typeface="Tempus Sans ITC" panose="04020404030D07020202" pitchFamily="82" charset="0"/>
                <a:cs typeface="Courier New" panose="02070309020205020404" pitchFamily="49" charset="0"/>
              </a:rPr>
              <a:t>e </a:t>
            </a:r>
            <a:r>
              <a:rPr lang="it-IT" sz="3100" b="1" dirty="0" smtClean="0">
                <a:solidFill>
                  <a:srgbClr val="002060"/>
                </a:solidFill>
                <a:latin typeface="Tempus Sans ITC" panose="04020404030D07020202" pitchFamily="82" charset="0"/>
                <a:cs typeface="Courier New" panose="02070309020205020404" pitchFamily="49" charset="0"/>
              </a:rPr>
              <a:t>di cooperazione </a:t>
            </a:r>
            <a:r>
              <a:rPr lang="it-IT" sz="3100" b="1" dirty="0">
                <a:solidFill>
                  <a:srgbClr val="002060"/>
                </a:solidFill>
                <a:latin typeface="Tempus Sans ITC" panose="04020404030D07020202" pitchFamily="82" charset="0"/>
                <a:cs typeface="Courier New" panose="02070309020205020404" pitchFamily="49" charset="0"/>
              </a:rPr>
              <a:t>siano nel giusto </a:t>
            </a:r>
            <a:r>
              <a:rPr lang="it-IT" sz="3100" b="1" dirty="0" smtClean="0">
                <a:solidFill>
                  <a:srgbClr val="002060"/>
                </a:solidFill>
                <a:latin typeface="Tempus Sans ITC" panose="04020404030D07020202" pitchFamily="82" charset="0"/>
                <a:cs typeface="Courier New" panose="02070309020205020404" pitchFamily="49" charset="0"/>
              </a:rPr>
              <a:t>equilibrio e favoriscano lo sviluppo di competenze ed abilità.</a:t>
            </a:r>
            <a:r>
              <a:rPr lang="it-IT" sz="3100" b="1" dirty="0">
                <a:solidFill>
                  <a:schemeClr val="tx1"/>
                </a:solidFill>
                <a:latin typeface="Tempus Sans ITC" panose="04020404030D07020202" pitchFamily="82" charset="0"/>
                <a:cs typeface="Courier New" panose="02070309020205020404" pitchFamily="49" charset="0"/>
              </a:rPr>
              <a:t/>
            </a:r>
            <a:br>
              <a:rPr lang="it-IT" sz="3100" b="1" dirty="0">
                <a:solidFill>
                  <a:schemeClr val="tx1"/>
                </a:solidFill>
                <a:latin typeface="Tempus Sans ITC" panose="04020404030D07020202" pitchFamily="82" charset="0"/>
                <a:cs typeface="Courier New" panose="02070309020205020404" pitchFamily="49" charset="0"/>
              </a:rPr>
            </a:br>
            <a:r>
              <a:rPr lang="it-IT" sz="3100" b="1" dirty="0" smtClean="0">
                <a:solidFill>
                  <a:schemeClr val="tx1"/>
                </a:solidFill>
                <a:latin typeface="Tempus Sans ITC" panose="04020404030D07020202" pitchFamily="82" charset="0"/>
                <a:cs typeface="Courier New" panose="02070309020205020404" pitchFamily="49" charset="0"/>
              </a:rPr>
              <a:t/>
            </a:r>
            <a:br>
              <a:rPr lang="it-IT" sz="3100" b="1" dirty="0" smtClean="0">
                <a:solidFill>
                  <a:schemeClr val="tx1"/>
                </a:solidFill>
                <a:latin typeface="Tempus Sans ITC" panose="04020404030D07020202" pitchFamily="82" charset="0"/>
                <a:cs typeface="Courier New" panose="02070309020205020404" pitchFamily="49" charset="0"/>
              </a:rPr>
            </a:br>
            <a:r>
              <a:rPr lang="it-IT" sz="3100" b="1" dirty="0" smtClean="0">
                <a:solidFill>
                  <a:schemeClr val="tx1"/>
                </a:solidFill>
                <a:latin typeface="Tempus Sans ITC" panose="04020404030D07020202" pitchFamily="82" charset="0"/>
                <a:cs typeface="Courier New" panose="02070309020205020404" pitchFamily="49" charset="0"/>
              </a:rPr>
              <a:t/>
            </a:r>
            <a:br>
              <a:rPr lang="it-IT" sz="3100" b="1" dirty="0" smtClean="0">
                <a:solidFill>
                  <a:schemeClr val="tx1"/>
                </a:solidFill>
                <a:latin typeface="Tempus Sans ITC" panose="04020404030D07020202" pitchFamily="82" charset="0"/>
                <a:cs typeface="Courier New" panose="02070309020205020404" pitchFamily="49" charset="0"/>
              </a:rPr>
            </a:br>
            <a:r>
              <a:rPr lang="it-IT" sz="2700" b="1" dirty="0" smtClean="0">
                <a:solidFill>
                  <a:schemeClr val="tx1"/>
                </a:solidFill>
                <a:latin typeface="Tempus Sans ITC" panose="04020404030D07020202" pitchFamily="82" charset="0"/>
                <a:cs typeface="Courier New" panose="02070309020205020404" pitchFamily="49" charset="0"/>
              </a:rPr>
              <a:t/>
            </a:r>
            <a:br>
              <a:rPr lang="it-IT" sz="2700" b="1" dirty="0" smtClean="0">
                <a:solidFill>
                  <a:schemeClr val="tx1"/>
                </a:solidFill>
                <a:latin typeface="Tempus Sans ITC" panose="04020404030D07020202" pitchFamily="82" charset="0"/>
                <a:cs typeface="Courier New" panose="02070309020205020404" pitchFamily="49" charset="0"/>
              </a:rPr>
            </a:br>
            <a:r>
              <a:rPr lang="it-IT" sz="2700" b="1" dirty="0" smtClean="0">
                <a:solidFill>
                  <a:schemeClr val="tx1"/>
                </a:solidFill>
                <a:latin typeface="Tempus Sans ITC" panose="04020404030D07020202" pitchFamily="82" charset="0"/>
                <a:cs typeface="Courier New" panose="02070309020205020404" pitchFamily="49" charset="0"/>
              </a:rPr>
              <a:t/>
            </a:r>
            <a:br>
              <a:rPr lang="it-IT" sz="2700" b="1" dirty="0" smtClean="0">
                <a:solidFill>
                  <a:schemeClr val="tx1"/>
                </a:solidFill>
                <a:latin typeface="Tempus Sans ITC" panose="04020404030D07020202" pitchFamily="82" charset="0"/>
                <a:cs typeface="Courier New" panose="02070309020205020404" pitchFamily="49" charset="0"/>
              </a:rPr>
            </a:br>
            <a:r>
              <a:rPr lang="it-IT" sz="2400" b="1" dirty="0" smtClean="0">
                <a:solidFill>
                  <a:schemeClr val="tx1"/>
                </a:solidFill>
                <a:latin typeface="Calibri" panose="020F0502020204030204" pitchFamily="34" charset="0"/>
              </a:rPr>
              <a:t/>
            </a:r>
            <a:br>
              <a:rPr lang="it-IT" sz="2400" b="1" dirty="0" smtClean="0">
                <a:solidFill>
                  <a:schemeClr val="tx1"/>
                </a:solidFill>
                <a:latin typeface="Calibri" panose="020F0502020204030204" pitchFamily="34" charset="0"/>
              </a:rPr>
            </a:br>
            <a:endParaRPr lang="it-IT" sz="2400" b="1" dirty="0">
              <a:solidFill>
                <a:schemeClr val="tx1"/>
              </a:solidFill>
              <a:latin typeface="Calibri" panose="020F0502020204030204" pitchFamily="34" charset="0"/>
            </a:endParaRPr>
          </a:p>
        </p:txBody>
      </p:sp>
    </p:spTree>
    <p:extLst>
      <p:ext uri="{BB962C8B-B14F-4D97-AF65-F5344CB8AC3E}">
        <p14:creationId xmlns:p14="http://schemas.microsoft.com/office/powerpoint/2010/main" val="1517423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5616" y="476672"/>
            <a:ext cx="3600400" cy="2700300"/>
          </a:xfrm>
          <a:prstGeom prst="rect">
            <a:avLst/>
          </a:prstGeo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624" y="3239762"/>
            <a:ext cx="4283968" cy="3212976"/>
          </a:xfrm>
          <a:prstGeom prst="rect">
            <a:avLst/>
          </a:prstGeom>
        </p:spPr>
      </p:pic>
      <p:pic>
        <p:nvPicPr>
          <p:cNvPr id="8" name="Immagine 7"/>
          <p:cNvPicPr>
            <a:picLocks noChangeAspect="1"/>
          </p:cNvPicPr>
          <p:nvPr/>
        </p:nvPicPr>
        <p:blipFill rotWithShape="1">
          <a:blip r:embed="rId4" cstate="email">
            <a:extLst>
              <a:ext uri="{28A0092B-C50C-407E-A947-70E740481C1C}">
                <a14:useLocalDpi xmlns:a14="http://schemas.microsoft.com/office/drawing/2010/main"/>
              </a:ext>
            </a:extLst>
          </a:blip>
          <a:srcRect l="7493" r="5627"/>
          <a:stretch/>
        </p:blipFill>
        <p:spPr>
          <a:xfrm rot="5400000">
            <a:off x="5102742" y="930252"/>
            <a:ext cx="3474534" cy="2999422"/>
          </a:xfrm>
          <a:prstGeom prst="rect">
            <a:avLst/>
          </a:prstGeom>
        </p:spPr>
      </p:pic>
    </p:spTree>
    <p:extLst>
      <p:ext uri="{BB962C8B-B14F-4D97-AF65-F5344CB8AC3E}">
        <p14:creationId xmlns:p14="http://schemas.microsoft.com/office/powerpoint/2010/main" val="344142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4008" y="476672"/>
            <a:ext cx="3855160" cy="2891370"/>
          </a:xfrm>
          <a:prstGeom prst="rect">
            <a:avLst/>
          </a:prstGeom>
        </p:spPr>
      </p:pic>
      <p:sp>
        <p:nvSpPr>
          <p:cNvPr id="6" name="Titolo 5"/>
          <p:cNvSpPr>
            <a:spLocks noGrp="1"/>
          </p:cNvSpPr>
          <p:nvPr>
            <p:ph type="title"/>
          </p:nvPr>
        </p:nvSpPr>
        <p:spPr>
          <a:xfrm>
            <a:off x="395536" y="476672"/>
            <a:ext cx="4104456" cy="3024336"/>
          </a:xfrm>
          <a:solidFill>
            <a:schemeClr val="bg1"/>
          </a:solidFill>
        </p:spPr>
        <p:txBody>
          <a:bodyPr anchor="t">
            <a:noAutofit/>
          </a:bodyPr>
          <a:lstStyle/>
          <a:p>
            <a:r>
              <a:rPr lang="it-IT" sz="2800" b="1" dirty="0" smtClean="0">
                <a:solidFill>
                  <a:srgbClr val="002060"/>
                </a:solidFill>
                <a:latin typeface="Tempus Sans ITC" panose="04020404030D07020202" pitchFamily="82" charset="0"/>
              </a:rPr>
              <a:t>Dall’osservazione dei disegni dei bambini si può notare come alcuni abbiano già interiorizzato il concetto di lunghezza : le due linee sono  pressoché della medesima lunghezza! </a:t>
            </a:r>
            <a:endParaRPr lang="it-IT" sz="2800" b="1" dirty="0">
              <a:solidFill>
                <a:srgbClr val="002060"/>
              </a:solidFill>
              <a:latin typeface="Tempus Sans ITC" panose="04020404030D07020202" pitchFamily="82" charset="0"/>
            </a:endParaRPr>
          </a:p>
        </p:txBody>
      </p:sp>
      <p:pic>
        <p:nvPicPr>
          <p:cNvPr id="7" name="Immagin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5576" y="3755028"/>
            <a:ext cx="3573942" cy="2680456"/>
          </a:xfrm>
          <a:prstGeom prst="rect">
            <a:avLst/>
          </a:prstGeom>
        </p:spPr>
      </p:pic>
      <p:pic>
        <p:nvPicPr>
          <p:cNvPr id="8" name="Immagine 7"/>
          <p:cNvPicPr>
            <a:picLocks noChangeAspect="1"/>
          </p:cNvPicPr>
          <p:nvPr/>
        </p:nvPicPr>
        <p:blipFill rotWithShape="1">
          <a:blip r:embed="rId4" cstate="email">
            <a:extLst>
              <a:ext uri="{28A0092B-C50C-407E-A947-70E740481C1C}">
                <a14:useLocalDpi xmlns:a14="http://schemas.microsoft.com/office/drawing/2010/main"/>
              </a:ext>
            </a:extLst>
          </a:blip>
          <a:srcRect l="-14869" t="7091"/>
          <a:stretch/>
        </p:blipFill>
        <p:spPr>
          <a:xfrm>
            <a:off x="4655550" y="3755028"/>
            <a:ext cx="3660866" cy="2550946"/>
          </a:xfrm>
          <a:prstGeom prst="rect">
            <a:avLst/>
          </a:prstGeom>
        </p:spPr>
      </p:pic>
    </p:spTree>
    <p:extLst>
      <p:ext uri="{BB962C8B-B14F-4D97-AF65-F5344CB8AC3E}">
        <p14:creationId xmlns:p14="http://schemas.microsoft.com/office/powerpoint/2010/main" val="1197463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76672"/>
            <a:ext cx="8352928" cy="1728192"/>
          </a:xfrm>
          <a:solidFill>
            <a:schemeClr val="bg1"/>
          </a:solidFill>
        </p:spPr>
        <p:txBody>
          <a:bodyPr anchor="t">
            <a:noAutofit/>
          </a:bodyPr>
          <a:lstStyle/>
          <a:p>
            <a:pPr algn="just"/>
            <a:r>
              <a:rPr lang="it-IT" sz="2800" b="1" dirty="0" smtClean="0">
                <a:solidFill>
                  <a:srgbClr val="002060"/>
                </a:solidFill>
                <a:latin typeface="Tempus Sans ITC" panose="04020404030D07020202" pitchFamily="82" charset="0"/>
              </a:rPr>
              <a:t>I bambini hanno così scoperto che possono divertirsi con Doc facendogli disegnare delle righe, ma anche delle forme come cerchi, quadrati e rettangoli, basta dare le giuste indicazioni.</a:t>
            </a:r>
            <a:endParaRPr lang="it-IT" sz="2800" b="1" dirty="0">
              <a:solidFill>
                <a:srgbClr val="002060"/>
              </a:solidFill>
              <a:latin typeface="Tempus Sans ITC" panose="04020404030D07020202" pitchFamily="82" charset="0"/>
            </a:endParaRPr>
          </a:p>
        </p:txBody>
      </p:sp>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35038" y="2564904"/>
            <a:ext cx="2376264" cy="3168352"/>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47864" y="2420888"/>
            <a:ext cx="3111810" cy="4149080"/>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88224" y="2564904"/>
            <a:ext cx="2139702" cy="2852936"/>
          </a:xfrm>
          <a:prstGeom prst="rect">
            <a:avLst/>
          </a:prstGeom>
        </p:spPr>
      </p:pic>
    </p:spTree>
    <p:extLst>
      <p:ext uri="{BB962C8B-B14F-4D97-AF65-F5344CB8AC3E}">
        <p14:creationId xmlns:p14="http://schemas.microsoft.com/office/powerpoint/2010/main" val="3323603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1"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76672"/>
            <a:ext cx="8301608" cy="5760640"/>
          </a:xfrm>
          <a:solidFill>
            <a:schemeClr val="bg1"/>
          </a:solidFill>
        </p:spPr>
        <p:txBody>
          <a:bodyPr anchor="ctr">
            <a:normAutofit fontScale="90000"/>
          </a:bodyPr>
          <a:lstStyle/>
          <a:p>
            <a:r>
              <a:rPr lang="it-IT" sz="2400" b="1" dirty="0" smtClean="0">
                <a:solidFill>
                  <a:srgbClr val="002060"/>
                </a:solidFill>
                <a:latin typeface="Tempus Sans ITC" panose="04020404030D07020202" pitchFamily="82" charset="0"/>
              </a:rPr>
              <a:t>QUARTO STEP: ORA GIOCHIAMO CON DOC.</a:t>
            </a:r>
            <a:br>
              <a:rPr lang="it-IT" sz="2400" b="1" dirty="0" smtClean="0">
                <a:solidFill>
                  <a:srgbClr val="002060"/>
                </a:solidFill>
                <a:latin typeface="Tempus Sans ITC" panose="04020404030D07020202" pitchFamily="82" charset="0"/>
              </a:rPr>
            </a:br>
            <a:r>
              <a:rPr lang="it-IT" sz="2400" b="1" dirty="0" smtClean="0">
                <a:solidFill>
                  <a:srgbClr val="002060"/>
                </a:solidFill>
                <a:latin typeface="Tempus Sans ITC" panose="04020404030D07020202" pitchFamily="82" charset="0"/>
              </a:rPr>
              <a:t>Dopo aver visto quanto è lungo il passo di Doc propongo ai bambini di divedersi in tre squadre e di risolvere questo problema: Doc si trova su una linea verde tracciata con dello scotch sul pavimento e deve raggiungere la sua casa, posizionata di fronte. Vince la gara la squadra che avvicina maggiormente   il robottino davanti alla porta di casa.</a:t>
            </a:r>
            <a:br>
              <a:rPr lang="it-IT" sz="2400" b="1" dirty="0" smtClean="0">
                <a:solidFill>
                  <a:srgbClr val="002060"/>
                </a:solidFill>
                <a:latin typeface="Tempus Sans ITC" panose="04020404030D07020202" pitchFamily="82" charset="0"/>
              </a:rPr>
            </a:br>
            <a:r>
              <a:rPr lang="it-IT" sz="2400" b="1" dirty="0" smtClean="0">
                <a:solidFill>
                  <a:srgbClr val="002060"/>
                </a:solidFill>
                <a:latin typeface="Tempus Sans ITC" panose="04020404030D07020202" pitchFamily="82" charset="0"/>
              </a:rPr>
              <a:t>Posizionata sul pavimento la nostra casa di legno e Doc  sulla linea verde, ogni gruppo ha stimato quanti passi avanti deve fare il robottino.</a:t>
            </a:r>
            <a:br>
              <a:rPr lang="it-IT" sz="2400" b="1" dirty="0" smtClean="0">
                <a:solidFill>
                  <a:srgbClr val="002060"/>
                </a:solidFill>
                <a:latin typeface="Tempus Sans ITC" panose="04020404030D07020202" pitchFamily="82" charset="0"/>
              </a:rPr>
            </a:br>
            <a:r>
              <a:rPr lang="it-IT" sz="2400" b="1" dirty="0" smtClean="0">
                <a:solidFill>
                  <a:srgbClr val="002060"/>
                </a:solidFill>
                <a:latin typeface="Tempus Sans ITC" panose="04020404030D07020202" pitchFamily="82" charset="0"/>
              </a:rPr>
              <a:t>La maggior difficoltà dei bambini è stata quella di accordarsi sul numero da comunicare, naturalmente dopo aver provato una stima approssimativa.</a:t>
            </a:r>
            <a:br>
              <a:rPr lang="it-IT" sz="2400" b="1" dirty="0" smtClean="0">
                <a:solidFill>
                  <a:srgbClr val="002060"/>
                </a:solidFill>
                <a:latin typeface="Tempus Sans ITC" panose="04020404030D07020202" pitchFamily="82" charset="0"/>
              </a:rPr>
            </a:br>
            <a:r>
              <a:rPr lang="it-IT" sz="2400" b="1" dirty="0" smtClean="0">
                <a:solidFill>
                  <a:srgbClr val="002060"/>
                </a:solidFill>
                <a:latin typeface="Tempus Sans ITC" panose="04020404030D07020202" pitchFamily="82" charset="0"/>
              </a:rPr>
              <a:t>Un gruppo alla volta ha programmato Doc digitando  il numero dei propri  passi avanti stabiliti,  e segnato con dello scotch del colore della squadra  di appartenenza il punto nel quale Doc si è fermato.</a:t>
            </a:r>
            <a:r>
              <a:rPr lang="it-IT" sz="2400" b="1" dirty="0">
                <a:solidFill>
                  <a:srgbClr val="002060"/>
                </a:solidFill>
                <a:latin typeface="Tempus Sans ITC" panose="04020404030D07020202" pitchFamily="82" charset="0"/>
              </a:rPr>
              <a:t/>
            </a:r>
            <a:br>
              <a:rPr lang="it-IT" sz="2400" b="1" dirty="0">
                <a:solidFill>
                  <a:srgbClr val="002060"/>
                </a:solidFill>
                <a:latin typeface="Tempus Sans ITC" panose="04020404030D07020202" pitchFamily="82" charset="0"/>
              </a:rPr>
            </a:br>
            <a:r>
              <a:rPr lang="it-IT" sz="2400" b="1" dirty="0" smtClean="0">
                <a:solidFill>
                  <a:srgbClr val="002060"/>
                </a:solidFill>
                <a:latin typeface="Tempus Sans ITC" panose="04020404030D07020202" pitchFamily="82" charset="0"/>
              </a:rPr>
              <a:t>Nessun gruppo è riuscito al primo tentativo : allora tutti insieme si è giunti alla soluzione del problema, analizzando le proposte fatte da ciascun  per trovare la risposta corretta</a:t>
            </a:r>
            <a:endParaRPr lang="it-IT" sz="2400" b="1" dirty="0">
              <a:solidFill>
                <a:srgbClr val="002060"/>
              </a:solidFill>
              <a:latin typeface="Tempus Sans ITC" panose="04020404030D07020202" pitchFamily="82" charset="0"/>
            </a:endParaRPr>
          </a:p>
        </p:txBody>
      </p:sp>
    </p:spTree>
    <p:extLst>
      <p:ext uri="{BB962C8B-B14F-4D97-AF65-F5344CB8AC3E}">
        <p14:creationId xmlns:p14="http://schemas.microsoft.com/office/powerpoint/2010/main" val="31271584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317" y="404664"/>
            <a:ext cx="2355726" cy="3140968"/>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35696" y="2780928"/>
            <a:ext cx="2880320" cy="3840427"/>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08104" y="445096"/>
            <a:ext cx="3003798" cy="4005064"/>
          </a:xfrm>
          <a:prstGeom prst="rect">
            <a:avLst/>
          </a:prstGeom>
        </p:spPr>
      </p:pic>
      <p:sp>
        <p:nvSpPr>
          <p:cNvPr id="6" name="Titolo 5"/>
          <p:cNvSpPr>
            <a:spLocks noGrp="1"/>
          </p:cNvSpPr>
          <p:nvPr>
            <p:ph type="title"/>
          </p:nvPr>
        </p:nvSpPr>
        <p:spPr>
          <a:xfrm>
            <a:off x="3203848" y="836712"/>
            <a:ext cx="2088232" cy="1440160"/>
          </a:xfrm>
          <a:solidFill>
            <a:schemeClr val="bg1"/>
          </a:solidFill>
        </p:spPr>
        <p:txBody>
          <a:bodyPr anchor="ctr">
            <a:normAutofit/>
          </a:bodyPr>
          <a:lstStyle/>
          <a:p>
            <a:r>
              <a:rPr lang="it-IT" sz="2400" b="1" dirty="0" smtClean="0">
                <a:solidFill>
                  <a:srgbClr val="002060"/>
                </a:solidFill>
                <a:latin typeface="Tempus Sans ITC" panose="04020404030D07020202" pitchFamily="82" charset="0"/>
              </a:rPr>
              <a:t>PREPARIAMO IL  MATERIALE CHE CI SERVE</a:t>
            </a:r>
            <a:endParaRPr lang="it-IT" sz="2400" b="1" dirty="0">
              <a:solidFill>
                <a:srgbClr val="002060"/>
              </a:solidFill>
              <a:latin typeface="Tempus Sans ITC" panose="04020404030D07020202" pitchFamily="82" charset="0"/>
            </a:endParaRPr>
          </a:p>
        </p:txBody>
      </p:sp>
    </p:spTree>
    <p:extLst>
      <p:ext uri="{BB962C8B-B14F-4D97-AF65-F5344CB8AC3E}">
        <p14:creationId xmlns:p14="http://schemas.microsoft.com/office/powerpoint/2010/main" val="420233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3568" y="3429000"/>
            <a:ext cx="2247714" cy="2996952"/>
          </a:xfrm>
          <a:prstGeom prst="rect">
            <a:avLst/>
          </a:prstGeom>
        </p:spPr>
      </p:pic>
      <p:pic>
        <p:nvPicPr>
          <p:cNvPr id="4" name="Immagine 3"/>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695509" y="332656"/>
            <a:ext cx="2023038" cy="2697384"/>
          </a:xfrm>
          <a:prstGeom prst="rect">
            <a:avLst/>
          </a:prstGeom>
        </p:spPr>
      </p:pic>
      <p:pic>
        <p:nvPicPr>
          <p:cNvPr id="5" name="Immagin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54186" y="692696"/>
            <a:ext cx="2571750" cy="3429000"/>
          </a:xfrm>
          <a:prstGeom prst="rect">
            <a:avLst/>
          </a:prstGeom>
        </p:spPr>
      </p:pic>
      <p:pic>
        <p:nvPicPr>
          <p:cNvPr id="6" name="Immagin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12160" y="2852936"/>
            <a:ext cx="2571750" cy="3429000"/>
          </a:xfrm>
          <a:prstGeom prst="rect">
            <a:avLst/>
          </a:prstGeom>
        </p:spPr>
      </p:pic>
      <p:sp>
        <p:nvSpPr>
          <p:cNvPr id="7" name="Titolo 6"/>
          <p:cNvSpPr>
            <a:spLocks noGrp="1"/>
          </p:cNvSpPr>
          <p:nvPr>
            <p:ph type="title"/>
          </p:nvPr>
        </p:nvSpPr>
        <p:spPr>
          <a:xfrm>
            <a:off x="6012160" y="548680"/>
            <a:ext cx="2088232" cy="1656184"/>
          </a:xfrm>
          <a:solidFill>
            <a:schemeClr val="bg1"/>
          </a:solidFill>
        </p:spPr>
        <p:txBody>
          <a:bodyPr anchor="t">
            <a:normAutofit fontScale="90000"/>
          </a:bodyPr>
          <a:lstStyle/>
          <a:p>
            <a:r>
              <a:rPr lang="it-IT" sz="2200" b="1" dirty="0" smtClean="0">
                <a:solidFill>
                  <a:srgbClr val="002060"/>
                </a:solidFill>
                <a:latin typeface="Tempus Sans ITC" panose="04020404030D07020202" pitchFamily="82" charset="0"/>
              </a:rPr>
              <a:t>DECIDIAMO IL NUMERO DEI PASSI E POSIZIONIAMO LE FRECCE</a:t>
            </a:r>
            <a:endParaRPr lang="it-IT" sz="2200" b="1" dirty="0">
              <a:solidFill>
                <a:srgbClr val="002060"/>
              </a:solidFill>
              <a:latin typeface="Tempus Sans ITC" panose="04020404030D07020202" pitchFamily="82" charset="0"/>
            </a:endParaRPr>
          </a:p>
        </p:txBody>
      </p:sp>
    </p:spTree>
    <p:extLst>
      <p:ext uri="{BB962C8B-B14F-4D97-AF65-F5344CB8AC3E}">
        <p14:creationId xmlns:p14="http://schemas.microsoft.com/office/powerpoint/2010/main" val="268346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987824" y="1124744"/>
            <a:ext cx="2736304" cy="1296144"/>
          </a:xfrm>
          <a:solidFill>
            <a:schemeClr val="bg1"/>
          </a:solidFill>
        </p:spPr>
        <p:txBody>
          <a:bodyPr anchor="ctr">
            <a:normAutofit/>
          </a:bodyPr>
          <a:lstStyle/>
          <a:p>
            <a:r>
              <a:rPr lang="it-IT" sz="2400" b="1" dirty="0" smtClean="0">
                <a:solidFill>
                  <a:srgbClr val="002060"/>
                </a:solidFill>
                <a:latin typeface="Tempus Sans ITC" panose="04020404030D07020202" pitchFamily="82" charset="0"/>
              </a:rPr>
              <a:t>PROGRAMMIAMO E FACCIAMO PARTIRE DOC</a:t>
            </a:r>
            <a:endParaRPr lang="it-IT" sz="2400" b="1" dirty="0">
              <a:solidFill>
                <a:srgbClr val="002060"/>
              </a:solidFill>
              <a:latin typeface="Tempus Sans ITC" panose="04020404030D07020202" pitchFamily="82" charset="0"/>
            </a:endParaRPr>
          </a:p>
        </p:txBody>
      </p:sp>
      <p:pic>
        <p:nvPicPr>
          <p:cNvPr id="4" name="Immagin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flipH="1">
            <a:off x="395536" y="332656"/>
            <a:ext cx="2355726" cy="3140968"/>
          </a:xfrm>
          <a:prstGeom prst="rect">
            <a:avLst/>
          </a:prstGeo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0192" y="476672"/>
            <a:ext cx="2430270" cy="3240360"/>
          </a:xfrm>
          <a:prstGeom prst="rect">
            <a:avLst/>
          </a:prstGeom>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63130" y="3356992"/>
            <a:ext cx="2376264" cy="3168352"/>
          </a:xfrm>
          <a:prstGeom prst="rect">
            <a:avLst/>
          </a:prstGeom>
        </p:spPr>
      </p:pic>
      <p:pic>
        <p:nvPicPr>
          <p:cNvPr id="7" name="Immagin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716016" y="3356992"/>
            <a:ext cx="2085696" cy="2780928"/>
          </a:xfrm>
          <a:prstGeom prst="rect">
            <a:avLst/>
          </a:prstGeom>
        </p:spPr>
      </p:pic>
    </p:spTree>
    <p:extLst>
      <p:ext uri="{BB962C8B-B14F-4D97-AF65-F5344CB8AC3E}">
        <p14:creationId xmlns:p14="http://schemas.microsoft.com/office/powerpoint/2010/main" val="42568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5576" y="548680"/>
            <a:ext cx="2085696" cy="2780928"/>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5737" y="3501008"/>
            <a:ext cx="2268252" cy="3024336"/>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47864" y="404663"/>
            <a:ext cx="2232248" cy="2976331"/>
          </a:xfrm>
          <a:prstGeom prst="rect">
            <a:avLst/>
          </a:prstGeom>
        </p:spPr>
      </p:pic>
      <p:pic>
        <p:nvPicPr>
          <p:cNvPr id="7" name="Immagin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3888" y="3329608"/>
            <a:ext cx="2268252" cy="3024336"/>
          </a:xfrm>
          <a:prstGeom prst="rect">
            <a:avLst/>
          </a:prstGeom>
        </p:spPr>
      </p:pic>
      <p:pic>
        <p:nvPicPr>
          <p:cNvPr id="8" name="Immagin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56176" y="404664"/>
            <a:ext cx="2304256" cy="3072341"/>
          </a:xfrm>
          <a:prstGeom prst="rect">
            <a:avLst/>
          </a:prstGeom>
        </p:spPr>
      </p:pic>
      <p:pic>
        <p:nvPicPr>
          <p:cNvPr id="9" name="Immagine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89494" y="3681028"/>
            <a:ext cx="1998222" cy="2664296"/>
          </a:xfrm>
          <a:prstGeom prst="rect">
            <a:avLst/>
          </a:prstGeom>
        </p:spPr>
      </p:pic>
    </p:spTree>
    <p:extLst>
      <p:ext uri="{BB962C8B-B14F-4D97-AF65-F5344CB8AC3E}">
        <p14:creationId xmlns:p14="http://schemas.microsoft.com/office/powerpoint/2010/main" val="1119492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inVertical)">
                                      <p:cBhvr>
                                        <p:cTn id="16" dur="500"/>
                                        <p:tgtEl>
                                          <p:spTgt spid="5"/>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7544" y="548680"/>
            <a:ext cx="2538282" cy="3384376"/>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3912" y="3429000"/>
            <a:ext cx="2355726" cy="3140968"/>
          </a:xfrm>
          <a:prstGeom prst="rect">
            <a:avLst/>
          </a:prstGeom>
        </p:spPr>
      </p:pic>
      <p:pic>
        <p:nvPicPr>
          <p:cNvPr id="5" name="Immagin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75085" y="576427"/>
            <a:ext cx="2016224" cy="2688299"/>
          </a:xfrm>
          <a:prstGeom prst="rect">
            <a:avLst/>
          </a:prstGeom>
        </p:spPr>
      </p:pic>
      <p:pic>
        <p:nvPicPr>
          <p:cNvPr id="6" name="Immagin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40152" y="3364487"/>
            <a:ext cx="2272517" cy="3030022"/>
          </a:xfrm>
          <a:prstGeom prst="rect">
            <a:avLst/>
          </a:prstGeom>
        </p:spPr>
      </p:pic>
    </p:spTree>
    <p:extLst>
      <p:ext uri="{BB962C8B-B14F-4D97-AF65-F5344CB8AC3E}">
        <p14:creationId xmlns:p14="http://schemas.microsoft.com/office/powerpoint/2010/main" val="339022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07246" y="548680"/>
            <a:ext cx="4104456" cy="5472608"/>
          </a:xfrm>
          <a:prstGeom prst="rect">
            <a:avLst/>
          </a:prstGeom>
        </p:spPr>
      </p:pic>
      <p:sp>
        <p:nvSpPr>
          <p:cNvPr id="2" name="Rettangolo 1"/>
          <p:cNvSpPr/>
          <p:nvPr/>
        </p:nvSpPr>
        <p:spPr>
          <a:xfrm>
            <a:off x="5580112" y="5786699"/>
            <a:ext cx="2016224" cy="64807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it-IT" b="1" dirty="0" smtClean="0">
                <a:solidFill>
                  <a:srgbClr val="002060"/>
                </a:solidFill>
                <a:latin typeface="Tempus Sans ITC" panose="04020404030D07020202" pitchFamily="82" charset="0"/>
              </a:rPr>
              <a:t>Linea di partenza di Doc</a:t>
            </a:r>
            <a:endParaRPr lang="it-IT" b="1" dirty="0">
              <a:solidFill>
                <a:srgbClr val="002060"/>
              </a:solidFill>
              <a:latin typeface="Tempus Sans ITC" panose="04020404030D07020202" pitchFamily="82" charset="0"/>
            </a:endParaRPr>
          </a:p>
        </p:txBody>
      </p:sp>
      <p:cxnSp>
        <p:nvCxnSpPr>
          <p:cNvPr id="27" name="Connettore 4 26"/>
          <p:cNvCxnSpPr/>
          <p:nvPr/>
        </p:nvCxnSpPr>
        <p:spPr>
          <a:xfrm rot="16200000" flipV="1">
            <a:off x="4605426" y="5533945"/>
            <a:ext cx="864097" cy="542637"/>
          </a:xfrm>
          <a:prstGeom prst="bentConnector3">
            <a:avLst/>
          </a:prstGeom>
          <a:ln>
            <a:tailEnd type="arrow"/>
          </a:ln>
        </p:spPr>
        <p:style>
          <a:lnRef idx="3">
            <a:schemeClr val="dk1"/>
          </a:lnRef>
          <a:fillRef idx="0">
            <a:schemeClr val="dk1"/>
          </a:fillRef>
          <a:effectRef idx="2">
            <a:schemeClr val="dk1"/>
          </a:effectRef>
          <a:fontRef idx="minor">
            <a:schemeClr val="tx1"/>
          </a:fontRef>
        </p:style>
      </p:cxnSp>
      <p:cxnSp>
        <p:nvCxnSpPr>
          <p:cNvPr id="30" name="Connettore 1 29"/>
          <p:cNvCxnSpPr/>
          <p:nvPr/>
        </p:nvCxnSpPr>
        <p:spPr>
          <a:xfrm>
            <a:off x="5308793" y="6237312"/>
            <a:ext cx="271319" cy="0"/>
          </a:xfrm>
          <a:prstGeom prst="line">
            <a:avLst/>
          </a:prstGeom>
        </p:spPr>
        <p:style>
          <a:lnRef idx="3">
            <a:schemeClr val="dk1"/>
          </a:lnRef>
          <a:fillRef idx="0">
            <a:schemeClr val="dk1"/>
          </a:fillRef>
          <a:effectRef idx="2">
            <a:schemeClr val="dk1"/>
          </a:effectRef>
          <a:fontRef idx="minor">
            <a:schemeClr val="tx1"/>
          </a:fontRef>
        </p:style>
      </p:cxnSp>
      <p:sp>
        <p:nvSpPr>
          <p:cNvPr id="31" name="Rettangolo 30"/>
          <p:cNvSpPr/>
          <p:nvPr/>
        </p:nvSpPr>
        <p:spPr>
          <a:xfrm>
            <a:off x="323528" y="3501008"/>
            <a:ext cx="1872208" cy="864096"/>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2060"/>
                </a:solidFill>
                <a:latin typeface="Tempus Sans ITC" panose="04020404030D07020202" pitchFamily="82" charset="0"/>
              </a:rPr>
              <a:t>Codice di programmazione</a:t>
            </a:r>
            <a:endParaRPr lang="it-IT" b="1" dirty="0">
              <a:solidFill>
                <a:srgbClr val="002060"/>
              </a:solidFill>
              <a:latin typeface="Tempus Sans ITC" panose="04020404030D07020202" pitchFamily="82" charset="0"/>
            </a:endParaRPr>
          </a:p>
        </p:txBody>
      </p:sp>
      <p:cxnSp>
        <p:nvCxnSpPr>
          <p:cNvPr id="33" name="Connettore 2 32"/>
          <p:cNvCxnSpPr>
            <a:stCxn id="31" idx="3"/>
          </p:cNvCxnSpPr>
          <p:nvPr/>
        </p:nvCxnSpPr>
        <p:spPr>
          <a:xfrm>
            <a:off x="2195736" y="3933056"/>
            <a:ext cx="1008112" cy="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4" name="Rettangolo 33"/>
          <p:cNvSpPr/>
          <p:nvPr/>
        </p:nvSpPr>
        <p:spPr>
          <a:xfrm>
            <a:off x="7004230" y="692696"/>
            <a:ext cx="1728192" cy="7200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b="1" dirty="0" smtClean="0">
                <a:solidFill>
                  <a:srgbClr val="002060"/>
                </a:solidFill>
                <a:latin typeface="Tempus Sans ITC" panose="04020404030D07020202" pitchFamily="82" charset="0"/>
              </a:rPr>
              <a:t>Obiettivo da raggiungere</a:t>
            </a:r>
            <a:endParaRPr lang="it-IT" b="1" dirty="0">
              <a:solidFill>
                <a:srgbClr val="002060"/>
              </a:solidFill>
              <a:latin typeface="Tempus Sans ITC" panose="04020404030D07020202" pitchFamily="82" charset="0"/>
            </a:endParaRPr>
          </a:p>
        </p:txBody>
      </p:sp>
      <p:cxnSp>
        <p:nvCxnSpPr>
          <p:cNvPr id="36" name="Connettore 2 35"/>
          <p:cNvCxnSpPr/>
          <p:nvPr/>
        </p:nvCxnSpPr>
        <p:spPr>
          <a:xfrm flipH="1">
            <a:off x="5536494" y="1412776"/>
            <a:ext cx="1467736" cy="591452"/>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39" name="Rettangolo 38"/>
          <p:cNvSpPr/>
          <p:nvPr/>
        </p:nvSpPr>
        <p:spPr>
          <a:xfrm>
            <a:off x="7033410" y="3528681"/>
            <a:ext cx="1571038" cy="53584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a:solidFill>
                  <a:srgbClr val="002060"/>
                </a:solidFill>
                <a:latin typeface="Tempus Sans ITC" panose="04020404030D07020202" pitchFamily="82" charset="0"/>
              </a:rPr>
              <a:t>R</a:t>
            </a:r>
            <a:r>
              <a:rPr lang="it-IT" sz="1600" b="1" dirty="0" smtClean="0">
                <a:solidFill>
                  <a:srgbClr val="002060"/>
                </a:solidFill>
                <a:latin typeface="Tempus Sans ITC" panose="04020404030D07020202" pitchFamily="82" charset="0"/>
              </a:rPr>
              <a:t>isultato squadra gialli</a:t>
            </a:r>
            <a:endParaRPr lang="it-IT" sz="1600" b="1" dirty="0">
              <a:solidFill>
                <a:srgbClr val="002060"/>
              </a:solidFill>
              <a:latin typeface="Tempus Sans ITC" panose="04020404030D07020202" pitchFamily="82" charset="0"/>
            </a:endParaRPr>
          </a:p>
        </p:txBody>
      </p:sp>
      <p:cxnSp>
        <p:nvCxnSpPr>
          <p:cNvPr id="41" name="Connettore 2 40"/>
          <p:cNvCxnSpPr/>
          <p:nvPr/>
        </p:nvCxnSpPr>
        <p:spPr>
          <a:xfrm flipH="1" flipV="1">
            <a:off x="5176454" y="3128427"/>
            <a:ext cx="1872208" cy="66817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2" name="Rettangolo 41"/>
          <p:cNvSpPr/>
          <p:nvPr/>
        </p:nvSpPr>
        <p:spPr>
          <a:xfrm>
            <a:off x="7020272" y="2204864"/>
            <a:ext cx="1584176"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2060"/>
                </a:solidFill>
                <a:latin typeface="Tempus Sans ITC" panose="04020404030D07020202" pitchFamily="82" charset="0"/>
              </a:rPr>
              <a:t>Risultato squadra blu</a:t>
            </a:r>
            <a:endParaRPr lang="it-IT" sz="1600" b="1" dirty="0">
              <a:solidFill>
                <a:srgbClr val="002060"/>
              </a:solidFill>
              <a:latin typeface="Tempus Sans ITC" panose="04020404030D07020202" pitchFamily="82" charset="0"/>
            </a:endParaRPr>
          </a:p>
        </p:txBody>
      </p:sp>
      <p:cxnSp>
        <p:nvCxnSpPr>
          <p:cNvPr id="44" name="Connettore 2 43"/>
          <p:cNvCxnSpPr/>
          <p:nvPr/>
        </p:nvCxnSpPr>
        <p:spPr>
          <a:xfrm flipH="1">
            <a:off x="5708086" y="2420216"/>
            <a:ext cx="1296144" cy="288032"/>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5" name="Rettangolo 44"/>
          <p:cNvSpPr/>
          <p:nvPr/>
        </p:nvSpPr>
        <p:spPr>
          <a:xfrm>
            <a:off x="611560" y="2004228"/>
            <a:ext cx="1728192" cy="57606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b="1" dirty="0" smtClean="0">
                <a:solidFill>
                  <a:srgbClr val="002060"/>
                </a:solidFill>
                <a:latin typeface="Tempus Sans ITC" panose="04020404030D07020202" pitchFamily="82" charset="0"/>
              </a:rPr>
              <a:t>Risultato squadra gialla</a:t>
            </a:r>
            <a:endParaRPr lang="it-IT" sz="1600" b="1" dirty="0">
              <a:solidFill>
                <a:srgbClr val="002060"/>
              </a:solidFill>
              <a:latin typeface="Tempus Sans ITC" panose="04020404030D07020202" pitchFamily="82" charset="0"/>
            </a:endParaRPr>
          </a:p>
        </p:txBody>
      </p:sp>
      <p:cxnSp>
        <p:nvCxnSpPr>
          <p:cNvPr id="47" name="Connettore 2 46"/>
          <p:cNvCxnSpPr>
            <a:stCxn id="45" idx="3"/>
          </p:cNvCxnSpPr>
          <p:nvPr/>
        </p:nvCxnSpPr>
        <p:spPr>
          <a:xfrm>
            <a:off x="2339752" y="2292260"/>
            <a:ext cx="1440160" cy="127956"/>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8" name="Titolo 47"/>
          <p:cNvSpPr>
            <a:spLocks noGrp="1"/>
          </p:cNvSpPr>
          <p:nvPr>
            <p:ph type="title"/>
          </p:nvPr>
        </p:nvSpPr>
        <p:spPr>
          <a:xfrm>
            <a:off x="323527" y="692696"/>
            <a:ext cx="2455751" cy="1080120"/>
          </a:xfrm>
        </p:spPr>
        <p:txBody>
          <a:bodyPr anchor="ctr">
            <a:noAutofit/>
          </a:bodyPr>
          <a:lstStyle/>
          <a:p>
            <a:r>
              <a:rPr lang="it-IT" sz="2400" b="1" dirty="0" smtClean="0">
                <a:solidFill>
                  <a:srgbClr val="002060"/>
                </a:solidFill>
                <a:latin typeface="Tempus Sans ITC" panose="04020404030D07020202" pitchFamily="82" charset="0"/>
              </a:rPr>
              <a:t>QUESTA E’ LA SITUAZIONE FINALE</a:t>
            </a:r>
            <a:endParaRPr lang="it-IT" sz="2400" b="1" dirty="0">
              <a:solidFill>
                <a:srgbClr val="002060"/>
              </a:solidFill>
              <a:latin typeface="Tempus Sans ITC" panose="04020404030D07020202" pitchFamily="82" charset="0"/>
            </a:endParaRPr>
          </a:p>
        </p:txBody>
      </p:sp>
    </p:spTree>
    <p:extLst>
      <p:ext uri="{BB962C8B-B14F-4D97-AF65-F5344CB8AC3E}">
        <p14:creationId xmlns:p14="http://schemas.microsoft.com/office/powerpoint/2010/main" val="20488741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457200" y="476672"/>
            <a:ext cx="8229600" cy="5904656"/>
          </a:xfrm>
          <a:solidFill>
            <a:schemeClr val="bg1"/>
          </a:solidFill>
        </p:spPr>
        <p:txBody>
          <a:bodyPr>
            <a:noAutofit/>
          </a:bodyPr>
          <a:lstStyle/>
          <a:p>
            <a:pPr marL="0" indent="0">
              <a:spcBef>
                <a:spcPts val="0"/>
              </a:spcBef>
              <a:buNone/>
            </a:pPr>
            <a:r>
              <a:rPr lang="it-IT" sz="2200" b="1" dirty="0" smtClean="0">
                <a:solidFill>
                  <a:srgbClr val="002060"/>
                </a:solidFill>
                <a:latin typeface="Tempus Sans ITC" panose="04020404030D07020202" pitchFamily="82" charset="0"/>
              </a:rPr>
              <a:t>PRIMO STEP</a:t>
            </a:r>
          </a:p>
          <a:p>
            <a:pPr marL="0" indent="0" algn="just">
              <a:spcBef>
                <a:spcPts val="0"/>
              </a:spcBef>
              <a:buNone/>
            </a:pPr>
            <a:r>
              <a:rPr lang="it-IT" sz="2200" b="1" dirty="0" smtClean="0">
                <a:solidFill>
                  <a:srgbClr val="002060"/>
                </a:solidFill>
                <a:latin typeface="Tempus Sans ITC" panose="04020404030D07020202" pitchFamily="82" charset="0"/>
              </a:rPr>
              <a:t>Ho predisposto la situazione stimolo: ho posizionato alcuni tavoli in mezzo all’aula e al centro ho fatto trovare ai bambini il robottino Doc. Dopo essersi seduti intorno ho chiesto loro di osservarlo attentamente, toccarlo, premere i tasti, scoprire che si muove e parla, formulare ipotesi sul suo funzionamento scambiandosi idee e opinioni , liberi di sperimentare e interagire con Doc. </a:t>
            </a:r>
          </a:p>
          <a:p>
            <a:pPr marL="0" indent="0" algn="just">
              <a:spcBef>
                <a:spcPts val="0"/>
              </a:spcBef>
              <a:buNone/>
            </a:pPr>
            <a:r>
              <a:rPr lang="it-IT" sz="2200" b="1" dirty="0" smtClean="0">
                <a:solidFill>
                  <a:srgbClr val="002060"/>
                </a:solidFill>
                <a:latin typeface="Tempus Sans ITC" panose="04020404030D07020202" pitchFamily="82" charset="0"/>
              </a:rPr>
              <a:t>Ho riportato le informazioni che i bambini hanno sottolineato relative all’esplorazione ed osservazione di Doc e al termine ogni bambino ha rappresentato graficamente il robottino.</a:t>
            </a:r>
          </a:p>
          <a:p>
            <a:pPr marL="0" indent="0" algn="just">
              <a:spcBef>
                <a:spcPts val="0"/>
              </a:spcBef>
              <a:buNone/>
            </a:pPr>
            <a:r>
              <a:rPr lang="it-IT" sz="2200" b="1" dirty="0" smtClean="0">
                <a:solidFill>
                  <a:srgbClr val="002060"/>
                </a:solidFill>
                <a:latin typeface="Tempus Sans ITC" panose="04020404030D07020202" pitchFamily="82" charset="0"/>
              </a:rPr>
              <a:t>Alcuni bambini conoscevano già Doc ed hanno guidato gli altri nella scoperta delle sue funzioni, in particolare l’utilizzo ed il significato delle frecce direzionali poste sulla sua testa.</a:t>
            </a:r>
          </a:p>
          <a:p>
            <a:pPr marL="0" indent="0" algn="just">
              <a:spcBef>
                <a:spcPts val="0"/>
              </a:spcBef>
              <a:buNone/>
            </a:pPr>
            <a:r>
              <a:rPr lang="it-IT" sz="2200" b="1" dirty="0" smtClean="0">
                <a:solidFill>
                  <a:srgbClr val="002060"/>
                </a:solidFill>
                <a:latin typeface="Tempus Sans ITC" panose="04020404030D07020202" pitchFamily="82" charset="0"/>
              </a:rPr>
              <a:t>Anche se lo strumento in parte per alcuni era già conosciuto, le domande poste dagli altri hanno comunque suscitato curiosità ed interesse in tutti i bambini, facendo prevalere l’aspetto emotivo della situazione rispetto a quello cognitivo.</a:t>
            </a:r>
            <a:endParaRPr lang="it-IT" sz="2200" b="1" dirty="0">
              <a:solidFill>
                <a:srgbClr val="002060"/>
              </a:solidFill>
              <a:latin typeface="Tempus Sans ITC" panose="04020404030D07020202" pitchFamily="82" charset="0"/>
            </a:endParaRPr>
          </a:p>
        </p:txBody>
      </p:sp>
    </p:spTree>
    <p:extLst>
      <p:ext uri="{BB962C8B-B14F-4D97-AF65-F5344CB8AC3E}">
        <p14:creationId xmlns:p14="http://schemas.microsoft.com/office/powerpoint/2010/main" val="26805730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2"/>
          <p:cNvSpPr>
            <a:spLocks noGrp="1"/>
          </p:cNvSpPr>
          <p:nvPr>
            <p:ph idx="1"/>
          </p:nvPr>
        </p:nvSpPr>
        <p:spPr>
          <a:xfrm>
            <a:off x="611560" y="404664"/>
            <a:ext cx="8013576" cy="5760640"/>
          </a:xfrm>
          <a:solidFill>
            <a:schemeClr val="bg1"/>
          </a:solidFill>
        </p:spPr>
        <p:txBody>
          <a:bodyPr>
            <a:noAutofit/>
          </a:bodyPr>
          <a:lstStyle/>
          <a:p>
            <a:pPr marL="0" indent="0" algn="ctr">
              <a:buNone/>
            </a:pPr>
            <a:r>
              <a:rPr lang="it-IT" sz="2800" b="1" dirty="0" smtClean="0">
                <a:solidFill>
                  <a:srgbClr val="002060"/>
                </a:solidFill>
                <a:latin typeface="Tempus Sans ITC" panose="04020404030D07020202" pitchFamily="82" charset="0"/>
              </a:rPr>
              <a:t>QUESTO E’ IL RACCONTO CHE I BAMBINI HANNO FATTO DELL’ESPERIENZA</a:t>
            </a:r>
          </a:p>
          <a:p>
            <a:pPr marL="0" indent="0">
              <a:buNone/>
            </a:pPr>
            <a:r>
              <a:rPr lang="it-IT" sz="2200" b="1" dirty="0" smtClean="0">
                <a:solidFill>
                  <a:srgbClr val="002060"/>
                </a:solidFill>
                <a:latin typeface="Tempus Sans ITC" panose="04020404030D07020202" pitchFamily="82" charset="0"/>
              </a:rPr>
              <a:t>Ci </a:t>
            </a:r>
            <a:r>
              <a:rPr lang="it-IT" sz="2200" b="1" dirty="0">
                <a:solidFill>
                  <a:srgbClr val="002060"/>
                </a:solidFill>
                <a:latin typeface="Tempus Sans ITC" panose="04020404030D07020202" pitchFamily="82" charset="0"/>
              </a:rPr>
              <a:t>siamo divisi in 3 gruppi: la squadra dei rossi, dei gialli e dei blu. La maestra Simo ha messo in terra la riga di partenza, con lo scotch verde e la casa di Doc in cima: dovevamo far arrivare Doc davanti alla porta della sua casa ed insieme in ogni gruppo decidere quante frecce avanti mettere. La squadra dei rossi ha deciso di mettere 10 frecce, quella gialla ha deciso di metterne 5 e quella dei blu 7.</a:t>
            </a:r>
            <a:endParaRPr lang="it-IT" sz="2200" dirty="0">
              <a:solidFill>
                <a:srgbClr val="002060"/>
              </a:solidFill>
              <a:latin typeface="Tempus Sans ITC" panose="04020404030D07020202" pitchFamily="82" charset="0"/>
            </a:endParaRPr>
          </a:p>
          <a:p>
            <a:pPr marL="0" indent="0">
              <a:buNone/>
            </a:pPr>
            <a:r>
              <a:rPr lang="it-IT" sz="2200" b="1" dirty="0">
                <a:solidFill>
                  <a:srgbClr val="002060"/>
                </a:solidFill>
                <a:latin typeface="Tempus Sans ITC" panose="04020404030D07020202" pitchFamily="82" charset="0"/>
              </a:rPr>
              <a:t>Il gioco è cominciato. Una squadra alla volta, uno dettava e l’altro schiacciava i pulsanti sulla testa di Doc. Ogni volta che Doc arrivava dopo aver finito i passi, mettevamo lo scotch del colore della nostra squadra. </a:t>
            </a:r>
            <a:endParaRPr lang="it-IT" sz="2200" b="1" dirty="0" smtClean="0">
              <a:solidFill>
                <a:srgbClr val="002060"/>
              </a:solidFill>
              <a:latin typeface="Tempus Sans ITC" panose="04020404030D07020202" pitchFamily="82" charset="0"/>
            </a:endParaRPr>
          </a:p>
          <a:p>
            <a:pPr marL="0" indent="0">
              <a:buNone/>
            </a:pPr>
            <a:r>
              <a:rPr lang="it-IT" sz="2200" b="1" dirty="0" smtClean="0">
                <a:solidFill>
                  <a:srgbClr val="002060"/>
                </a:solidFill>
                <a:latin typeface="Tempus Sans ITC" panose="04020404030D07020202" pitchFamily="82" charset="0"/>
              </a:rPr>
              <a:t>La </a:t>
            </a:r>
            <a:r>
              <a:rPr lang="it-IT" sz="2200" b="1" dirty="0">
                <a:solidFill>
                  <a:srgbClr val="002060"/>
                </a:solidFill>
                <a:latin typeface="Tempus Sans ITC" panose="04020404030D07020202" pitchFamily="82" charset="0"/>
              </a:rPr>
              <a:t>squadra dei gialli con 5 frecce è arrivata </a:t>
            </a:r>
            <a:r>
              <a:rPr lang="it-IT" sz="2200" b="1" dirty="0" smtClean="0">
                <a:solidFill>
                  <a:srgbClr val="002060"/>
                </a:solidFill>
                <a:latin typeface="Tempus Sans ITC" panose="04020404030D07020202" pitchFamily="82" charset="0"/>
              </a:rPr>
              <a:t>un po’ lontano d</a:t>
            </a:r>
            <a:r>
              <a:rPr lang="it-IT" sz="2200" b="1" dirty="0" smtClean="0">
                <a:solidFill>
                  <a:srgbClr val="002060"/>
                </a:solidFill>
                <a:latin typeface="Tempus Sans ITC" panose="04020404030D07020202" pitchFamily="82" charset="0"/>
              </a:rPr>
              <a:t>alla </a:t>
            </a:r>
            <a:r>
              <a:rPr lang="it-IT" sz="2200" b="1" dirty="0">
                <a:solidFill>
                  <a:srgbClr val="002060"/>
                </a:solidFill>
                <a:latin typeface="Tempus Sans ITC" panose="04020404030D07020202" pitchFamily="82" charset="0"/>
              </a:rPr>
              <a:t>porta. La squadra dei blu è arrivata vicino alla porta con 7 frecce. La squadra dei rossi è arrivata </a:t>
            </a:r>
            <a:r>
              <a:rPr lang="it-IT" sz="2200" b="1" dirty="0">
                <a:solidFill>
                  <a:srgbClr val="002060"/>
                </a:solidFill>
                <a:latin typeface="Tempus Sans ITC" panose="04020404030D07020202" pitchFamily="82" charset="0"/>
              </a:rPr>
              <a:t> </a:t>
            </a:r>
            <a:r>
              <a:rPr lang="it-IT" sz="2200" b="1" dirty="0" smtClean="0">
                <a:solidFill>
                  <a:srgbClr val="002060"/>
                </a:solidFill>
                <a:latin typeface="Tempus Sans ITC" panose="04020404030D07020202" pitchFamily="82" charset="0"/>
              </a:rPr>
              <a:t>lontano dal</a:t>
            </a:r>
            <a:r>
              <a:rPr lang="it-IT" sz="2200" b="1" dirty="0" smtClean="0">
                <a:solidFill>
                  <a:srgbClr val="002060"/>
                </a:solidFill>
                <a:latin typeface="Tempus Sans ITC" panose="04020404030D07020202" pitchFamily="82" charset="0"/>
              </a:rPr>
              <a:t>la </a:t>
            </a:r>
            <a:r>
              <a:rPr lang="it-IT" sz="2200" b="1" dirty="0">
                <a:solidFill>
                  <a:srgbClr val="002060"/>
                </a:solidFill>
                <a:latin typeface="Tempus Sans ITC" panose="04020404030D07020202" pitchFamily="82" charset="0"/>
              </a:rPr>
              <a:t>casa </a:t>
            </a:r>
            <a:r>
              <a:rPr lang="it-IT" sz="2200" b="1" dirty="0" smtClean="0">
                <a:solidFill>
                  <a:srgbClr val="002060"/>
                </a:solidFill>
                <a:latin typeface="Tempus Sans ITC" panose="04020404030D07020202" pitchFamily="82" charset="0"/>
              </a:rPr>
              <a:t>mettendo </a:t>
            </a:r>
            <a:r>
              <a:rPr lang="it-IT" sz="2200" b="1" dirty="0">
                <a:solidFill>
                  <a:srgbClr val="002060"/>
                </a:solidFill>
                <a:latin typeface="Tempus Sans ITC" panose="04020404030D07020202" pitchFamily="82" charset="0"/>
              </a:rPr>
              <a:t>10 frecce.</a:t>
            </a:r>
            <a:endParaRPr lang="it-IT" sz="2200" dirty="0">
              <a:solidFill>
                <a:srgbClr val="002060"/>
              </a:solidFill>
              <a:latin typeface="Tempus Sans ITC" panose="04020404030D07020202" pitchFamily="82" charset="0"/>
            </a:endParaRPr>
          </a:p>
          <a:p>
            <a:pPr marL="0" indent="0">
              <a:buNone/>
            </a:pPr>
            <a:endParaRPr lang="it-IT" sz="2000" dirty="0">
              <a:latin typeface="Tempus Sans ITC" panose="04020404030D07020202" pitchFamily="82" charset="0"/>
            </a:endParaRPr>
          </a:p>
        </p:txBody>
      </p:sp>
    </p:spTree>
    <p:extLst>
      <p:ext uri="{BB962C8B-B14F-4D97-AF65-F5344CB8AC3E}">
        <p14:creationId xmlns:p14="http://schemas.microsoft.com/office/powerpoint/2010/main" val="42835585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3"/>
          <p:cNvSpPr>
            <a:spLocks noGrp="1"/>
          </p:cNvSpPr>
          <p:nvPr>
            <p:ph idx="1"/>
          </p:nvPr>
        </p:nvSpPr>
        <p:spPr>
          <a:xfrm>
            <a:off x="323528" y="260648"/>
            <a:ext cx="8363272" cy="2160240"/>
          </a:xfrm>
          <a:solidFill>
            <a:schemeClr val="bg1"/>
          </a:solidFill>
        </p:spPr>
        <p:txBody>
          <a:bodyPr anchor="t">
            <a:noAutofit/>
          </a:bodyPr>
          <a:lstStyle/>
          <a:p>
            <a:pPr marL="0" indent="0">
              <a:buNone/>
            </a:pPr>
            <a:r>
              <a:rPr lang="it-IT" sz="2200" b="1" dirty="0">
                <a:solidFill>
                  <a:srgbClr val="002060"/>
                </a:solidFill>
                <a:latin typeface="Tempus Sans ITC" panose="04020404030D07020202" pitchFamily="82" charset="0"/>
              </a:rPr>
              <a:t>Abbiamo scoperto che nessuno aveva vinto ed insieme abbiamo deciso che dovevamo mettere 8 frecce perché la squadra dei blu che era arrivata più vicina ne aveva messe 7 e quella che ne ha messe 10 è uscita. Quindi dovevamo mettere più di 7 frecce ma meno di 10. </a:t>
            </a:r>
          </a:p>
          <a:p>
            <a:pPr marL="0" indent="0">
              <a:buNone/>
            </a:pPr>
            <a:r>
              <a:rPr lang="it-IT" sz="2200" b="1" dirty="0">
                <a:solidFill>
                  <a:srgbClr val="002060"/>
                </a:solidFill>
                <a:latin typeface="Tempus Sans ITC" panose="04020404030D07020202" pitchFamily="82" charset="0"/>
              </a:rPr>
              <a:t>Abbiamo deciso di metterne 8 e provare: finalmente Doc è arrivato </a:t>
            </a:r>
            <a:r>
              <a:rPr lang="it-IT" sz="2200" b="1" dirty="0" smtClean="0">
                <a:solidFill>
                  <a:srgbClr val="002060"/>
                </a:solidFill>
                <a:latin typeface="Tempus Sans ITC" panose="04020404030D07020202" pitchFamily="82" charset="0"/>
              </a:rPr>
              <a:t> davanti alla </a:t>
            </a:r>
            <a:r>
              <a:rPr lang="it-IT" sz="2200" b="1" dirty="0">
                <a:solidFill>
                  <a:srgbClr val="002060"/>
                </a:solidFill>
                <a:latin typeface="Tempus Sans ITC" panose="04020404030D07020202" pitchFamily="82" charset="0"/>
              </a:rPr>
              <a:t>porta della sua casa!</a:t>
            </a:r>
          </a:p>
          <a:p>
            <a:endParaRPr lang="it-IT" sz="2200" b="1" dirty="0"/>
          </a:p>
        </p:txBody>
      </p:sp>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15616" y="2708920"/>
            <a:ext cx="2484276" cy="3312368"/>
          </a:xfrm>
          <a:prstGeom prst="rect">
            <a:avLst/>
          </a:prstGeom>
        </p:spPr>
      </p:pic>
      <p:pic>
        <p:nvPicPr>
          <p:cNvPr id="3"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2564904"/>
            <a:ext cx="2895786" cy="3861048"/>
          </a:xfrm>
          <a:prstGeom prst="rect">
            <a:avLst/>
          </a:prstGeom>
        </p:spPr>
      </p:pic>
    </p:spTree>
    <p:extLst>
      <p:ext uri="{BB962C8B-B14F-4D97-AF65-F5344CB8AC3E}">
        <p14:creationId xmlns:p14="http://schemas.microsoft.com/office/powerpoint/2010/main" val="1344817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3568" y="5517232"/>
            <a:ext cx="7776864" cy="648072"/>
          </a:xfrm>
          <a:solidFill>
            <a:schemeClr val="bg1"/>
          </a:solidFill>
        </p:spPr>
        <p:txBody>
          <a:bodyPr anchor="ctr">
            <a:normAutofit/>
          </a:bodyPr>
          <a:lstStyle/>
          <a:p>
            <a:pPr algn="ctr"/>
            <a:r>
              <a:rPr lang="it-IT" sz="2800" b="1" dirty="0" smtClean="0">
                <a:solidFill>
                  <a:srgbClr val="002060"/>
                </a:solidFill>
                <a:latin typeface="Tempus Sans ITC" panose="04020404030D07020202" pitchFamily="82" charset="0"/>
                <a:cs typeface="Andalus" panose="02020603050405020304" pitchFamily="18" charset="-78"/>
              </a:rPr>
              <a:t>I bambini rappresentano la situazione problematica</a:t>
            </a:r>
            <a:endParaRPr lang="it-IT" sz="2800" b="1" dirty="0">
              <a:solidFill>
                <a:srgbClr val="002060"/>
              </a:solidFill>
              <a:latin typeface="Tempus Sans ITC" panose="04020404030D07020202" pitchFamily="82" charset="0"/>
              <a:cs typeface="Andalus" panose="02020603050405020304" pitchFamily="18" charset="-78"/>
            </a:endParaRPr>
          </a:p>
        </p:txBody>
      </p:sp>
      <p:pic>
        <p:nvPicPr>
          <p:cNvPr id="7" name="Immagine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372126"/>
            <a:ext cx="2496380" cy="3328507"/>
          </a:xfrm>
          <a:prstGeom prst="rect">
            <a:avLst/>
          </a:prstGeom>
        </p:spPr>
      </p:pic>
      <p:pic>
        <p:nvPicPr>
          <p:cNvPr id="8" name="Immagin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5856" y="1718171"/>
            <a:ext cx="2664296" cy="3552395"/>
          </a:xfrm>
          <a:prstGeom prst="rect">
            <a:avLst/>
          </a:prstGeom>
        </p:spPr>
      </p:pic>
      <p:pic>
        <p:nvPicPr>
          <p:cNvPr id="9" name="Immagin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8184" y="609911"/>
            <a:ext cx="2139702" cy="2852936"/>
          </a:xfrm>
          <a:prstGeom prst="rect">
            <a:avLst/>
          </a:prstGeom>
        </p:spPr>
      </p:pic>
    </p:spTree>
    <p:extLst>
      <p:ext uri="{BB962C8B-B14F-4D97-AF65-F5344CB8AC3E}">
        <p14:creationId xmlns:p14="http://schemas.microsoft.com/office/powerpoint/2010/main" val="416348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2000"/>
                                        <p:tgtEl>
                                          <p:spTgt spid="8"/>
                                        </p:tgtEl>
                                      </p:cBhvr>
                                    </p:animEffect>
                                    <p:anim calcmode="lin" valueType="num">
                                      <p:cBhvr>
                                        <p:cTn id="13" dur="2000" fill="hold"/>
                                        <p:tgtEl>
                                          <p:spTgt spid="8"/>
                                        </p:tgtEl>
                                        <p:attrNameLst>
                                          <p:attrName>ppt_w</p:attrName>
                                        </p:attrNameLst>
                                      </p:cBhvr>
                                      <p:tavLst>
                                        <p:tav tm="0" fmla="#ppt_w*sin(2.5*pi*$)">
                                          <p:val>
                                            <p:fltVal val="0"/>
                                          </p:val>
                                        </p:tav>
                                        <p:tav tm="100000">
                                          <p:val>
                                            <p:fltVal val="1"/>
                                          </p:val>
                                        </p:tav>
                                      </p:tavLst>
                                    </p:anim>
                                    <p:anim calcmode="lin" valueType="num">
                                      <p:cBhvr>
                                        <p:cTn id="14" dur="2000" fill="hold"/>
                                        <p:tgtEl>
                                          <p:spTgt spid="8"/>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2000"/>
                                        <p:tgtEl>
                                          <p:spTgt spid="9"/>
                                        </p:tgtEl>
                                      </p:cBhvr>
                                    </p:animEffect>
                                    <p:anim calcmode="lin" valueType="num">
                                      <p:cBhvr>
                                        <p:cTn id="18" dur="2000" fill="hold"/>
                                        <p:tgtEl>
                                          <p:spTgt spid="9"/>
                                        </p:tgtEl>
                                        <p:attrNameLst>
                                          <p:attrName>ppt_w</p:attrName>
                                        </p:attrNameLst>
                                      </p:cBhvr>
                                      <p:tavLst>
                                        <p:tav tm="0" fmla="#ppt_w*sin(2.5*pi*$)">
                                          <p:val>
                                            <p:fltVal val="0"/>
                                          </p:val>
                                        </p:tav>
                                        <p:tav tm="100000">
                                          <p:val>
                                            <p:fltVal val="1"/>
                                          </p:val>
                                        </p:tav>
                                      </p:tavLst>
                                    </p:anim>
                                    <p:anim calcmode="lin" valueType="num">
                                      <p:cBhvr>
                                        <p:cTn id="19"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476672"/>
            <a:ext cx="2346662" cy="3128882"/>
          </a:xfrm>
          <a:prstGeom prst="rect">
            <a:avLst/>
          </a:prstGeom>
        </p:spPr>
      </p:pic>
      <p:pic>
        <p:nvPicPr>
          <p:cNvPr id="3"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9832" y="2348880"/>
            <a:ext cx="2750502" cy="3667336"/>
          </a:xfrm>
          <a:prstGeom prst="rect">
            <a:avLst/>
          </a:prstGeom>
        </p:spPr>
      </p:pic>
      <p:pic>
        <p:nvPicPr>
          <p:cNvPr id="4" name="Immagine 3"/>
          <p:cNvPicPr>
            <a:picLocks noChangeAspect="1"/>
          </p:cNvPicPr>
          <p:nvPr/>
        </p:nvPicPr>
        <p:blipFill rotWithShape="1">
          <a:blip r:embed="rId4" cstate="email">
            <a:extLst>
              <a:ext uri="{28A0092B-C50C-407E-A947-70E740481C1C}">
                <a14:useLocalDpi xmlns:a14="http://schemas.microsoft.com/office/drawing/2010/main"/>
              </a:ext>
            </a:extLst>
          </a:blip>
          <a:srcRect t="12364" r="18546"/>
          <a:stretch/>
        </p:blipFill>
        <p:spPr>
          <a:xfrm>
            <a:off x="6069997" y="372126"/>
            <a:ext cx="2462443" cy="3532445"/>
          </a:xfrm>
          <a:prstGeom prst="rect">
            <a:avLst/>
          </a:prstGeom>
        </p:spPr>
      </p:pic>
    </p:spTree>
    <p:extLst>
      <p:ext uri="{BB962C8B-B14F-4D97-AF65-F5344CB8AC3E}">
        <p14:creationId xmlns:p14="http://schemas.microsoft.com/office/powerpoint/2010/main" val="351202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620688"/>
            <a:ext cx="2301720" cy="3068960"/>
          </a:xfrm>
          <a:prstGeom prst="rect">
            <a:avLst/>
          </a:prstGeom>
        </p:spPr>
      </p:pic>
      <p:pic>
        <p:nvPicPr>
          <p:cNvPr id="4" name="Immagin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11760" y="3140968"/>
            <a:ext cx="2463738" cy="3284984"/>
          </a:xfrm>
          <a:prstGeom prst="rect">
            <a:avLst/>
          </a:prstGeom>
        </p:spPr>
      </p:pic>
      <p:pic>
        <p:nvPicPr>
          <p:cNvPr id="3" name="Immagin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59341" y="591453"/>
            <a:ext cx="2072474" cy="2763298"/>
          </a:xfrm>
          <a:prstGeom prst="rect">
            <a:avLst/>
          </a:prstGeom>
        </p:spPr>
      </p:pic>
      <p:pic>
        <p:nvPicPr>
          <p:cNvPr id="5" name="Immagin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6176" y="3089581"/>
            <a:ext cx="2448272" cy="3264363"/>
          </a:xfrm>
          <a:prstGeom prst="rect">
            <a:avLst/>
          </a:prstGeom>
        </p:spPr>
      </p:pic>
    </p:spTree>
    <p:extLst>
      <p:ext uri="{BB962C8B-B14F-4D97-AF65-F5344CB8AC3E}">
        <p14:creationId xmlns:p14="http://schemas.microsoft.com/office/powerpoint/2010/main" val="193882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anim calcmode="lin" valueType="num">
                                      <p:cBhvr>
                                        <p:cTn id="13" dur="2000" fill="hold"/>
                                        <p:tgtEl>
                                          <p:spTgt spid="3"/>
                                        </p:tgtEl>
                                        <p:attrNameLst>
                                          <p:attrName>ppt_w</p:attrName>
                                        </p:attrNameLst>
                                      </p:cBhvr>
                                      <p:tavLst>
                                        <p:tav tm="0" fmla="#ppt_w*sin(2.5*pi*$)">
                                          <p:val>
                                            <p:fltVal val="0"/>
                                          </p:val>
                                        </p:tav>
                                        <p:tav tm="100000">
                                          <p:val>
                                            <p:fltVal val="1"/>
                                          </p:val>
                                        </p:tav>
                                      </p:tavLst>
                                    </p:anim>
                                    <p:anim calcmode="lin" valueType="num">
                                      <p:cBhvr>
                                        <p:cTn id="14" dur="2000" fill="hold"/>
                                        <p:tgtEl>
                                          <p:spTgt spid="3"/>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323528" y="332656"/>
            <a:ext cx="8496944" cy="6192688"/>
          </a:xfrm>
          <a:solidFill>
            <a:schemeClr val="bg1"/>
          </a:solidFill>
        </p:spPr>
        <p:txBody>
          <a:bodyPr anchor="t">
            <a:normAutofit fontScale="90000"/>
          </a:bodyPr>
          <a:lstStyle/>
          <a:p>
            <a:r>
              <a:rPr lang="it-IT" sz="2700" dirty="0" smtClean="0">
                <a:solidFill>
                  <a:srgbClr val="002060"/>
                </a:solidFill>
                <a:latin typeface="Tempus Sans ITC" panose="04020404030D07020202" pitchFamily="82" charset="0"/>
              </a:rPr>
              <a:t>IN CONCLUSIONE</a:t>
            </a:r>
            <a:r>
              <a:rPr lang="it-IT" sz="3200" dirty="0" smtClean="0">
                <a:solidFill>
                  <a:srgbClr val="002060"/>
                </a:solidFill>
                <a:latin typeface="Tempus Sans ITC" panose="04020404030D07020202" pitchFamily="82" charset="0"/>
              </a:rPr>
              <a:t/>
            </a:r>
            <a:br>
              <a:rPr lang="it-IT" sz="3200" dirty="0" smtClean="0">
                <a:solidFill>
                  <a:srgbClr val="002060"/>
                </a:solidFill>
                <a:latin typeface="Tempus Sans ITC" panose="04020404030D07020202" pitchFamily="82" charset="0"/>
              </a:rPr>
            </a:br>
            <a:r>
              <a:rPr lang="it-IT" sz="2300" b="1" dirty="0">
                <a:solidFill>
                  <a:srgbClr val="002060"/>
                </a:solidFill>
                <a:latin typeface="Tempus Sans ITC" panose="04020404030D07020202" pitchFamily="82" charset="0"/>
              </a:rPr>
              <a:t>N</a:t>
            </a:r>
            <a:r>
              <a:rPr lang="it-IT" sz="2300" b="1" dirty="0" smtClean="0">
                <a:solidFill>
                  <a:srgbClr val="002060"/>
                </a:solidFill>
                <a:latin typeface="Tempus Sans ITC" panose="04020404030D07020202" pitchFamily="82" charset="0"/>
              </a:rPr>
              <a:t>el progetto "</a:t>
            </a:r>
            <a:r>
              <a:rPr lang="it-IT" sz="2300" b="1" dirty="0" err="1" smtClean="0">
                <a:solidFill>
                  <a:srgbClr val="002060"/>
                </a:solidFill>
                <a:latin typeface="Tempus Sans ITC" panose="04020404030D07020202" pitchFamily="82" charset="0"/>
              </a:rPr>
              <a:t>Matematicando</a:t>
            </a:r>
            <a:r>
              <a:rPr lang="it-IT" sz="2300" b="1" dirty="0" smtClean="0">
                <a:solidFill>
                  <a:srgbClr val="002060"/>
                </a:solidFill>
                <a:latin typeface="Tempus Sans ITC" panose="04020404030D07020202" pitchFamily="82" charset="0"/>
              </a:rPr>
              <a:t>…con Doc </a:t>
            </a:r>
            <a:r>
              <a:rPr lang="it-IT" sz="2300" b="1" dirty="0">
                <a:solidFill>
                  <a:srgbClr val="002060"/>
                </a:solidFill>
                <a:latin typeface="Tempus Sans ITC" panose="04020404030D07020202" pitchFamily="82" charset="0"/>
              </a:rPr>
              <a:t>" </a:t>
            </a:r>
            <a:r>
              <a:rPr lang="it-IT" sz="2300" b="1" dirty="0" smtClean="0">
                <a:solidFill>
                  <a:srgbClr val="002060"/>
                </a:solidFill>
                <a:latin typeface="Tempus Sans ITC" panose="04020404030D07020202" pitchFamily="82" charset="0"/>
              </a:rPr>
              <a:t>ho cercato di far utilizzare ai bambini vari tipi di linguaggi: dal verbale, per contare i passi di Doc, descrivere le esperienze e i percorsi progettati, a quello corporeo/gestuale usando le mani e le braccia per stimare la lunghezza del suo passo, a quello scritto attraverso simboli, numeri e disegni.</a:t>
            </a:r>
            <a:br>
              <a:rPr lang="it-IT" sz="2300" b="1" dirty="0" smtClean="0">
                <a:solidFill>
                  <a:srgbClr val="002060"/>
                </a:solidFill>
                <a:latin typeface="Tempus Sans ITC" panose="04020404030D07020202" pitchFamily="82" charset="0"/>
              </a:rPr>
            </a:br>
            <a:r>
              <a:rPr lang="it-IT" sz="2300" b="1" dirty="0" smtClean="0">
                <a:solidFill>
                  <a:srgbClr val="002060"/>
                </a:solidFill>
                <a:latin typeface="Tempus Sans ITC" panose="04020404030D07020202" pitchFamily="82" charset="0"/>
              </a:rPr>
              <a:t>I bambini hanno mostrato interesse, curiosità, partecipazione attiva, divertendosi, mettendo in campo senso di responsabilità nel cooperare per prendere decisioni comuni, cercare soluzioni, sperimentarle per costruire in gruppo procedure risolutive a determinati problemi.</a:t>
            </a:r>
            <a:br>
              <a:rPr lang="it-IT" sz="2300" b="1" dirty="0" smtClean="0">
                <a:solidFill>
                  <a:srgbClr val="002060"/>
                </a:solidFill>
                <a:latin typeface="Tempus Sans ITC" panose="04020404030D07020202" pitchFamily="82" charset="0"/>
              </a:rPr>
            </a:br>
            <a:r>
              <a:rPr lang="it-IT" sz="2300" b="1" dirty="0" smtClean="0">
                <a:solidFill>
                  <a:srgbClr val="002060"/>
                </a:solidFill>
                <a:latin typeface="Tempus Sans ITC" panose="04020404030D07020202" pitchFamily="82" charset="0"/>
              </a:rPr>
              <a:t>L’esperienza diretta e l’apprendimento attivo per scoperta, guidando il procedimento per tentativi ed errori, ha consentito ai bambini di costruire la propria conoscenza, in un clima sereno e con la giusta dose di competitività tra pari.</a:t>
            </a:r>
            <a:br>
              <a:rPr lang="it-IT" sz="2300" b="1" dirty="0" smtClean="0">
                <a:solidFill>
                  <a:srgbClr val="002060"/>
                </a:solidFill>
                <a:latin typeface="Tempus Sans ITC" panose="04020404030D07020202" pitchFamily="82" charset="0"/>
              </a:rPr>
            </a:br>
            <a:r>
              <a:rPr lang="it-IT" sz="2300" b="1" dirty="0" smtClean="0">
                <a:solidFill>
                  <a:srgbClr val="002060"/>
                </a:solidFill>
                <a:latin typeface="Tempus Sans ITC" panose="04020404030D07020202" pitchFamily="82" charset="0"/>
              </a:rPr>
              <a:t>Sicuramente lo strumento tecnologico Doc ha visto i bambini maggiormente coinvolti, spronati dall’interazione diretta che loro stessi gestivano, divenendo protagonisti, costruttori del loro apprendimento.</a:t>
            </a:r>
            <a:br>
              <a:rPr lang="it-IT" sz="2300" b="1" dirty="0" smtClean="0">
                <a:solidFill>
                  <a:srgbClr val="002060"/>
                </a:solidFill>
                <a:latin typeface="Tempus Sans ITC" panose="04020404030D07020202" pitchFamily="82" charset="0"/>
              </a:rPr>
            </a:br>
            <a:r>
              <a:rPr lang="it-IT" sz="2300" b="1" dirty="0" smtClean="0">
                <a:solidFill>
                  <a:srgbClr val="002060"/>
                </a:solidFill>
                <a:latin typeface="Tempus Sans ITC" panose="04020404030D07020202" pitchFamily="82" charset="0"/>
              </a:rPr>
              <a:t>Anche l’aspetto ludico che ha caratterizzato il progetto ha consentito ai bambini di sentirsi liberi di giocare, formulando ipotesi, confrontandole con quelle dei compagni per raggiungere l’obiettivo comune.</a:t>
            </a:r>
            <a:br>
              <a:rPr lang="it-IT" sz="2300" b="1" dirty="0" smtClean="0">
                <a:solidFill>
                  <a:srgbClr val="002060"/>
                </a:solidFill>
                <a:latin typeface="Tempus Sans ITC" panose="04020404030D07020202" pitchFamily="82" charset="0"/>
              </a:rPr>
            </a:br>
            <a:r>
              <a:rPr lang="it-IT" sz="2300" b="1" dirty="0" smtClean="0">
                <a:solidFill>
                  <a:srgbClr val="002060"/>
                </a:solidFill>
                <a:latin typeface="Tempus Sans ITC" panose="04020404030D07020202" pitchFamily="82" charset="0"/>
              </a:rPr>
              <a:t/>
            </a:r>
            <a:br>
              <a:rPr lang="it-IT" sz="2300" b="1" dirty="0" smtClean="0">
                <a:solidFill>
                  <a:srgbClr val="002060"/>
                </a:solidFill>
                <a:latin typeface="Tempus Sans ITC" panose="04020404030D07020202" pitchFamily="82" charset="0"/>
              </a:rPr>
            </a:br>
            <a:endParaRPr lang="it-IT" sz="2300" b="1" dirty="0">
              <a:solidFill>
                <a:srgbClr val="002060"/>
              </a:solidFill>
              <a:latin typeface="Tempus Sans ITC" panose="04020404030D07020202" pitchFamily="82" charset="0"/>
            </a:endParaRPr>
          </a:p>
        </p:txBody>
      </p:sp>
    </p:spTree>
    <p:extLst>
      <p:ext uri="{BB962C8B-B14F-4D97-AF65-F5344CB8AC3E}">
        <p14:creationId xmlns:p14="http://schemas.microsoft.com/office/powerpoint/2010/main" val="2149958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email">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a:ext>
            </a:extLst>
          </a:blip>
          <a:stretch>
            <a:fillRect/>
          </a:stretch>
        </p:blipFill>
        <p:spPr>
          <a:xfrm>
            <a:off x="755576" y="764704"/>
            <a:ext cx="2355726" cy="3140968"/>
          </a:xfrm>
          <a:prstGeom prst="rect">
            <a:avLst/>
          </a:prstGeom>
        </p:spPr>
      </p:pic>
      <p:pic>
        <p:nvPicPr>
          <p:cNvPr id="4" name="Immagine 3"/>
          <p:cNvPicPr>
            <a:picLocks noChangeAspect="1"/>
          </p:cNvPicPr>
          <p:nvPr/>
        </p:nvPicPr>
        <p:blipFill>
          <a:blip r:embed="rId4" cstate="email">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tretch>
            <a:fillRect/>
          </a:stretch>
        </p:blipFill>
        <p:spPr>
          <a:xfrm>
            <a:off x="1933439" y="3428999"/>
            <a:ext cx="2329991" cy="3106655"/>
          </a:xfrm>
          <a:prstGeom prst="rect">
            <a:avLst/>
          </a:prstGeom>
        </p:spPr>
      </p:pic>
      <p:pic>
        <p:nvPicPr>
          <p:cNvPr id="5" name="Immagin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868144" y="3068960"/>
            <a:ext cx="2332999" cy="3110665"/>
          </a:xfrm>
          <a:prstGeom prst="rect">
            <a:avLst/>
          </a:prstGeom>
        </p:spPr>
      </p:pic>
      <p:pic>
        <p:nvPicPr>
          <p:cNvPr id="6" name="Immagin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4427984" y="404664"/>
            <a:ext cx="2380366" cy="3173821"/>
          </a:xfrm>
          <a:prstGeom prst="rect">
            <a:avLst/>
          </a:prstGeom>
        </p:spPr>
      </p:pic>
    </p:spTree>
    <p:extLst>
      <p:ext uri="{BB962C8B-B14F-4D97-AF65-F5344CB8AC3E}">
        <p14:creationId xmlns:p14="http://schemas.microsoft.com/office/powerpoint/2010/main" val="785038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2996952"/>
            <a:ext cx="2355726" cy="3140968"/>
          </a:xfrm>
          <a:prstGeom prst="rect">
            <a:avLst/>
          </a:prstGeom>
        </p:spPr>
      </p:pic>
      <p:pic>
        <p:nvPicPr>
          <p:cNvPr id="3"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8" y="332656"/>
            <a:ext cx="2499742" cy="3332989"/>
          </a:xfrm>
          <a:prstGeom prst="rect">
            <a:avLst/>
          </a:prstGeom>
        </p:spPr>
      </p:pic>
      <p:pic>
        <p:nvPicPr>
          <p:cNvPr id="5" name="Immagine 4"/>
          <p:cNvPicPr>
            <a:picLocks noChangeAspect="1"/>
          </p:cNvPicPr>
          <p:nvPr/>
        </p:nvPicPr>
        <p:blipFill>
          <a:blip r:embed="rId4" cstate="email">
            <a:extLst>
              <a:ext uri="{BEBA8EAE-BF5A-486C-A8C5-ECC9F3942E4B}">
                <a14:imgProps xmlns:a14="http://schemas.microsoft.com/office/drawing/2010/main">
                  <a14:imgLayer r:embed="rId5">
                    <a14:imgEffect>
                      <a14:sharpenSoften amount="50000"/>
                    </a14:imgEffect>
                    <a14:imgEffect>
                      <a14:saturation sat="200000"/>
                    </a14:imgEffect>
                  </a14:imgLayer>
                </a14:imgProps>
              </a:ext>
              <a:ext uri="{28A0092B-C50C-407E-A947-70E740481C1C}">
                <a14:useLocalDpi xmlns:a14="http://schemas.microsoft.com/office/drawing/2010/main"/>
              </a:ext>
            </a:extLst>
          </a:blip>
          <a:stretch>
            <a:fillRect/>
          </a:stretch>
        </p:blipFill>
        <p:spPr>
          <a:xfrm>
            <a:off x="4308067" y="3199284"/>
            <a:ext cx="2052228" cy="2736304"/>
          </a:xfrm>
          <a:prstGeom prst="rect">
            <a:avLst/>
          </a:prstGeom>
        </p:spPr>
      </p:pic>
      <p:pic>
        <p:nvPicPr>
          <p:cNvPr id="6" name="Immagin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84168" y="606995"/>
            <a:ext cx="2088232" cy="2784309"/>
          </a:xfrm>
          <a:prstGeom prst="rect">
            <a:avLst/>
          </a:prstGeom>
        </p:spPr>
      </p:pic>
    </p:spTree>
    <p:extLst>
      <p:ext uri="{BB962C8B-B14F-4D97-AF65-F5344CB8AC3E}">
        <p14:creationId xmlns:p14="http://schemas.microsoft.com/office/powerpoint/2010/main" val="323909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95536" y="404664"/>
            <a:ext cx="8371221" cy="6524863"/>
          </a:xfrm>
          <a:prstGeom prst="rect">
            <a:avLst/>
          </a:prstGeom>
          <a:solidFill>
            <a:schemeClr val="bg1"/>
          </a:solidFill>
        </p:spPr>
        <p:txBody>
          <a:bodyPr wrap="square">
            <a:spAutoFit/>
          </a:bodyPr>
          <a:lstStyle/>
          <a:p>
            <a:pPr lvl="0"/>
            <a:r>
              <a:rPr lang="it-IT" sz="2200" b="1" dirty="0" smtClean="0">
                <a:solidFill>
                  <a:srgbClr val="002060"/>
                </a:solidFill>
                <a:latin typeface="Tempus Sans ITC" panose="04020404030D07020202" pitchFamily="82" charset="0"/>
              </a:rPr>
              <a:t>COSA HANNO DETTO I BAMBINI DI DOC:</a:t>
            </a:r>
          </a:p>
          <a:p>
            <a:pPr marL="285750" lvl="0" indent="-285750" algn="just">
              <a:buFont typeface="Arial" panose="020B0604020202020204" pitchFamily="34" charset="0"/>
              <a:buChar char="•"/>
            </a:pPr>
            <a:r>
              <a:rPr lang="it-IT" sz="2200" b="1" dirty="0" smtClean="0">
                <a:solidFill>
                  <a:srgbClr val="002060"/>
                </a:solidFill>
                <a:latin typeface="Tempus Sans ITC" panose="04020404030D07020202" pitchFamily="82" charset="0"/>
              </a:rPr>
              <a:t>è </a:t>
            </a:r>
            <a:r>
              <a:rPr lang="it-IT" sz="2200" b="1" dirty="0">
                <a:solidFill>
                  <a:srgbClr val="002060"/>
                </a:solidFill>
                <a:latin typeface="Tempus Sans ITC" panose="04020404030D07020202" pitchFamily="82" charset="0"/>
              </a:rPr>
              <a:t>un </a:t>
            </a:r>
            <a:r>
              <a:rPr lang="it-IT" sz="2200" b="1" dirty="0" smtClean="0">
                <a:solidFill>
                  <a:srgbClr val="002060"/>
                </a:solidFill>
                <a:latin typeface="Tempus Sans ITC" panose="04020404030D07020202" pitchFamily="82" charset="0"/>
              </a:rPr>
              <a:t>robottino</a:t>
            </a:r>
            <a:endParaRPr lang="it-IT" sz="2200" b="1" dirty="0">
              <a:solidFill>
                <a:srgbClr val="002060"/>
              </a:solidFill>
              <a:latin typeface="Tempus Sans ITC" panose="04020404030D07020202" pitchFamily="82" charset="0"/>
            </a:endParaRPr>
          </a:p>
          <a:p>
            <a:pPr marL="285750" lvl="0" indent="-285750" algn="just">
              <a:buFont typeface="Arial" panose="020B0604020202020204" pitchFamily="34" charset="0"/>
              <a:buChar char="•"/>
            </a:pPr>
            <a:r>
              <a:rPr lang="it-IT" sz="2200" b="1" dirty="0" smtClean="0">
                <a:solidFill>
                  <a:srgbClr val="002060"/>
                </a:solidFill>
                <a:latin typeface="Tempus Sans ITC" panose="04020404030D07020202" pitchFamily="82" charset="0"/>
              </a:rPr>
              <a:t>fa </a:t>
            </a:r>
            <a:r>
              <a:rPr lang="it-IT" sz="2200" b="1" dirty="0">
                <a:solidFill>
                  <a:srgbClr val="002060"/>
                </a:solidFill>
                <a:latin typeface="Tempus Sans ITC" panose="04020404030D07020202" pitchFamily="82" charset="0"/>
              </a:rPr>
              <a:t>tutte le cose che gli diciamo</a:t>
            </a:r>
          </a:p>
          <a:p>
            <a:pPr marL="285750" lvl="0" indent="-285750" algn="just">
              <a:buFont typeface="Arial" panose="020B0604020202020204" pitchFamily="34" charset="0"/>
              <a:buChar char="•"/>
            </a:pPr>
            <a:r>
              <a:rPr lang="it-IT" sz="2200" b="1" dirty="0">
                <a:solidFill>
                  <a:srgbClr val="002060"/>
                </a:solidFill>
                <a:latin typeface="Tempus Sans ITC" panose="04020404030D07020202" pitchFamily="82" charset="0"/>
              </a:rPr>
              <a:t>può muoversi da solo perché ha i bottoni in testa</a:t>
            </a:r>
          </a:p>
          <a:p>
            <a:pPr marL="285750" lvl="0" indent="-285750" algn="just">
              <a:buFont typeface="Arial" panose="020B0604020202020204" pitchFamily="34" charset="0"/>
              <a:buChar char="•"/>
            </a:pPr>
            <a:r>
              <a:rPr lang="it-IT" sz="2200" b="1" dirty="0">
                <a:solidFill>
                  <a:srgbClr val="002060"/>
                </a:solidFill>
                <a:latin typeface="Tempus Sans ITC" panose="04020404030D07020202" pitchFamily="82" charset="0"/>
              </a:rPr>
              <a:t>ha le ruote sotto che girano quando va</a:t>
            </a:r>
          </a:p>
          <a:p>
            <a:pPr marL="285750" lvl="0" indent="-285750" algn="just">
              <a:buFont typeface="Arial" panose="020B0604020202020204" pitchFamily="34" charset="0"/>
              <a:buChar char="•"/>
            </a:pPr>
            <a:r>
              <a:rPr lang="it-IT" sz="2200" b="1" dirty="0">
                <a:solidFill>
                  <a:srgbClr val="002060"/>
                </a:solidFill>
                <a:latin typeface="Tempus Sans ITC" panose="04020404030D07020202" pitchFamily="82" charset="0"/>
              </a:rPr>
              <a:t>alcuni robot come DOC sono telecomandati, cioè hanno un telecomando che se tiri una levetta va avanti e se la tiri indietro va indietro</a:t>
            </a:r>
          </a:p>
          <a:p>
            <a:pPr marL="285750" lvl="0" indent="-285750" algn="just">
              <a:buFont typeface="Arial" panose="020B0604020202020204" pitchFamily="34" charset="0"/>
              <a:buChar char="•"/>
            </a:pPr>
            <a:r>
              <a:rPr lang="it-IT" sz="2200" b="1" dirty="0">
                <a:solidFill>
                  <a:srgbClr val="002060"/>
                </a:solidFill>
                <a:latin typeface="Tempus Sans ITC" panose="04020404030D07020202" pitchFamily="82" charset="0"/>
              </a:rPr>
              <a:t>ha i pulsanti blu con le frecce sulla  testa</a:t>
            </a:r>
          </a:p>
          <a:p>
            <a:pPr marL="285750" lvl="0" indent="-285750" algn="just">
              <a:buFont typeface="Arial" panose="020B0604020202020204" pitchFamily="34" charset="0"/>
              <a:buChar char="•"/>
            </a:pPr>
            <a:r>
              <a:rPr lang="it-IT" sz="2200" b="1" dirty="0">
                <a:solidFill>
                  <a:srgbClr val="002060"/>
                </a:solidFill>
                <a:latin typeface="Tempus Sans ITC" panose="04020404030D07020202" pitchFamily="82" charset="0"/>
              </a:rPr>
              <a:t>abbiamo giocato con lui e le freccette che servivano a comandare DOC</a:t>
            </a:r>
          </a:p>
          <a:p>
            <a:pPr marL="285750" lvl="0" indent="-285750" algn="just">
              <a:buFont typeface="Arial" panose="020B0604020202020204" pitchFamily="34" charset="0"/>
              <a:buChar char="•"/>
            </a:pPr>
            <a:r>
              <a:rPr lang="it-IT" sz="2200" b="1" dirty="0">
                <a:solidFill>
                  <a:srgbClr val="002060"/>
                </a:solidFill>
                <a:latin typeface="Tempus Sans ITC" panose="04020404030D07020202" pitchFamily="82" charset="0"/>
              </a:rPr>
              <a:t>abbiamo schiacciato i pulsanti di DOC e lui andava avanti, anche a destra e anche a sinistra</a:t>
            </a:r>
          </a:p>
          <a:p>
            <a:pPr marL="285750" lvl="0" indent="-285750" algn="just">
              <a:buFont typeface="Arial" panose="020B0604020202020204" pitchFamily="34" charset="0"/>
              <a:buChar char="•"/>
            </a:pPr>
            <a:r>
              <a:rPr lang="it-IT" sz="2200" b="1" dirty="0">
                <a:solidFill>
                  <a:srgbClr val="002060"/>
                </a:solidFill>
                <a:latin typeface="Tempus Sans ITC" panose="04020404030D07020202" pitchFamily="82" charset="0"/>
              </a:rPr>
              <a:t>mi è piaciuto giocare con DOC perché è divertente</a:t>
            </a:r>
          </a:p>
          <a:p>
            <a:pPr marL="285750" lvl="0" indent="-285750" algn="just">
              <a:buFont typeface="Arial" panose="020B0604020202020204" pitchFamily="34" charset="0"/>
              <a:buChar char="•"/>
            </a:pPr>
            <a:r>
              <a:rPr lang="it-IT" sz="2200" b="1" dirty="0">
                <a:solidFill>
                  <a:srgbClr val="002060"/>
                </a:solidFill>
                <a:latin typeface="Tempus Sans ITC" panose="04020404030D07020202" pitchFamily="82" charset="0"/>
              </a:rPr>
              <a:t>ha le mani che non si muovono e sulle orecchie delle antenne finte</a:t>
            </a:r>
          </a:p>
          <a:p>
            <a:pPr marL="285750" lvl="0" indent="-285750" algn="just">
              <a:buFont typeface="Arial" panose="020B0604020202020204" pitchFamily="34" charset="0"/>
              <a:buChar char="•"/>
            </a:pPr>
            <a:r>
              <a:rPr lang="it-IT" sz="2200" b="1" dirty="0">
                <a:solidFill>
                  <a:srgbClr val="002060"/>
                </a:solidFill>
                <a:latin typeface="Tempus Sans ITC" panose="04020404030D07020202" pitchFamily="82" charset="0"/>
              </a:rPr>
              <a:t>quando lo accendiamo dice:” Ciao sono DOC il tuo amico. Premi i pulsanti sulla mia testa e poi scaldo i fusibili”</a:t>
            </a:r>
          </a:p>
          <a:p>
            <a:pPr marL="285750" indent="-285750" algn="just">
              <a:buFont typeface="Arial" panose="020B0604020202020204" pitchFamily="34" charset="0"/>
              <a:buChar char="•"/>
            </a:pPr>
            <a:r>
              <a:rPr lang="it-IT" sz="2200" b="1" dirty="0">
                <a:solidFill>
                  <a:srgbClr val="002060"/>
                </a:solidFill>
                <a:latin typeface="Tempus Sans ITC" panose="04020404030D07020202" pitchFamily="82" charset="0"/>
              </a:rPr>
              <a:t>usando le frecce sulla testa poi bisogna premere OK per farlo </a:t>
            </a:r>
            <a:r>
              <a:rPr lang="it-IT" sz="2200" b="1" dirty="0" smtClean="0">
                <a:solidFill>
                  <a:srgbClr val="002060"/>
                </a:solidFill>
                <a:latin typeface="Tempus Sans ITC" panose="04020404030D07020202" pitchFamily="82" charset="0"/>
              </a:rPr>
              <a:t>partire.</a:t>
            </a:r>
            <a:endParaRPr lang="it-IT" sz="2200" b="1" dirty="0">
              <a:solidFill>
                <a:srgbClr val="002060"/>
              </a:solidFill>
              <a:latin typeface="Tempus Sans ITC" panose="04020404030D07020202" pitchFamily="82" charset="0"/>
            </a:endParaRPr>
          </a:p>
        </p:txBody>
      </p:sp>
    </p:spTree>
    <p:extLst>
      <p:ext uri="{BB962C8B-B14F-4D97-AF65-F5344CB8AC3E}">
        <p14:creationId xmlns:p14="http://schemas.microsoft.com/office/powerpoint/2010/main" val="1411606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332656"/>
            <a:ext cx="4042792" cy="720080"/>
          </a:xfrm>
          <a:solidFill>
            <a:schemeClr val="bg1"/>
          </a:solidFill>
        </p:spPr>
        <p:txBody>
          <a:bodyPr anchor="ctr">
            <a:normAutofit fontScale="90000"/>
          </a:bodyPr>
          <a:lstStyle/>
          <a:p>
            <a:r>
              <a:rPr lang="it-IT" sz="2800" b="1" dirty="0" smtClean="0">
                <a:solidFill>
                  <a:srgbClr val="002060"/>
                </a:solidFill>
                <a:latin typeface="Tempus Sans ITC" panose="04020404030D07020202" pitchFamily="82" charset="0"/>
              </a:rPr>
              <a:t>Scopriamo come funziona Doc</a:t>
            </a:r>
            <a:endParaRPr lang="it-IT" sz="2800" b="1" dirty="0">
              <a:solidFill>
                <a:srgbClr val="002060"/>
              </a:solidFill>
              <a:latin typeface="Tempus Sans ITC" panose="04020404030D07020202" pitchFamily="82" charset="0"/>
            </a:endParaRPr>
          </a:p>
        </p:txBody>
      </p:sp>
      <p:pic>
        <p:nvPicPr>
          <p:cNvPr id="4" name="Segnaposto contenut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67544" y="1484784"/>
            <a:ext cx="2130828" cy="2841104"/>
          </a:xfrm>
        </p:spPr>
      </p:pic>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99792" y="3212976"/>
            <a:ext cx="2322258" cy="3096344"/>
          </a:xfrm>
          <a:prstGeom prst="rect">
            <a:avLst/>
          </a:prstGeom>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60032" y="476672"/>
            <a:ext cx="2052228" cy="2736304"/>
          </a:xfrm>
          <a:prstGeom prst="rect">
            <a:avLst/>
          </a:prstGeom>
        </p:spPr>
      </p:pic>
      <p:pic>
        <p:nvPicPr>
          <p:cNvPr id="7" name="Immagin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156176" y="2708920"/>
            <a:ext cx="2409732" cy="3212976"/>
          </a:xfrm>
          <a:prstGeom prst="rect">
            <a:avLst/>
          </a:prstGeom>
        </p:spPr>
      </p:pic>
    </p:spTree>
    <p:extLst>
      <p:ext uri="{BB962C8B-B14F-4D97-AF65-F5344CB8AC3E}">
        <p14:creationId xmlns:p14="http://schemas.microsoft.com/office/powerpoint/2010/main" val="395718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2000"/>
                                        <p:tgtEl>
                                          <p:spTgt spid="4"/>
                                        </p:tgtEl>
                                      </p:cBhvr>
                                    </p:animEffect>
                                  </p:childTnLst>
                                </p:cTn>
                              </p:par>
                              <p:par>
                                <p:cTn id="8" presetID="4"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ox(in)">
                                      <p:cBhvr>
                                        <p:cTn id="10" dur="2000"/>
                                        <p:tgtEl>
                                          <p:spTgt spid="5"/>
                                        </p:tgtEl>
                                      </p:cBhvr>
                                    </p:animEffect>
                                  </p:childTnLst>
                                </p:cTn>
                              </p:par>
                              <p:par>
                                <p:cTn id="11" presetID="4" presetClass="entr" presetSubtype="16"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ox(in)">
                                      <p:cBhvr>
                                        <p:cTn id="13" dur="2000"/>
                                        <p:tgtEl>
                                          <p:spTgt spid="6"/>
                                        </p:tgtEl>
                                      </p:cBhvr>
                                    </p:animEffect>
                                  </p:childTnLst>
                                </p:cTn>
                              </p:par>
                              <p:par>
                                <p:cTn id="14" presetID="4" presetClass="entr" presetSubtype="16"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ox(in)">
                                      <p:cBhvr>
                                        <p:cTn id="16"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83568" y="332656"/>
            <a:ext cx="1914804" cy="2553072"/>
          </a:xfrm>
        </p:spPr>
      </p:pic>
      <p:sp>
        <p:nvSpPr>
          <p:cNvPr id="3" name="Titolo 2"/>
          <p:cNvSpPr>
            <a:spLocks noGrp="1"/>
          </p:cNvSpPr>
          <p:nvPr>
            <p:ph type="title"/>
          </p:nvPr>
        </p:nvSpPr>
        <p:spPr>
          <a:xfrm>
            <a:off x="3131840" y="404664"/>
            <a:ext cx="2818656" cy="576064"/>
          </a:xfrm>
          <a:solidFill>
            <a:schemeClr val="bg1"/>
          </a:solidFill>
        </p:spPr>
        <p:txBody>
          <a:bodyPr anchor="ctr">
            <a:normAutofit/>
          </a:bodyPr>
          <a:lstStyle/>
          <a:p>
            <a:r>
              <a:rPr lang="it-IT" sz="2600" b="1" dirty="0" smtClean="0">
                <a:solidFill>
                  <a:srgbClr val="002060"/>
                </a:solidFill>
                <a:latin typeface="Tempus Sans ITC" panose="04020404030D07020202" pitchFamily="82" charset="0"/>
              </a:rPr>
              <a:t>Ora </a:t>
            </a:r>
            <a:r>
              <a:rPr lang="it-IT" sz="2600" b="1" dirty="0" err="1" smtClean="0">
                <a:solidFill>
                  <a:srgbClr val="002060"/>
                </a:solidFill>
                <a:latin typeface="Tempus Sans ITC" panose="04020404030D07020202" pitchFamily="82" charset="0"/>
              </a:rPr>
              <a:t>disegnamo</a:t>
            </a:r>
            <a:r>
              <a:rPr lang="it-IT" sz="2600" b="1" dirty="0" smtClean="0">
                <a:solidFill>
                  <a:srgbClr val="002060"/>
                </a:solidFill>
                <a:latin typeface="Tempus Sans ITC" panose="04020404030D07020202" pitchFamily="82" charset="0"/>
              </a:rPr>
              <a:t> Doc</a:t>
            </a:r>
            <a:endParaRPr lang="it-IT" sz="2600" b="1" dirty="0">
              <a:solidFill>
                <a:srgbClr val="002060"/>
              </a:solidFill>
              <a:latin typeface="Tempus Sans ITC" panose="04020404030D07020202" pitchFamily="82" charset="0"/>
            </a:endParaRPr>
          </a:p>
        </p:txBody>
      </p:sp>
      <p:pic>
        <p:nvPicPr>
          <p:cNvPr id="5" name="Immagin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13866" y="2780928"/>
            <a:ext cx="2214246" cy="2952328"/>
          </a:xfrm>
          <a:prstGeom prst="rect">
            <a:avLst/>
          </a:prstGeom>
        </p:spPr>
      </p:pic>
      <p:pic>
        <p:nvPicPr>
          <p:cNvPr id="6" name="Immagin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8785" y="3284984"/>
            <a:ext cx="2355726" cy="3140968"/>
          </a:xfrm>
          <a:prstGeom prst="rect">
            <a:avLst/>
          </a:prstGeom>
        </p:spPr>
      </p:pic>
      <p:pic>
        <p:nvPicPr>
          <p:cNvPr id="7" name="Immagin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923928" y="1412776"/>
            <a:ext cx="2301720" cy="3068960"/>
          </a:xfrm>
          <a:prstGeom prst="rect">
            <a:avLst/>
          </a:prstGeom>
        </p:spPr>
      </p:pic>
    </p:spTree>
    <p:extLst>
      <p:ext uri="{BB962C8B-B14F-4D97-AF65-F5344CB8AC3E}">
        <p14:creationId xmlns:p14="http://schemas.microsoft.com/office/powerpoint/2010/main" val="401161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par>
                                <p:cTn id="11" presetID="3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style.rotation</p:attrName>
                                        </p:attrNameLst>
                                      </p:cBhvr>
                                      <p:tavLst>
                                        <p:tav tm="0">
                                          <p:val>
                                            <p:fltVal val="90"/>
                                          </p:val>
                                        </p:tav>
                                        <p:tav tm="100000">
                                          <p:val>
                                            <p:fltVal val="0"/>
                                          </p:val>
                                        </p:tav>
                                      </p:tavLst>
                                    </p:anim>
                                    <p:animEffect transition="in" filter="fade">
                                      <p:cBhvr>
                                        <p:cTn id="22" dur="1000"/>
                                        <p:tgtEl>
                                          <p:spTgt spid="6"/>
                                        </p:tgtEl>
                                      </p:cBhvr>
                                    </p:animEffect>
                                  </p:childTnLst>
                                </p:cTn>
                              </p:par>
                              <p:par>
                                <p:cTn id="23" presetID="3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11560" y="346348"/>
            <a:ext cx="2247714" cy="2996952"/>
          </a:xfrm>
          <a:prstGeom prst="rect">
            <a:avLst/>
          </a:prstGeom>
        </p:spPr>
      </p:pic>
      <p:pic>
        <p:nvPicPr>
          <p:cNvPr id="3" name="Immagin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1600" y="3473624"/>
            <a:ext cx="2301720" cy="3068960"/>
          </a:xfrm>
          <a:prstGeom prst="rect">
            <a:avLst/>
          </a:prstGeom>
        </p:spPr>
      </p:pic>
      <p:pic>
        <p:nvPicPr>
          <p:cNvPr id="4" name="Immagin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91880" y="620688"/>
            <a:ext cx="1836204" cy="2448272"/>
          </a:xfrm>
          <a:prstGeom prst="rect">
            <a:avLst/>
          </a:prstGeom>
        </p:spPr>
      </p:pic>
      <p:pic>
        <p:nvPicPr>
          <p:cNvPr id="5" name="Immagin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50400" y="3212976"/>
            <a:ext cx="2301720" cy="3068960"/>
          </a:xfrm>
          <a:prstGeom prst="rect">
            <a:avLst/>
          </a:prstGeom>
        </p:spPr>
      </p:pic>
      <p:pic>
        <p:nvPicPr>
          <p:cNvPr id="7" name="Immagine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52120" y="432048"/>
            <a:ext cx="2085696" cy="2780928"/>
          </a:xfrm>
          <a:prstGeom prst="rect">
            <a:avLst/>
          </a:prstGeom>
        </p:spPr>
      </p:pic>
      <p:pic>
        <p:nvPicPr>
          <p:cNvPr id="8" name="Immagine 7"/>
          <p:cNvPicPr>
            <a:picLocks noChangeAspect="1"/>
          </p:cNvPicPr>
          <p:nvPr/>
        </p:nvPicPr>
        <p:blipFill rotWithShape="1">
          <a:blip r:embed="rId7" cstate="email">
            <a:extLst>
              <a:ext uri="{28A0092B-C50C-407E-A947-70E740481C1C}">
                <a14:useLocalDpi xmlns:a14="http://schemas.microsoft.com/office/drawing/2010/main"/>
              </a:ext>
            </a:extLst>
          </a:blip>
          <a:srcRect t="9114"/>
          <a:stretch/>
        </p:blipFill>
        <p:spPr>
          <a:xfrm>
            <a:off x="6227966" y="3357518"/>
            <a:ext cx="2409732" cy="2920153"/>
          </a:xfrm>
          <a:prstGeom prst="rect">
            <a:avLst/>
          </a:prstGeom>
        </p:spPr>
      </p:pic>
    </p:spTree>
    <p:extLst>
      <p:ext uri="{BB962C8B-B14F-4D97-AF65-F5344CB8AC3E}">
        <p14:creationId xmlns:p14="http://schemas.microsoft.com/office/powerpoint/2010/main" val="3905111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par>
                                <p:cTn id="17" presetID="3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par>
                                <p:cTn id="23" presetID="3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par>
                                <p:cTn id="29" presetID="31" presetClass="entr" presetSubtype="0"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par>
                                <p:cTn id="35" presetID="31" presetClass="entr" presetSubtype="0"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1000" fill="hold"/>
                                        <p:tgtEl>
                                          <p:spTgt spid="8"/>
                                        </p:tgtEl>
                                        <p:attrNameLst>
                                          <p:attrName>ppt_w</p:attrName>
                                        </p:attrNameLst>
                                      </p:cBhvr>
                                      <p:tavLst>
                                        <p:tav tm="0">
                                          <p:val>
                                            <p:fltVal val="0"/>
                                          </p:val>
                                        </p:tav>
                                        <p:tav tm="100000">
                                          <p:val>
                                            <p:strVal val="#ppt_w"/>
                                          </p:val>
                                        </p:tav>
                                      </p:tavLst>
                                    </p:anim>
                                    <p:anim calcmode="lin" valueType="num">
                                      <p:cBhvr>
                                        <p:cTn id="38" dur="1000" fill="hold"/>
                                        <p:tgtEl>
                                          <p:spTgt spid="8"/>
                                        </p:tgtEl>
                                        <p:attrNameLst>
                                          <p:attrName>ppt_h</p:attrName>
                                        </p:attrNameLst>
                                      </p:cBhvr>
                                      <p:tavLst>
                                        <p:tav tm="0">
                                          <p:val>
                                            <p:fltVal val="0"/>
                                          </p:val>
                                        </p:tav>
                                        <p:tav tm="100000">
                                          <p:val>
                                            <p:strVal val="#ppt_h"/>
                                          </p:val>
                                        </p:tav>
                                      </p:tavLst>
                                    </p:anim>
                                    <p:anim calcmode="lin" valueType="num">
                                      <p:cBhvr>
                                        <p:cTn id="39" dur="1000" fill="hold"/>
                                        <p:tgtEl>
                                          <p:spTgt spid="8"/>
                                        </p:tgtEl>
                                        <p:attrNameLst>
                                          <p:attrName>style.rotation</p:attrName>
                                        </p:attrNameLst>
                                      </p:cBhvr>
                                      <p:tavLst>
                                        <p:tav tm="0">
                                          <p:val>
                                            <p:fltVal val="90"/>
                                          </p:val>
                                        </p:tav>
                                        <p:tav tm="100000">
                                          <p:val>
                                            <p:fltVal val="0"/>
                                          </p:val>
                                        </p:tav>
                                      </p:tavLst>
                                    </p:anim>
                                    <p:animEffect transition="in" filter="fade">
                                      <p:cBhvr>
                                        <p:cTn id="4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rta">
  <a:themeElements>
    <a:clrScheme name="Ond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Carta">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ngoli">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655</TotalTime>
  <Words>993</Words>
  <Application>Microsoft Office PowerPoint</Application>
  <PresentationFormat>Presentazione su schermo (4:3)</PresentationFormat>
  <Paragraphs>58</Paragraphs>
  <Slides>35</Slides>
  <Notes>0</Notes>
  <HiddenSlides>0</HiddenSlides>
  <MMClips>0</MMClips>
  <ScaleCrop>false</ScaleCrop>
  <HeadingPairs>
    <vt:vector size="4" baseType="variant">
      <vt:variant>
        <vt:lpstr>Tema</vt:lpstr>
      </vt:variant>
      <vt:variant>
        <vt:i4>1</vt:i4>
      </vt:variant>
      <vt:variant>
        <vt:lpstr>Titoli diapositive</vt:lpstr>
      </vt:variant>
      <vt:variant>
        <vt:i4>35</vt:i4>
      </vt:variant>
    </vt:vector>
  </HeadingPairs>
  <TitlesOfParts>
    <vt:vector size="36" baseType="lpstr">
      <vt:lpstr>Carta</vt:lpstr>
      <vt:lpstr>Matematicando… con Doc</vt:lpstr>
      <vt:lpstr>Vista la curiosità e la motivazione dimostrata dal gruppo di intersezione dei bambini  delle sezioni B e D nell’affrontare le attività proposte nei mesi di gennaio e febbraio relative al coding unplugged, ho deciso di introdurre” DOC”, un simpatico robottino incluso nel gioco della Clementoni che la nostra scuola ha acquistato.  L’utilizzo di Doc, come di altri  kit robotici , rappresenta un elemento di novità in quanto  permette di creare le condizioni per realizzare attività di laboratorio in cui gli aspetti  di apprendimento e gioco, di competizione e di cooperazione siano nel giusto equilibrio e favoriscano lo sviluppo di competenze ed abilità.      </vt:lpstr>
      <vt:lpstr>Presentazione standard di PowerPoint</vt:lpstr>
      <vt:lpstr>Presentazione standard di PowerPoint</vt:lpstr>
      <vt:lpstr>Presentazione standard di PowerPoint</vt:lpstr>
      <vt:lpstr>Presentazione standard di PowerPoint</vt:lpstr>
      <vt:lpstr>Scopriamo come funziona Doc</vt:lpstr>
      <vt:lpstr>Ora disegnamo Doc</vt:lpstr>
      <vt:lpstr>Presentazione standard di PowerPoint</vt:lpstr>
      <vt:lpstr>Presentazione standard di PowerPoint</vt:lpstr>
      <vt:lpstr>La stima del passo di Doc con mani e braccia </vt:lpstr>
      <vt:lpstr>Presentazione standard di PowerPoint</vt:lpstr>
      <vt:lpstr>Successivamente ho proposto di stimare la lunghezza del passo di Doc tracciando con il pennarello su un foglio una riga e poi con del  materiale informale, quale nastro da pacco, pezzi di stoffa… , ritagliarne  un’altra lunga uguale alla riga fatta. Quest’esperienza ha permesso ai bambini di scoprire praticamente il concetto matematico di lunghezza, provando e sperimentando.</vt:lpstr>
      <vt:lpstr>Presentazione standard di PowerPoint</vt:lpstr>
      <vt:lpstr>Presentazione standard di PowerPoint</vt:lpstr>
      <vt:lpstr>A questo punto ho fatto vedere ai bambini tutti i loro fogli e ho chiesto quale fosse quello giusto. Hanno cominciato a commentare i loro lavori dicendo:"Questa linea per me è un po’ corta… quella è troppo lunga… Allora ho chiesto: "Come possiamo trovare  la vera misura del passo di Doc ? Qualcuno ha risposto di mettere Doc sopra la linea tracciata sul suo foglio e farlo partire. </vt:lpstr>
      <vt:lpstr>Poteva essere una soluzione, ma non si riusciva a trovare con precisione quanto fosse lungo il suo passo. E qui avviene la magia di come è bello ed importante lavorare in «cooperative learning» per raggiungere un obiettivo comune,  perché i bambini poco alla volta, frase dopo frase, confrontandosi  tra loro,   giungono alla soluzione del problema: definiscono di fissare con dello scotch, davanti al muso di Doc ,  un pennarello che traccia perfettamente la  lunghezza  del suo passo.  </vt:lpstr>
      <vt:lpstr>Presentazione standard di PowerPoint</vt:lpstr>
      <vt:lpstr>TERZO STEP Ora ogni bambino sul foglio dove precedentemente aveva stimato la lunghezza  ipotizzata(disegno contrassegnato dal n.1)comanda a Doc di fare un passo avanti, tracciandone quindi la lunghezza reale ( disegno contrassegnato dal n.2) e confronta le due misurazioni.</vt:lpstr>
      <vt:lpstr>Presentazione standard di PowerPoint</vt:lpstr>
      <vt:lpstr>Dall’osservazione dei disegni dei bambini si può notare come alcuni abbiano già interiorizzato il concetto di lunghezza : le due linee sono  pressoché della medesima lunghezza! </vt:lpstr>
      <vt:lpstr>I bambini hanno così scoperto che possono divertirsi con Doc facendogli disegnare delle righe, ma anche delle forme come cerchi, quadrati e rettangoli, basta dare le giuste indicazioni.</vt:lpstr>
      <vt:lpstr>QUARTO STEP: ORA GIOCHIAMO CON DOC. Dopo aver visto quanto è lungo il passo di Doc propongo ai bambini di divedersi in tre squadre e di risolvere questo problema: Doc si trova su una linea verde tracciata con dello scotch sul pavimento e deve raggiungere la sua casa, posizionata di fronte. Vince la gara la squadra che avvicina maggiormente   il robottino davanti alla porta di casa. Posizionata sul pavimento la nostra casa di legno e Doc  sulla linea verde, ogni gruppo ha stimato quanti passi avanti deve fare il robottino. La maggior difficoltà dei bambini è stata quella di accordarsi sul numero da comunicare, naturalmente dopo aver provato una stima approssimativa. Un gruppo alla volta ha programmato Doc digitando  il numero dei propri  passi avanti stabiliti,  e segnato con dello scotch del colore della squadra  di appartenenza il punto nel quale Doc si è fermato. Nessun gruppo è riuscito al primo tentativo : allora tutti insieme si è giunti alla soluzione del problema, analizzando le proposte fatte da ciascun  per trovare la risposta corretta</vt:lpstr>
      <vt:lpstr>PREPARIAMO IL  MATERIALE CHE CI SERVE</vt:lpstr>
      <vt:lpstr>DECIDIAMO IL NUMERO DEI PASSI E POSIZIONIAMO LE FRECCE</vt:lpstr>
      <vt:lpstr>PROGRAMMIAMO E FACCIAMO PARTIRE DOC</vt:lpstr>
      <vt:lpstr>Presentazione standard di PowerPoint</vt:lpstr>
      <vt:lpstr>Presentazione standard di PowerPoint</vt:lpstr>
      <vt:lpstr>QUESTA E’ LA SITUAZIONE FINALE</vt:lpstr>
      <vt:lpstr>Presentazione standard di PowerPoint</vt:lpstr>
      <vt:lpstr>Presentazione standard di PowerPoint</vt:lpstr>
      <vt:lpstr>I bambini rappresentano la situazione problematica</vt:lpstr>
      <vt:lpstr>Presentazione standard di PowerPoint</vt:lpstr>
      <vt:lpstr>Presentazione standard di PowerPoint</vt:lpstr>
      <vt:lpstr>IN CONCLUSIONE Nel progetto "Matematicando…con Doc " ho cercato di far utilizzare ai bambini vari tipi di linguaggi: dal verbale, per contare i passi di Doc, descrivere le esperienze e i percorsi progettati, a quello corporeo/gestuale usando le mani e le braccia per stimare la lunghezza del suo passo, a quello scritto attraverso simboli, numeri e disegni. I bambini hanno mostrato interesse, curiosità, partecipazione attiva, divertendosi, mettendo in campo senso di responsabilità nel cooperare per prendere decisioni comuni, cercare soluzioni, sperimentarle per costruire in gruppo procedure risolutive a determinati problemi. L’esperienza diretta e l’apprendimento attivo per scoperta, guidando il procedimento per tentativi ed errori, ha consentito ai bambini di costruire la propria conoscenza, in un clima sereno e con la giusta dose di competitività tra pari. Sicuramente lo strumento tecnologico Doc ha visto i bambini maggiormente coinvolti, spronati dall’interazione diretta che loro stessi gestivano, divenendo protagonisti, costruttori del loro apprendimento. Anche l’aspetto ludico che ha caratterizzato il progetto ha consentito ai bambini di sentirsi liberi di giocare, formulando ipotesi, confrontandole con quelle dei compagni per raggiungere l’obiettivo comune.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Matematicando con Doc</dc:title>
  <dc:creator>Simonetta</dc:creator>
  <cp:lastModifiedBy>Simonetta</cp:lastModifiedBy>
  <cp:revision>63</cp:revision>
  <dcterms:created xsi:type="dcterms:W3CDTF">2018-03-31T18:41:58Z</dcterms:created>
  <dcterms:modified xsi:type="dcterms:W3CDTF">2018-05-04T19:08:52Z</dcterms:modified>
</cp:coreProperties>
</file>