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61" r:id="rId5"/>
    <p:sldId id="267" r:id="rId6"/>
    <p:sldId id="259" r:id="rId7"/>
    <p:sldId id="263" r:id="rId8"/>
    <p:sldId id="262" r:id="rId9"/>
    <p:sldId id="260" r:id="rId10"/>
    <p:sldId id="266" r:id="rId11"/>
    <p:sldId id="264" r:id="rId12"/>
    <p:sldId id="265" r:id="rId13"/>
    <p:sldId id="268" r:id="rId14"/>
    <p:sldId id="269" r:id="rId15"/>
    <p:sldId id="270" r:id="rId16"/>
    <p:sldId id="271" r:id="rId17"/>
    <p:sldId id="272" r:id="rId18"/>
    <p:sldId id="273" r:id="rId19"/>
    <p:sldId id="274" r:id="rId20"/>
    <p:sldId id="275" r:id="rId21"/>
    <p:sldId id="277" r:id="rId22"/>
    <p:sldId id="276"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3" r:id="rId38"/>
    <p:sldId id="294" r:id="rId39"/>
    <p:sldId id="295" r:id="rId40"/>
    <p:sldId id="292" r:id="rId41"/>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310"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it-IT" smtClean="0"/>
              <a:t>Fare clic per modificare lo stile del titolo</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D8032F02-8F8C-4563-939D-E0B40B46499C}" type="datetimeFigureOut">
              <a:rPr lang="it-IT" smtClean="0"/>
              <a:pPr/>
              <a:t>12/06/2019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37C71D5-A0FF-47C9-8FDF-1FFAF22DCCAE}"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Vertical Text Placeholder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D8032F02-8F8C-4563-939D-E0B40B46499C}" type="datetimeFigureOut">
              <a:rPr lang="it-IT" smtClean="0"/>
              <a:pPr/>
              <a:t>12/06/2019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37C71D5-A0FF-47C9-8FDF-1FFAF22DCCAE}"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D8032F02-8F8C-4563-939D-E0B40B46499C}" type="datetimeFigureOut">
              <a:rPr lang="it-IT" smtClean="0"/>
              <a:pPr/>
              <a:t>12/06/2019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37C71D5-A0FF-47C9-8FDF-1FFAF22DCCAE}"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Content Placeholder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D8032F02-8F8C-4563-939D-E0B40B46499C}" type="datetimeFigureOut">
              <a:rPr lang="it-IT" smtClean="0"/>
              <a:pPr/>
              <a:t>12/06/2019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37C71D5-A0FF-47C9-8FDF-1FFAF22DCCAE}"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it-IT" smtClean="0"/>
              <a:t>Fare clic per modificare lo stile del titolo</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it-IT" smtClean="0"/>
              <a:t>Fare clic per modificare stili del testo dello schema</a:t>
            </a:r>
          </a:p>
        </p:txBody>
      </p:sp>
      <p:sp>
        <p:nvSpPr>
          <p:cNvPr id="4" name="Date Placeholder 3"/>
          <p:cNvSpPr>
            <a:spLocks noGrp="1"/>
          </p:cNvSpPr>
          <p:nvPr>
            <p:ph type="dt" sz="half" idx="10"/>
          </p:nvPr>
        </p:nvSpPr>
        <p:spPr/>
        <p:txBody>
          <a:bodyPr/>
          <a:lstStyle/>
          <a:p>
            <a:fld id="{D8032F02-8F8C-4563-939D-E0B40B46499C}" type="datetimeFigureOut">
              <a:rPr lang="it-IT" smtClean="0"/>
              <a:pPr/>
              <a:t>12/06/2019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37C71D5-A0FF-47C9-8FDF-1FFAF22DCCAE}"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D8032F02-8F8C-4563-939D-E0B40B46499C}" type="datetimeFigureOut">
              <a:rPr lang="it-IT" smtClean="0"/>
              <a:pPr/>
              <a:t>12/06/2019</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B37C71D5-A0FF-47C9-8FDF-1FFAF22DCCAE}" type="slidenum">
              <a:rPr lang="it-IT" smtClean="0"/>
              <a:pPr/>
              <a:t>‹N›</a:t>
            </a:fld>
            <a:endParaRPr lang="it-IT"/>
          </a:p>
        </p:txBody>
      </p:sp>
      <p:sp>
        <p:nvSpPr>
          <p:cNvPr id="8" name="Title 7"/>
          <p:cNvSpPr>
            <a:spLocks noGrp="1"/>
          </p:cNvSpPr>
          <p:nvPr>
            <p:ph type="title"/>
          </p:nvPr>
        </p:nvSpPr>
        <p:spPr/>
        <p:txBody>
          <a:bodyPr/>
          <a:lstStyle/>
          <a:p>
            <a:r>
              <a:rPr lang="it-IT" smtClean="0"/>
              <a:t>Fare clic per modificare lo stile del titolo</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Fare clic per modificare lo stile del titolo</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it-IT" smtClean="0"/>
              <a:t>Fare clic per modificare stili del testo dello schema</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it-IT" smtClean="0"/>
              <a:t>Fare clic per modificare stili del testo dello schema</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D8032F02-8F8C-4563-939D-E0B40B46499C}" type="datetimeFigureOut">
              <a:rPr lang="it-IT" smtClean="0"/>
              <a:pPr/>
              <a:t>12/06/2019</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B37C71D5-A0FF-47C9-8FDF-1FFAF22DCCAE}"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Date Placeholder 2"/>
          <p:cNvSpPr>
            <a:spLocks noGrp="1"/>
          </p:cNvSpPr>
          <p:nvPr>
            <p:ph type="dt" sz="half" idx="10"/>
          </p:nvPr>
        </p:nvSpPr>
        <p:spPr/>
        <p:txBody>
          <a:bodyPr/>
          <a:lstStyle/>
          <a:p>
            <a:fld id="{D8032F02-8F8C-4563-939D-E0B40B46499C}" type="datetimeFigureOut">
              <a:rPr lang="it-IT" smtClean="0"/>
              <a:pPr/>
              <a:t>12/06/2019</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B37C71D5-A0FF-47C9-8FDF-1FFAF22DCCAE}"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032F02-8F8C-4563-939D-E0B40B46499C}" type="datetimeFigureOut">
              <a:rPr lang="it-IT" smtClean="0"/>
              <a:pPr/>
              <a:t>12/06/2019</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B37C71D5-A0FF-47C9-8FDF-1FFAF22DCCAE}"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it-IT" smtClean="0"/>
              <a:t>Fare clic per modificare lo stile del titolo</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it-IT" smtClean="0"/>
              <a:t>Fare clic per modificare stili del testo dello schema</a:t>
            </a:r>
          </a:p>
        </p:txBody>
      </p:sp>
      <p:sp>
        <p:nvSpPr>
          <p:cNvPr id="5" name="Date Placeholder 4"/>
          <p:cNvSpPr>
            <a:spLocks noGrp="1"/>
          </p:cNvSpPr>
          <p:nvPr>
            <p:ph type="dt" sz="half" idx="10"/>
          </p:nvPr>
        </p:nvSpPr>
        <p:spPr/>
        <p:txBody>
          <a:bodyPr/>
          <a:lstStyle/>
          <a:p>
            <a:fld id="{D8032F02-8F8C-4563-939D-E0B40B46499C}" type="datetimeFigureOut">
              <a:rPr lang="it-IT" smtClean="0"/>
              <a:pPr/>
              <a:t>12/06/2019</a:t>
            </a:fld>
            <a:endParaRPr lang="it-IT"/>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it-IT"/>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B37C71D5-A0FF-47C9-8FDF-1FFAF22DCCAE}"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it-IT" smtClean="0"/>
              <a:t>Fare clic sull'icona per inserire un'immagine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it-IT" smtClean="0"/>
              <a:t>Fare clic per modificare lo stile del titolo</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D8032F02-8F8C-4563-939D-E0B40B46499C}" type="datetimeFigureOut">
              <a:rPr lang="it-IT" smtClean="0"/>
              <a:pPr/>
              <a:t>12/06/2019</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B37C71D5-A0FF-47C9-8FDF-1FFAF22DCCAE}"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D8032F02-8F8C-4563-939D-E0B40B46499C}" type="datetimeFigureOut">
              <a:rPr lang="it-IT" smtClean="0"/>
              <a:pPr/>
              <a:t>12/06/2019</a:t>
            </a:fld>
            <a:endParaRPr lang="it-IT"/>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it-IT"/>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B37C71D5-A0FF-47C9-8FDF-1FFAF22DCCAE}"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8.jpeg"/></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 Id="rId5" Type="http://schemas.openxmlformats.org/officeDocument/2006/relationships/image" Target="../media/image33.jpeg"/><Relationship Id="rId4" Type="http://schemas.openxmlformats.org/officeDocument/2006/relationships/image" Target="../media/image32.jpeg"/></Relationships>
</file>

<file path=ppt/slides/_rels/slide1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6.xml"/><Relationship Id="rId4" Type="http://schemas.openxmlformats.org/officeDocument/2006/relationships/image" Target="../media/image36.jpeg"/></Relationships>
</file>

<file path=ppt/slides/_rels/slide1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1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6.xml"/><Relationship Id="rId4" Type="http://schemas.openxmlformats.org/officeDocument/2006/relationships/image" Target="../media/image44.jpeg"/></Relationships>
</file>

<file path=ppt/slides/_rels/slide1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7.xml"/><Relationship Id="rId5" Type="http://schemas.openxmlformats.org/officeDocument/2006/relationships/image" Target="../media/image48.jpeg"/><Relationship Id="rId4" Type="http://schemas.openxmlformats.org/officeDocument/2006/relationships/image" Target="../media/image47.jpeg"/></Relationships>
</file>

<file path=ppt/slides/_rels/slide1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6.xml"/><Relationship Id="rId4" Type="http://schemas.openxmlformats.org/officeDocument/2006/relationships/image" Target="../media/image51.jpeg"/></Relationships>
</file>

<file path=ppt/slides/_rels/slide1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7.xml"/><Relationship Id="rId5" Type="http://schemas.openxmlformats.org/officeDocument/2006/relationships/image" Target="../media/image57.jpeg"/><Relationship Id="rId4" Type="http://schemas.openxmlformats.org/officeDocument/2006/relationships/image" Target="../media/image56.jpeg"/></Relationships>
</file>

<file path=ppt/slides/_rels/slide21.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6.xml"/><Relationship Id="rId4" Type="http://schemas.openxmlformats.org/officeDocument/2006/relationships/image" Target="../media/image60.jpeg"/></Relationships>
</file>

<file path=ppt/slides/_rels/slide22.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7.xml"/><Relationship Id="rId5" Type="http://schemas.openxmlformats.org/officeDocument/2006/relationships/image" Target="../media/image64.jpeg"/><Relationship Id="rId4" Type="http://schemas.openxmlformats.org/officeDocument/2006/relationships/image" Target="../media/image63.jpeg"/></Relationships>
</file>

<file path=ppt/slides/_rels/slide23.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7.xml"/><Relationship Id="rId5" Type="http://schemas.openxmlformats.org/officeDocument/2006/relationships/image" Target="../media/image68.jpeg"/><Relationship Id="rId4" Type="http://schemas.openxmlformats.org/officeDocument/2006/relationships/image" Target="../media/image67.jpeg"/></Relationships>
</file>

<file path=ppt/slides/_rels/slide24.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7.xml"/><Relationship Id="rId5" Type="http://schemas.openxmlformats.org/officeDocument/2006/relationships/image" Target="../media/image72.jpeg"/><Relationship Id="rId4" Type="http://schemas.openxmlformats.org/officeDocument/2006/relationships/image" Target="../media/image71.jpeg"/></Relationships>
</file>

<file path=ppt/slides/_rels/slide25.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78.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80.jpeg"/><Relationship Id="rId1" Type="http://schemas.openxmlformats.org/officeDocument/2006/relationships/slideLayout" Target="../slideLayouts/slideLayout7.xml"/><Relationship Id="rId4" Type="http://schemas.openxmlformats.org/officeDocument/2006/relationships/image" Target="../media/image82.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image" Target="../media/image83.jpeg"/><Relationship Id="rId1" Type="http://schemas.openxmlformats.org/officeDocument/2006/relationships/slideLayout" Target="../slideLayouts/slideLayout7.xml"/><Relationship Id="rId4" Type="http://schemas.openxmlformats.org/officeDocument/2006/relationships/image" Target="../media/image85.jpeg"/></Relationships>
</file>

<file path=ppt/slides/_rels/slide34.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image" Target="../media/image86.jpeg"/><Relationship Id="rId1" Type="http://schemas.openxmlformats.org/officeDocument/2006/relationships/slideLayout" Target="../slideLayouts/slideLayout7.xml"/><Relationship Id="rId5" Type="http://schemas.openxmlformats.org/officeDocument/2006/relationships/image" Target="../media/image89.jpeg"/><Relationship Id="rId4" Type="http://schemas.openxmlformats.org/officeDocument/2006/relationships/image" Target="../media/image88.jpeg"/></Relationships>
</file>

<file path=ppt/slides/_rels/slide35.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image" Target="../media/image90.jpeg"/><Relationship Id="rId1" Type="http://schemas.openxmlformats.org/officeDocument/2006/relationships/slideLayout" Target="../slideLayouts/slideLayout7.xml"/><Relationship Id="rId4" Type="http://schemas.openxmlformats.org/officeDocument/2006/relationships/image" Target="../media/image92.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image" Target="../media/image93.jpeg"/><Relationship Id="rId1" Type="http://schemas.openxmlformats.org/officeDocument/2006/relationships/slideLayout" Target="../slideLayouts/slideLayout6.xml"/><Relationship Id="rId5" Type="http://schemas.openxmlformats.org/officeDocument/2006/relationships/image" Target="../media/image96.jpeg"/><Relationship Id="rId4" Type="http://schemas.openxmlformats.org/officeDocument/2006/relationships/image" Target="../media/image95.jpeg"/></Relationships>
</file>

<file path=ppt/slides/_rels/slide38.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image" Target="../media/image97.jpeg"/><Relationship Id="rId1" Type="http://schemas.openxmlformats.org/officeDocument/2006/relationships/slideLayout" Target="../slideLayouts/slideLayout6.xml"/><Relationship Id="rId5" Type="http://schemas.openxmlformats.org/officeDocument/2006/relationships/image" Target="../media/image100.jpeg"/><Relationship Id="rId4" Type="http://schemas.openxmlformats.org/officeDocument/2006/relationships/image" Target="../media/image99.jpeg"/></Relationships>
</file>

<file path=ppt/slides/_rels/slide39.xml.rels><?xml version="1.0" encoding="UTF-8" standalone="yes"?>
<Relationships xmlns="http://schemas.openxmlformats.org/package/2006/relationships"><Relationship Id="rId3" Type="http://schemas.openxmlformats.org/officeDocument/2006/relationships/image" Target="../media/image102.jpeg"/><Relationship Id="rId2" Type="http://schemas.openxmlformats.org/officeDocument/2006/relationships/image" Target="../media/image101.jpeg"/><Relationship Id="rId1" Type="http://schemas.openxmlformats.org/officeDocument/2006/relationships/slideLayout" Target="../slideLayouts/slideLayout6.xml"/><Relationship Id="rId5" Type="http://schemas.openxmlformats.org/officeDocument/2006/relationships/image" Target="../media/image104.jpeg"/><Relationship Id="rId4" Type="http://schemas.openxmlformats.org/officeDocument/2006/relationships/image" Target="../media/image103.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6.xml"/><Relationship Id="rId5" Type="http://schemas.openxmlformats.org/officeDocument/2006/relationships/image" Target="../media/image21.jpeg"/><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rot="19140000">
            <a:off x="850026" y="1587151"/>
            <a:ext cx="6162230" cy="1476558"/>
          </a:xfrm>
        </p:spPr>
        <p:txBody>
          <a:bodyPr anchor="ctr">
            <a:normAutofit/>
          </a:bodyPr>
          <a:lstStyle/>
          <a:p>
            <a:pPr algn="ctr"/>
            <a:r>
              <a:rPr lang="it-IT" sz="4400" b="1" dirty="0" smtClean="0">
                <a:latin typeface="Verdana" panose="020B0604030504040204" pitchFamily="34" charset="0"/>
                <a:ea typeface="Verdana" panose="020B0604030504040204" pitchFamily="34" charset="0"/>
                <a:cs typeface="Verdana" panose="020B0604030504040204" pitchFamily="34" charset="0"/>
              </a:rPr>
              <a:t>1, 2, 3…FACCIAMO CODING</a:t>
            </a:r>
            <a:endParaRPr lang="it-IT" sz="4400" b="1" dirty="0">
              <a:latin typeface="Verdana" panose="020B0604030504040204" pitchFamily="34" charset="0"/>
              <a:ea typeface="Verdana" panose="020B0604030504040204" pitchFamily="34" charset="0"/>
              <a:cs typeface="Verdana" panose="020B0604030504040204" pitchFamily="34" charset="0"/>
            </a:endParaRPr>
          </a:p>
        </p:txBody>
      </p:sp>
      <p:sp>
        <p:nvSpPr>
          <p:cNvPr id="4" name="CasellaDiTesto 3"/>
          <p:cNvSpPr txBox="1"/>
          <p:nvPr/>
        </p:nvSpPr>
        <p:spPr>
          <a:xfrm>
            <a:off x="-108519" y="4725145"/>
            <a:ext cx="9073008" cy="2062103"/>
          </a:xfrm>
          <a:prstGeom prst="rect">
            <a:avLst/>
          </a:prstGeom>
          <a:noFill/>
        </p:spPr>
        <p:txBody>
          <a:bodyPr wrap="square" rtlCol="0">
            <a:spAutoFit/>
          </a:bodyPr>
          <a:lstStyle/>
          <a:p>
            <a:pPr algn="r"/>
            <a:r>
              <a:rPr lang="it-IT" b="1" dirty="0" smtClean="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Progetto di robotica educativa </a:t>
            </a:r>
          </a:p>
          <a:p>
            <a:pPr algn="r"/>
            <a:r>
              <a:rPr lang="it-IT" b="1"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S</a:t>
            </a:r>
            <a:r>
              <a:rPr lang="it-IT" b="1" dirty="0" smtClean="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cuola dell’infanzia statale" R. </a:t>
            </a:r>
            <a:r>
              <a:rPr lang="it-IT" b="1" dirty="0" err="1" smtClean="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Franzi</a:t>
            </a:r>
            <a:r>
              <a:rPr lang="it-IT" b="1"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a:t>
            </a:r>
            <a:endParaRPr lang="it-IT" b="1" dirty="0" smtClean="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endParaRPr>
          </a:p>
          <a:p>
            <a:pPr algn="r"/>
            <a:r>
              <a:rPr lang="it-IT" b="1" dirty="0" smtClean="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 </a:t>
            </a:r>
            <a:r>
              <a:rPr lang="it-IT" b="1" dirty="0" err="1" smtClean="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a.s.</a:t>
            </a:r>
            <a:r>
              <a:rPr lang="it-IT" b="1" dirty="0" smtClean="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 2018/19</a:t>
            </a:r>
          </a:p>
          <a:p>
            <a:pPr algn="r"/>
            <a:r>
              <a:rPr lang="it-IT" b="1" dirty="0" smtClean="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Docente: Algeri Simonetta</a:t>
            </a:r>
          </a:p>
          <a:p>
            <a:pPr algn="r"/>
            <a:r>
              <a:rPr lang="it-IT" b="1" dirty="0" smtClean="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Destinatari: bambini di 5 anni delle sez. D e B</a:t>
            </a:r>
          </a:p>
          <a:p>
            <a:pPr algn="r"/>
            <a:r>
              <a:rPr lang="it-IT" b="1" dirty="0" smtClean="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Periodo: gennaio/maggio 2019</a:t>
            </a:r>
          </a:p>
          <a:p>
            <a:pPr algn="r"/>
            <a:endParaRPr lang="it-IT" sz="2000" b="1" dirty="0">
              <a:solidFill>
                <a:schemeClr val="tx1">
                  <a:lumMod val="85000"/>
                  <a:lumOff val="15000"/>
                </a:schemeClr>
              </a:solidFill>
              <a:latin typeface="AR CENA" panose="02000000000000000000" pitchFamily="2" charset="0"/>
            </a:endParaRPr>
          </a:p>
        </p:txBody>
      </p:sp>
      <p:sp>
        <p:nvSpPr>
          <p:cNvPr id="5" name="Freccia in su 4"/>
          <p:cNvSpPr/>
          <p:nvPr/>
        </p:nvSpPr>
        <p:spPr>
          <a:xfrm>
            <a:off x="467544" y="476672"/>
            <a:ext cx="684076" cy="1440160"/>
          </a:xfrm>
          <a:prstGeom prst="upArrow">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accent2">
                  <a:lumMod val="50000"/>
                </a:schemeClr>
              </a:solidFill>
            </a:endParaRPr>
          </a:p>
        </p:txBody>
      </p:sp>
      <p:sp>
        <p:nvSpPr>
          <p:cNvPr id="6" name="Freccia curva 5"/>
          <p:cNvSpPr/>
          <p:nvPr/>
        </p:nvSpPr>
        <p:spPr>
          <a:xfrm>
            <a:off x="2771800" y="495237"/>
            <a:ext cx="1008112" cy="792088"/>
          </a:xfrm>
          <a:prstGeom prst="bentArrow">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7" name="Freccia curva 6"/>
          <p:cNvSpPr/>
          <p:nvPr/>
        </p:nvSpPr>
        <p:spPr>
          <a:xfrm flipH="1">
            <a:off x="1547664" y="1304764"/>
            <a:ext cx="936104" cy="1224136"/>
          </a:xfrm>
          <a:prstGeom prst="ben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Tree>
    <p:extLst>
      <p:ext uri="{BB962C8B-B14F-4D97-AF65-F5344CB8AC3E}">
        <p14:creationId xmlns:p14="http://schemas.microsoft.com/office/powerpoint/2010/main" val="35658667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22960" y="365760"/>
            <a:ext cx="7520940" cy="4503400"/>
          </a:xfrm>
        </p:spPr>
        <p:txBody>
          <a:bodyPr anchor="t"/>
          <a:lstStyle/>
          <a:p>
            <a:pPr algn="ctr"/>
            <a:r>
              <a:rPr lang="it-IT" sz="1600" cap="none" dirty="0" smtClean="0">
                <a:latin typeface="Verdana" panose="020B0604030504040204" pitchFamily="34" charset="0"/>
                <a:ea typeface="Verdana" panose="020B0604030504040204" pitchFamily="34" charset="0"/>
                <a:cs typeface="Verdana" panose="020B0604030504040204" pitchFamily="34" charset="0"/>
              </a:rPr>
              <a:t>Per rendere l’attività ancora più divertente abbiamo inventato una breve canzone che cantiamo ogni incontro d’intersezione prima di iniziare il progetto e rappresenta l’elemento di condivisione, socializzazione e identificazione del nuovo gruppo di bambini venutosi a creare.</a:t>
            </a:r>
            <a:br>
              <a:rPr lang="it-IT" sz="1600" cap="none" dirty="0" smtClean="0">
                <a:latin typeface="Verdana" panose="020B0604030504040204" pitchFamily="34" charset="0"/>
                <a:ea typeface="Verdana" panose="020B0604030504040204" pitchFamily="34" charset="0"/>
                <a:cs typeface="Verdana" panose="020B0604030504040204" pitchFamily="34" charset="0"/>
              </a:rPr>
            </a:br>
            <a:r>
              <a:rPr lang="it-IT" sz="1600" cap="none" dirty="0" smtClean="0">
                <a:latin typeface="Verdana" panose="020B0604030504040204" pitchFamily="34" charset="0"/>
                <a:ea typeface="Verdana" panose="020B0604030504040204" pitchFamily="34" charset="0"/>
                <a:cs typeface="Verdana" panose="020B0604030504040204" pitchFamily="34" charset="0"/>
              </a:rPr>
              <a:t>Questo il testo:</a:t>
            </a:r>
            <a:br>
              <a:rPr lang="it-IT" sz="1600" cap="none" dirty="0" smtClean="0">
                <a:latin typeface="Verdana" panose="020B0604030504040204" pitchFamily="34" charset="0"/>
                <a:ea typeface="Verdana" panose="020B0604030504040204" pitchFamily="34" charset="0"/>
                <a:cs typeface="Verdana" panose="020B0604030504040204" pitchFamily="34" charset="0"/>
              </a:rPr>
            </a:br>
            <a:r>
              <a:rPr lang="it-IT" sz="1600" cap="none" dirty="0" smtClean="0">
                <a:latin typeface="Verdana" panose="020B0604030504040204" pitchFamily="34" charset="0"/>
                <a:ea typeface="Verdana" panose="020B0604030504040204" pitchFamily="34" charset="0"/>
                <a:cs typeface="Verdana" panose="020B0604030504040204" pitchFamily="34" charset="0"/>
              </a:rPr>
              <a:t/>
            </a:r>
            <a:br>
              <a:rPr lang="it-IT" sz="1600" cap="none" dirty="0" smtClean="0">
                <a:latin typeface="Verdana" panose="020B0604030504040204" pitchFamily="34" charset="0"/>
                <a:ea typeface="Verdana" panose="020B0604030504040204" pitchFamily="34" charset="0"/>
                <a:cs typeface="Verdana" panose="020B0604030504040204" pitchFamily="34" charset="0"/>
              </a:rPr>
            </a:br>
            <a:r>
              <a:rPr lang="it-IT" sz="2000" b="1" cap="none" dirty="0" smtClean="0">
                <a:latin typeface="Verdana" panose="020B0604030504040204" pitchFamily="34" charset="0"/>
                <a:ea typeface="Verdana" panose="020B0604030504040204" pitchFamily="34" charset="0"/>
                <a:cs typeface="Verdana" panose="020B0604030504040204" pitchFamily="34" charset="0"/>
              </a:rPr>
              <a:t>Se sul tappeto tu vuoi giocare</a:t>
            </a:r>
            <a:br>
              <a:rPr lang="it-IT" sz="2000" b="1" cap="none" dirty="0" smtClean="0">
                <a:latin typeface="Verdana" panose="020B0604030504040204" pitchFamily="34" charset="0"/>
                <a:ea typeface="Verdana" panose="020B0604030504040204" pitchFamily="34" charset="0"/>
                <a:cs typeface="Verdana" panose="020B0604030504040204" pitchFamily="34" charset="0"/>
              </a:rPr>
            </a:br>
            <a:r>
              <a:rPr lang="it-IT" sz="2000" b="1" cap="none" dirty="0" smtClean="0">
                <a:latin typeface="Verdana" panose="020B0604030504040204" pitchFamily="34" charset="0"/>
                <a:ea typeface="Verdana" panose="020B0604030504040204" pitchFamily="34" charset="0"/>
                <a:cs typeface="Verdana" panose="020B0604030504040204" pitchFamily="34" charset="0"/>
              </a:rPr>
              <a:t>dalla partenza devi cominciare.</a:t>
            </a:r>
            <a:br>
              <a:rPr lang="it-IT" sz="2000" b="1" cap="none" dirty="0" smtClean="0">
                <a:latin typeface="Verdana" panose="020B0604030504040204" pitchFamily="34" charset="0"/>
                <a:ea typeface="Verdana" panose="020B0604030504040204" pitchFamily="34" charset="0"/>
                <a:cs typeface="Verdana" panose="020B0604030504040204" pitchFamily="34" charset="0"/>
              </a:rPr>
            </a:br>
            <a:r>
              <a:rPr lang="it-IT" sz="2000" b="1" cap="none" dirty="0" smtClean="0">
                <a:latin typeface="Verdana" panose="020B0604030504040204" pitchFamily="34" charset="0"/>
                <a:ea typeface="Verdana" panose="020B0604030504040204" pitchFamily="34" charset="0"/>
                <a:cs typeface="Verdana" panose="020B0604030504040204" pitchFamily="34" charset="0"/>
              </a:rPr>
              <a:t>Tante direzioni sceglierai </a:t>
            </a:r>
            <a:br>
              <a:rPr lang="it-IT" sz="2000" b="1" cap="none" dirty="0" smtClean="0">
                <a:latin typeface="Verdana" panose="020B0604030504040204" pitchFamily="34" charset="0"/>
                <a:ea typeface="Verdana" panose="020B0604030504040204" pitchFamily="34" charset="0"/>
                <a:cs typeface="Verdana" panose="020B0604030504040204" pitchFamily="34" charset="0"/>
              </a:rPr>
            </a:br>
            <a:r>
              <a:rPr lang="it-IT" sz="2000" b="1" cap="none" dirty="0" smtClean="0">
                <a:latin typeface="Verdana" panose="020B0604030504040204" pitchFamily="34" charset="0"/>
                <a:ea typeface="Verdana" panose="020B0604030504040204" pitchFamily="34" charset="0"/>
                <a:cs typeface="Verdana" panose="020B0604030504040204" pitchFamily="34" charset="0"/>
              </a:rPr>
              <a:t>e in un baleno al traguardo arriverai.</a:t>
            </a:r>
            <a:br>
              <a:rPr lang="it-IT" sz="2000" b="1" cap="none" dirty="0" smtClean="0">
                <a:latin typeface="Verdana" panose="020B0604030504040204" pitchFamily="34" charset="0"/>
                <a:ea typeface="Verdana" panose="020B0604030504040204" pitchFamily="34" charset="0"/>
                <a:cs typeface="Verdana" panose="020B0604030504040204" pitchFamily="34" charset="0"/>
              </a:rPr>
            </a:br>
            <a:r>
              <a:rPr lang="it-IT" sz="2000" b="1" cap="none" dirty="0" smtClean="0">
                <a:latin typeface="Verdana" panose="020B0604030504040204" pitchFamily="34" charset="0"/>
                <a:ea typeface="Verdana" panose="020B0604030504040204" pitchFamily="34" charset="0"/>
                <a:cs typeface="Verdana" panose="020B0604030504040204" pitchFamily="34" charset="0"/>
              </a:rPr>
              <a:t>Avanti dritto, gira a destra</a:t>
            </a:r>
            <a:br>
              <a:rPr lang="it-IT" sz="2000" b="1" cap="none" dirty="0" smtClean="0">
                <a:latin typeface="Verdana" panose="020B0604030504040204" pitchFamily="34" charset="0"/>
                <a:ea typeface="Verdana" panose="020B0604030504040204" pitchFamily="34" charset="0"/>
                <a:cs typeface="Verdana" panose="020B0604030504040204" pitchFamily="34" charset="0"/>
              </a:rPr>
            </a:br>
            <a:r>
              <a:rPr lang="it-IT" sz="2000" b="1" cap="none" dirty="0" smtClean="0">
                <a:latin typeface="Verdana" panose="020B0604030504040204" pitchFamily="34" charset="0"/>
                <a:ea typeface="Verdana" panose="020B0604030504040204" pitchFamily="34" charset="0"/>
                <a:cs typeface="Verdana" panose="020B0604030504040204" pitchFamily="34" charset="0"/>
              </a:rPr>
              <a:t>no, no, no ruota a sinistra</a:t>
            </a:r>
            <a:br>
              <a:rPr lang="it-IT" sz="2000" b="1" cap="none" dirty="0" smtClean="0">
                <a:latin typeface="Verdana" panose="020B0604030504040204" pitchFamily="34" charset="0"/>
                <a:ea typeface="Verdana" panose="020B0604030504040204" pitchFamily="34" charset="0"/>
                <a:cs typeface="Verdana" panose="020B0604030504040204" pitchFamily="34" charset="0"/>
              </a:rPr>
            </a:br>
            <a:r>
              <a:rPr lang="it-IT" sz="2000" b="1" cap="none" dirty="0" smtClean="0">
                <a:latin typeface="Verdana" panose="020B0604030504040204" pitchFamily="34" charset="0"/>
                <a:ea typeface="Verdana" panose="020B0604030504040204" pitchFamily="34" charset="0"/>
                <a:cs typeface="Verdana" panose="020B0604030504040204" pitchFamily="34" charset="0"/>
              </a:rPr>
              <a:t>tante direzioni sceglierai</a:t>
            </a:r>
            <a:br>
              <a:rPr lang="it-IT" sz="2000" b="1" cap="none" dirty="0" smtClean="0">
                <a:latin typeface="Verdana" panose="020B0604030504040204" pitchFamily="34" charset="0"/>
                <a:ea typeface="Verdana" panose="020B0604030504040204" pitchFamily="34" charset="0"/>
                <a:cs typeface="Verdana" panose="020B0604030504040204" pitchFamily="34" charset="0"/>
              </a:rPr>
            </a:br>
            <a:r>
              <a:rPr lang="it-IT" sz="2000" b="1" cap="none" dirty="0" smtClean="0">
                <a:latin typeface="Verdana" panose="020B0604030504040204" pitchFamily="34" charset="0"/>
                <a:ea typeface="Verdana" panose="020B0604030504040204" pitchFamily="34" charset="0"/>
                <a:cs typeface="Verdana" panose="020B0604030504040204" pitchFamily="34" charset="0"/>
              </a:rPr>
              <a:t>e in un baleno al traguardo arriverai.</a:t>
            </a:r>
            <a:br>
              <a:rPr lang="it-IT" sz="2000" b="1" cap="none" dirty="0" smtClean="0">
                <a:latin typeface="Verdana" panose="020B0604030504040204" pitchFamily="34" charset="0"/>
                <a:ea typeface="Verdana" panose="020B0604030504040204" pitchFamily="34" charset="0"/>
                <a:cs typeface="Verdana" panose="020B0604030504040204" pitchFamily="34" charset="0"/>
              </a:rPr>
            </a:br>
            <a:r>
              <a:rPr lang="it-IT" sz="2000" b="1" cap="none" dirty="0" smtClean="0">
                <a:latin typeface="Verdana" panose="020B0604030504040204" pitchFamily="34" charset="0"/>
                <a:ea typeface="Verdana" panose="020B0604030504040204" pitchFamily="34" charset="0"/>
                <a:cs typeface="Verdana" panose="020B0604030504040204" pitchFamily="34" charset="0"/>
              </a:rPr>
              <a:t>1,2,3, …facciamo </a:t>
            </a:r>
            <a:r>
              <a:rPr lang="it-IT" sz="2000" b="1" cap="none" dirty="0" err="1" smtClean="0">
                <a:latin typeface="Verdana" panose="020B0604030504040204" pitchFamily="34" charset="0"/>
                <a:ea typeface="Verdana" panose="020B0604030504040204" pitchFamily="34" charset="0"/>
                <a:cs typeface="Verdana" panose="020B0604030504040204" pitchFamily="34" charset="0"/>
              </a:rPr>
              <a:t>coding</a:t>
            </a:r>
            <a:r>
              <a:rPr lang="it-IT" sz="2000" b="1" cap="none" dirty="0" smtClean="0">
                <a:latin typeface="Verdana" panose="020B0604030504040204" pitchFamily="34" charset="0"/>
                <a:ea typeface="Verdana" panose="020B0604030504040204" pitchFamily="34" charset="0"/>
                <a:cs typeface="Verdana" panose="020B0604030504040204" pitchFamily="34" charset="0"/>
              </a:rPr>
              <a:t>!</a:t>
            </a:r>
            <a:endParaRPr lang="it-IT" sz="2000" b="1" cap="none"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3080265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7504" y="365760"/>
            <a:ext cx="8856984" cy="4719424"/>
          </a:xfrm>
        </p:spPr>
        <p:txBody>
          <a:bodyPr anchor="t"/>
          <a:lstStyle/>
          <a:p>
            <a:r>
              <a:rPr lang="it-IT" sz="1600" b="1" dirty="0" smtClean="0">
                <a:latin typeface="Verdana" panose="020B0604030504040204" pitchFamily="34" charset="0"/>
                <a:ea typeface="Verdana" panose="020B0604030504040204" pitchFamily="34" charset="0"/>
                <a:cs typeface="Verdana" panose="020B0604030504040204" pitchFamily="34" charset="0"/>
              </a:rPr>
              <a:t>SECONDO STEP</a:t>
            </a:r>
            <a:r>
              <a:rPr lang="it-IT" sz="1600" b="1" cap="none" dirty="0" smtClean="0">
                <a:latin typeface="Verdana" panose="020B0604030504040204" pitchFamily="34" charset="0"/>
                <a:ea typeface="Verdana" panose="020B0604030504040204" pitchFamily="34" charset="0"/>
                <a:cs typeface="Verdana" panose="020B0604030504040204" pitchFamily="34" charset="0"/>
              </a:rPr>
              <a:t>: </a:t>
            </a:r>
            <a:r>
              <a:rPr lang="it-IT" sz="1600" b="1" dirty="0">
                <a:latin typeface="Verdana" panose="020B0604030504040204" pitchFamily="34" charset="0"/>
                <a:ea typeface="Verdana" panose="020B0604030504040204" pitchFamily="34" charset="0"/>
                <a:cs typeface="Verdana" panose="020B0604030504040204" pitchFamily="34" charset="0"/>
              </a:rPr>
              <a:t>CODIFICAZIONE DEL PERCORSO, ATTRAVERSO L’UTILIZZO DELLE FRECCE DIREZIONALI AVANTI, GIRA A DESTRA E A SINISTRA</a:t>
            </a:r>
            <a:r>
              <a:rPr lang="it-IT" sz="1600" dirty="0" smtClean="0">
                <a:latin typeface="Verdana" panose="020B0604030504040204" pitchFamily="34" charset="0"/>
                <a:ea typeface="Verdana" panose="020B0604030504040204" pitchFamily="34" charset="0"/>
                <a:cs typeface="Verdana" panose="020B0604030504040204" pitchFamily="34" charset="0"/>
              </a:rPr>
              <a:t>.</a:t>
            </a:r>
            <a:br>
              <a:rPr lang="it-IT" sz="1600" dirty="0" smtClean="0">
                <a:latin typeface="Verdana" panose="020B0604030504040204" pitchFamily="34" charset="0"/>
                <a:ea typeface="Verdana" panose="020B0604030504040204" pitchFamily="34" charset="0"/>
                <a:cs typeface="Verdana" panose="020B0604030504040204" pitchFamily="34" charset="0"/>
              </a:rPr>
            </a:br>
            <a:r>
              <a:rPr lang="it-IT" sz="1600" cap="none" dirty="0" smtClean="0">
                <a:latin typeface="Verdana" panose="020B0604030504040204" pitchFamily="34" charset="0"/>
                <a:ea typeface="Verdana" panose="020B0604030504040204" pitchFamily="34" charset="0"/>
                <a:cs typeface="Verdana" panose="020B0604030504040204" pitchFamily="34" charset="0"/>
              </a:rPr>
              <a:t>Dopo aver deciso tutti insieme dove posizionare Minnie sul tappeto, i bambini vengono divisi in gruppi di quattro. </a:t>
            </a:r>
            <a:br>
              <a:rPr lang="it-IT" sz="1600" cap="none" dirty="0" smtClean="0">
                <a:latin typeface="Verdana" panose="020B0604030504040204" pitchFamily="34" charset="0"/>
                <a:ea typeface="Verdana" panose="020B0604030504040204" pitchFamily="34" charset="0"/>
                <a:cs typeface="Verdana" panose="020B0604030504040204" pitchFamily="34" charset="0"/>
              </a:rPr>
            </a:br>
            <a:r>
              <a:rPr lang="it-IT" sz="1600" cap="none" dirty="0" smtClean="0">
                <a:latin typeface="Verdana" panose="020B0604030504040204" pitchFamily="34" charset="0"/>
                <a:ea typeface="Verdana" panose="020B0604030504040204" pitchFamily="34" charset="0"/>
                <a:cs typeface="Verdana" panose="020B0604030504040204" pitchFamily="34" charset="0"/>
              </a:rPr>
              <a:t>In ogni gruppo si definiscono i ruoli in un’ottica di lavoro cooperativo: chi svolge il percorso direttamente sul tappeto per raggiungere la topolina</a:t>
            </a:r>
            <a:r>
              <a:rPr lang="it-IT" sz="1600" cap="none" dirty="0">
                <a:latin typeface="Verdana" panose="020B0604030504040204" pitchFamily="34" charset="0"/>
                <a:ea typeface="Verdana" panose="020B0604030504040204" pitchFamily="34" charset="0"/>
                <a:cs typeface="Verdana" panose="020B0604030504040204" pitchFamily="34" charset="0"/>
              </a:rPr>
              <a:t>, , chi predispone a lato del tappeto le frecce direzionali una di seguito all’altra, creando insieme </a:t>
            </a:r>
            <a:r>
              <a:rPr lang="it-IT" sz="1600" cap="none" dirty="0" smtClean="0">
                <a:latin typeface="Verdana" panose="020B0604030504040204" pitchFamily="34" charset="0"/>
                <a:ea typeface="Verdana" panose="020B0604030504040204" pitchFamily="34" charset="0"/>
                <a:cs typeface="Verdana" panose="020B0604030504040204" pitchFamily="34" charset="0"/>
              </a:rPr>
              <a:t>la </a:t>
            </a:r>
            <a:r>
              <a:rPr lang="it-IT" sz="1600" cap="none" dirty="0">
                <a:latin typeface="Verdana" panose="020B0604030504040204" pitchFamily="34" charset="0"/>
                <a:ea typeface="Verdana" panose="020B0604030504040204" pitchFamily="34" charset="0"/>
                <a:cs typeface="Verdana" panose="020B0604030504040204" pitchFamily="34" charset="0"/>
              </a:rPr>
              <a:t>striscia di </a:t>
            </a:r>
            <a:r>
              <a:rPr lang="it-IT" sz="1600" cap="none" dirty="0" smtClean="0">
                <a:latin typeface="Verdana" panose="020B0604030504040204" pitchFamily="34" charset="0"/>
                <a:ea typeface="Verdana" panose="020B0604030504040204" pitchFamily="34" charset="0"/>
                <a:cs typeface="Verdana" panose="020B0604030504040204" pitchFamily="34" charset="0"/>
              </a:rPr>
              <a:t>programmazione, </a:t>
            </a:r>
            <a:r>
              <a:rPr lang="it-IT" sz="1600" cap="none" dirty="0">
                <a:latin typeface="Verdana" panose="020B0604030504040204" pitchFamily="34" charset="0"/>
                <a:ea typeface="Verdana" panose="020B0604030504040204" pitchFamily="34" charset="0"/>
                <a:cs typeface="Verdana" panose="020B0604030504040204" pitchFamily="34" charset="0"/>
              </a:rPr>
              <a:t>chi </a:t>
            </a:r>
            <a:r>
              <a:rPr lang="it-IT" sz="1600" cap="none" dirty="0" smtClean="0">
                <a:latin typeface="Verdana" panose="020B0604030504040204" pitchFamily="34" charset="0"/>
                <a:ea typeface="Verdana" panose="020B0604030504040204" pitchFamily="34" charset="0"/>
                <a:cs typeface="Verdana" panose="020B0604030504040204" pitchFamily="34" charset="0"/>
              </a:rPr>
              <a:t>detta le indicazioni del percorso leggendo il codice di programmazione e chi si accerta che il bambino sul tappeto esegua correttamente le indicazioni. </a:t>
            </a:r>
            <a:br>
              <a:rPr lang="it-IT" sz="1600" cap="none" dirty="0" smtClean="0">
                <a:latin typeface="Verdana" panose="020B0604030504040204" pitchFamily="34" charset="0"/>
                <a:ea typeface="Verdana" panose="020B0604030504040204" pitchFamily="34" charset="0"/>
                <a:cs typeface="Verdana" panose="020B0604030504040204" pitchFamily="34" charset="0"/>
              </a:rPr>
            </a:br>
            <a:r>
              <a:rPr lang="it-IT" sz="1600" cap="none" dirty="0" smtClean="0">
                <a:latin typeface="Verdana" panose="020B0604030504040204" pitchFamily="34" charset="0"/>
                <a:ea typeface="Verdana" panose="020B0604030504040204" pitchFamily="34" charset="0"/>
                <a:cs typeface="Verdana" panose="020B0604030504040204" pitchFamily="34" charset="0"/>
              </a:rPr>
              <a:t>Se il codice o striscia di programmazione, presenta un errore è subito visualizzabile perché il comando fa procedere il bambino da un’altra parte.</a:t>
            </a:r>
            <a:br>
              <a:rPr lang="it-IT" sz="1600" cap="none" dirty="0" smtClean="0">
                <a:latin typeface="Verdana" panose="020B0604030504040204" pitchFamily="34" charset="0"/>
                <a:ea typeface="Verdana" panose="020B0604030504040204" pitchFamily="34" charset="0"/>
                <a:cs typeface="Verdana" panose="020B0604030504040204" pitchFamily="34" charset="0"/>
              </a:rPr>
            </a:br>
            <a:r>
              <a:rPr lang="it-IT" sz="1600" cap="none" dirty="0" smtClean="0">
                <a:latin typeface="Verdana" panose="020B0604030504040204" pitchFamily="34" charset="0"/>
                <a:ea typeface="Verdana" panose="020B0604030504040204" pitchFamily="34" charset="0"/>
                <a:cs typeface="Verdana" panose="020B0604030504040204" pitchFamily="34" charset="0"/>
              </a:rPr>
              <a:t>L’insegnante ha il compito di supervisore, osserva il lavoro senza interventi diretti.</a:t>
            </a:r>
            <a:br>
              <a:rPr lang="it-IT" sz="1600" cap="none" dirty="0" smtClean="0">
                <a:latin typeface="Verdana" panose="020B0604030504040204" pitchFamily="34" charset="0"/>
                <a:ea typeface="Verdana" panose="020B0604030504040204" pitchFamily="34" charset="0"/>
                <a:cs typeface="Verdana" panose="020B0604030504040204" pitchFamily="34" charset="0"/>
              </a:rPr>
            </a:br>
            <a:r>
              <a:rPr lang="it-IT" sz="1600" cap="none" dirty="0" smtClean="0">
                <a:latin typeface="Verdana" panose="020B0604030504040204" pitchFamily="34" charset="0"/>
                <a:ea typeface="Verdana" panose="020B0604030504040204" pitchFamily="34" charset="0"/>
                <a:cs typeface="Verdana" panose="020B0604030504040204" pitchFamily="34" charset="0"/>
              </a:rPr>
              <a:t/>
            </a:r>
            <a:br>
              <a:rPr lang="it-IT" sz="1600" cap="none" dirty="0" smtClean="0">
                <a:latin typeface="Verdana" panose="020B0604030504040204" pitchFamily="34" charset="0"/>
                <a:ea typeface="Verdana" panose="020B0604030504040204" pitchFamily="34" charset="0"/>
                <a:cs typeface="Verdana" panose="020B0604030504040204" pitchFamily="34" charset="0"/>
              </a:rPr>
            </a:br>
            <a:r>
              <a:rPr lang="it-IT" sz="1600" cap="none" dirty="0" smtClean="0">
                <a:latin typeface="Verdana" panose="020B0604030504040204" pitchFamily="34" charset="0"/>
                <a:ea typeface="Verdana" panose="020B0604030504040204" pitchFamily="34" charset="0"/>
                <a:cs typeface="Verdana" panose="020B0604030504040204" pitchFamily="34" charset="0"/>
              </a:rPr>
              <a:t>La criticità maggiore che i bambini hanno riscontrato in questa fase è stata quella di comprendere che GIRA A … non è un passo,  ma una semplice rotazione del corpo, mentre l’individuazione della  destra e della sinistra introdotto contemporaneamente non ha riscontrato particolari difficoltà nel suo corretto utilizzo.</a:t>
            </a:r>
            <a:br>
              <a:rPr lang="it-IT" sz="1600" cap="none" dirty="0" smtClean="0">
                <a:latin typeface="Verdana" panose="020B0604030504040204" pitchFamily="34" charset="0"/>
                <a:ea typeface="Verdana" panose="020B0604030504040204" pitchFamily="34" charset="0"/>
                <a:cs typeface="Verdana" panose="020B0604030504040204" pitchFamily="34" charset="0"/>
              </a:rPr>
            </a:br>
            <a:r>
              <a:rPr lang="it-IT" sz="1600" cap="none" dirty="0" smtClean="0">
                <a:latin typeface="Verdana" panose="020B0604030504040204" pitchFamily="34" charset="0"/>
                <a:ea typeface="Verdana" panose="020B0604030504040204" pitchFamily="34" charset="0"/>
                <a:cs typeface="Verdana" panose="020B0604030504040204" pitchFamily="34" charset="0"/>
              </a:rPr>
              <a:t/>
            </a:r>
            <a:br>
              <a:rPr lang="it-IT" sz="1600" cap="none" dirty="0" smtClean="0">
                <a:latin typeface="Verdana" panose="020B0604030504040204" pitchFamily="34" charset="0"/>
                <a:ea typeface="Verdana" panose="020B0604030504040204" pitchFamily="34" charset="0"/>
                <a:cs typeface="Verdana" panose="020B0604030504040204" pitchFamily="34" charset="0"/>
              </a:rPr>
            </a:br>
            <a:endParaRPr lang="it-IT" sz="1600" cap="none"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8199044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5400000">
            <a:off x="4342538" y="3965603"/>
            <a:ext cx="2987824" cy="2240868"/>
          </a:xfrm>
          <a:prstGeom prst="rect">
            <a:avLst/>
          </a:prstGeom>
        </p:spPr>
      </p:pic>
      <p:pic>
        <p:nvPicPr>
          <p:cNvPr id="3" name="Immagin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20072" y="248528"/>
            <a:ext cx="2301720" cy="3068960"/>
          </a:xfrm>
          <a:prstGeom prst="rect">
            <a:avLst/>
          </a:prstGeom>
        </p:spPr>
      </p:pic>
      <p:pic>
        <p:nvPicPr>
          <p:cNvPr id="4" name="Immagin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29688" y="101520"/>
            <a:ext cx="2522232" cy="3362976"/>
          </a:xfrm>
          <a:prstGeom prst="rect">
            <a:avLst/>
          </a:prstGeom>
        </p:spPr>
      </p:pic>
      <p:pic>
        <p:nvPicPr>
          <p:cNvPr id="5" name="Immagine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71600" y="3573016"/>
            <a:ext cx="2364702" cy="3152936"/>
          </a:xfrm>
          <a:prstGeom prst="rect">
            <a:avLst/>
          </a:prstGeom>
        </p:spPr>
      </p:pic>
    </p:spTree>
    <p:extLst>
      <p:ext uri="{BB962C8B-B14F-4D97-AF65-F5344CB8AC3E}">
        <p14:creationId xmlns:p14="http://schemas.microsoft.com/office/powerpoint/2010/main" val="9710001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92280" y="390034"/>
            <a:ext cx="1642125" cy="2189500"/>
          </a:xfrm>
          <a:prstGeom prst="rect">
            <a:avLst/>
          </a:prstGeom>
        </p:spPr>
      </p:pic>
      <p:pic>
        <p:nvPicPr>
          <p:cNvPr id="3" name="Immagine 2"/>
          <p:cNvPicPr>
            <a:picLocks noChangeAspect="1"/>
          </p:cNvPicPr>
          <p:nvPr/>
        </p:nvPicPr>
        <p:blipFill rotWithShape="1">
          <a:blip r:embed="rId3" cstate="email">
            <a:extLst>
              <a:ext uri="{28A0092B-C50C-407E-A947-70E740481C1C}">
                <a14:useLocalDpi xmlns:a14="http://schemas.microsoft.com/office/drawing/2010/main"/>
              </a:ext>
            </a:extLst>
          </a:blip>
          <a:srcRect l="34696"/>
          <a:stretch/>
        </p:blipFill>
        <p:spPr>
          <a:xfrm flipH="1">
            <a:off x="323528" y="1484784"/>
            <a:ext cx="2281936" cy="4659120"/>
          </a:xfrm>
          <a:prstGeom prst="rect">
            <a:avLst/>
          </a:prstGeom>
        </p:spPr>
      </p:pic>
      <p:pic>
        <p:nvPicPr>
          <p:cNvPr id="4" name="Immagine 3"/>
          <p:cNvPicPr>
            <a:picLocks noChangeAspect="1"/>
          </p:cNvPicPr>
          <p:nvPr/>
        </p:nvPicPr>
        <p:blipFill rotWithShape="1">
          <a:blip r:embed="rId4" cstate="email">
            <a:extLst>
              <a:ext uri="{28A0092B-C50C-407E-A947-70E740481C1C}">
                <a14:useLocalDpi xmlns:a14="http://schemas.microsoft.com/office/drawing/2010/main"/>
              </a:ext>
            </a:extLst>
          </a:blip>
          <a:srcRect l="14787"/>
          <a:stretch/>
        </p:blipFill>
        <p:spPr>
          <a:xfrm>
            <a:off x="6228184" y="2924944"/>
            <a:ext cx="2287335" cy="3579000"/>
          </a:xfrm>
          <a:prstGeom prst="rect">
            <a:avLst/>
          </a:prstGeom>
        </p:spPr>
      </p:pic>
      <p:pic>
        <p:nvPicPr>
          <p:cNvPr id="5" name="Immagine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H="1">
            <a:off x="2893713" y="260648"/>
            <a:ext cx="2909250" cy="3879000"/>
          </a:xfrm>
          <a:prstGeom prst="rect">
            <a:avLst/>
          </a:prstGeom>
        </p:spPr>
      </p:pic>
    </p:spTree>
    <p:extLst>
      <p:ext uri="{BB962C8B-B14F-4D97-AF65-F5344CB8AC3E}">
        <p14:creationId xmlns:p14="http://schemas.microsoft.com/office/powerpoint/2010/main" val="31681317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1520" y="365760"/>
            <a:ext cx="8640960" cy="4143360"/>
          </a:xfrm>
        </p:spPr>
        <p:txBody>
          <a:bodyPr anchor="t"/>
          <a:lstStyle/>
          <a:p>
            <a:r>
              <a:rPr lang="it-IT" sz="1600" b="1" cap="none" dirty="0" smtClean="0">
                <a:latin typeface="Verdana" panose="020B0604030504040204" pitchFamily="34" charset="0"/>
                <a:ea typeface="Verdana" panose="020B0604030504040204" pitchFamily="34" charset="0"/>
                <a:cs typeface="Verdana" panose="020B0604030504040204" pitchFamily="34" charset="0"/>
              </a:rPr>
              <a:t>TERZO STEP: presentazione di nuove situazioni problematiche e rappresentazione grafica delle stesse su fogli.</a:t>
            </a:r>
            <a:br>
              <a:rPr lang="it-IT" sz="1600" b="1" cap="none" dirty="0" smtClean="0">
                <a:latin typeface="Verdana" panose="020B0604030504040204" pitchFamily="34" charset="0"/>
                <a:ea typeface="Verdana" panose="020B0604030504040204" pitchFamily="34" charset="0"/>
                <a:cs typeface="Verdana" panose="020B0604030504040204" pitchFamily="34" charset="0"/>
              </a:rPr>
            </a:br>
            <a:r>
              <a:rPr lang="it-IT" sz="1600" cap="none" dirty="0">
                <a:latin typeface="Verdana" panose="020B0604030504040204" pitchFamily="34" charset="0"/>
                <a:ea typeface="Verdana" panose="020B0604030504040204" pitchFamily="34" charset="0"/>
                <a:cs typeface="Verdana" panose="020B0604030504040204" pitchFamily="34" charset="0"/>
              </a:rPr>
              <a:t/>
            </a:r>
            <a:br>
              <a:rPr lang="it-IT" sz="1600" cap="none" dirty="0">
                <a:latin typeface="Verdana" panose="020B0604030504040204" pitchFamily="34" charset="0"/>
                <a:ea typeface="Verdana" panose="020B0604030504040204" pitchFamily="34" charset="0"/>
                <a:cs typeface="Verdana" panose="020B0604030504040204" pitchFamily="34" charset="0"/>
              </a:rPr>
            </a:br>
            <a:r>
              <a:rPr lang="it-IT" sz="1600" cap="none" dirty="0" err="1" smtClean="0">
                <a:latin typeface="Verdana" panose="020B0604030504040204" pitchFamily="34" charset="0"/>
                <a:ea typeface="Verdana" panose="020B0604030504040204" pitchFamily="34" charset="0"/>
                <a:cs typeface="Verdana" panose="020B0604030504040204" pitchFamily="34" charset="0"/>
              </a:rPr>
              <a:t>Problem</a:t>
            </a:r>
            <a:r>
              <a:rPr lang="it-IT" sz="1600" cap="none" dirty="0" smtClean="0">
                <a:latin typeface="Verdana" panose="020B0604030504040204" pitchFamily="34" charset="0"/>
                <a:ea typeface="Verdana" panose="020B0604030504040204" pitchFamily="34" charset="0"/>
                <a:cs typeface="Verdana" panose="020B0604030504040204" pitchFamily="34" charset="0"/>
              </a:rPr>
              <a:t> </a:t>
            </a:r>
            <a:r>
              <a:rPr lang="it-IT" sz="1600" cap="none" dirty="0" err="1" smtClean="0">
                <a:latin typeface="Verdana" panose="020B0604030504040204" pitchFamily="34" charset="0"/>
                <a:ea typeface="Verdana" panose="020B0604030504040204" pitchFamily="34" charset="0"/>
                <a:cs typeface="Verdana" panose="020B0604030504040204" pitchFamily="34" charset="0"/>
              </a:rPr>
              <a:t>solving</a:t>
            </a:r>
            <a:r>
              <a:rPr lang="it-IT" sz="1600" cap="none" dirty="0" smtClean="0">
                <a:latin typeface="Verdana" panose="020B0604030504040204" pitchFamily="34" charset="0"/>
                <a:ea typeface="Verdana" panose="020B0604030504040204" pitchFamily="34" charset="0"/>
                <a:cs typeface="Verdana" panose="020B0604030504040204" pitchFamily="34" charset="0"/>
              </a:rPr>
              <a:t> dettato dall’insegnante: la talpa Felpa deve raggiungere la sua tana sottoterra.</a:t>
            </a:r>
            <a:br>
              <a:rPr lang="it-IT" sz="1600" cap="none" dirty="0" smtClean="0">
                <a:latin typeface="Verdana" panose="020B0604030504040204" pitchFamily="34" charset="0"/>
                <a:ea typeface="Verdana" panose="020B0604030504040204" pitchFamily="34" charset="0"/>
                <a:cs typeface="Verdana" panose="020B0604030504040204" pitchFamily="34" charset="0"/>
              </a:rPr>
            </a:br>
            <a:r>
              <a:rPr lang="it-IT" sz="1600" cap="none" dirty="0" smtClean="0">
                <a:latin typeface="Verdana" panose="020B0604030504040204" pitchFamily="34" charset="0"/>
                <a:ea typeface="Verdana" panose="020B0604030504040204" pitchFamily="34" charset="0"/>
                <a:cs typeface="Verdana" panose="020B0604030504040204" pitchFamily="34" charset="0"/>
              </a:rPr>
              <a:t>Insieme si prepara il materiale necessario( tappeto magico, coloritura del disegno della talpa Felpa e della sua tana).</a:t>
            </a:r>
            <a:endParaRPr lang="it-IT" sz="1600" cap="none" dirty="0">
              <a:latin typeface="Verdana" panose="020B0604030504040204" pitchFamily="34" charset="0"/>
              <a:ea typeface="Verdana" panose="020B0604030504040204" pitchFamily="34" charset="0"/>
              <a:cs typeface="Verdana" panose="020B0604030504040204" pitchFamily="34" charset="0"/>
            </a:endParaRPr>
          </a:p>
        </p:txBody>
      </p:sp>
      <p:pic>
        <p:nvPicPr>
          <p:cNvPr id="3" name="Immagin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67544" y="2420888"/>
            <a:ext cx="2436741" cy="2204864"/>
          </a:xfrm>
          <a:prstGeom prst="rect">
            <a:avLst/>
          </a:prstGeom>
        </p:spPr>
      </p:pic>
      <p:pic>
        <p:nvPicPr>
          <p:cNvPr id="4" name="Immagine 3"/>
          <p:cNvPicPr>
            <a:picLocks noChangeAspect="1"/>
          </p:cNvPicPr>
          <p:nvPr/>
        </p:nvPicPr>
        <p:blipFill rotWithShape="1">
          <a:blip r:embed="rId3" cstate="email">
            <a:extLst>
              <a:ext uri="{28A0092B-C50C-407E-A947-70E740481C1C}">
                <a14:useLocalDpi xmlns:a14="http://schemas.microsoft.com/office/drawing/2010/main"/>
              </a:ext>
            </a:extLst>
          </a:blip>
          <a:srcRect r="1925"/>
          <a:stretch/>
        </p:blipFill>
        <p:spPr>
          <a:xfrm>
            <a:off x="3347864" y="3284984"/>
            <a:ext cx="2389802" cy="3068960"/>
          </a:xfrm>
          <a:prstGeom prst="rect">
            <a:avLst/>
          </a:prstGeom>
        </p:spPr>
      </p:pic>
      <p:pic>
        <p:nvPicPr>
          <p:cNvPr id="5" name="Immagin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84168" y="2122545"/>
            <a:ext cx="2283718" cy="3044957"/>
          </a:xfrm>
          <a:prstGeom prst="rect">
            <a:avLst/>
          </a:prstGeom>
        </p:spPr>
      </p:pic>
    </p:spTree>
    <p:extLst>
      <p:ext uri="{BB962C8B-B14F-4D97-AF65-F5344CB8AC3E}">
        <p14:creationId xmlns:p14="http://schemas.microsoft.com/office/powerpoint/2010/main" val="25646238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60231" y="788132"/>
            <a:ext cx="1818633" cy="2424844"/>
          </a:xfrm>
          <a:prstGeom prst="rect">
            <a:avLst/>
          </a:prstGeom>
        </p:spPr>
      </p:pic>
      <p:pic>
        <p:nvPicPr>
          <p:cNvPr id="4" name="Immagine 3"/>
          <p:cNvPicPr>
            <a:picLocks noChangeAspect="1"/>
          </p:cNvPicPr>
          <p:nvPr/>
        </p:nvPicPr>
        <p:blipFill rotWithShape="1">
          <a:blip r:embed="rId3" cstate="email">
            <a:extLst>
              <a:ext uri="{28A0092B-C50C-407E-A947-70E740481C1C}">
                <a14:useLocalDpi xmlns:a14="http://schemas.microsoft.com/office/drawing/2010/main"/>
              </a:ext>
            </a:extLst>
          </a:blip>
          <a:srcRect t="13333"/>
          <a:stretch/>
        </p:blipFill>
        <p:spPr>
          <a:xfrm>
            <a:off x="3443468" y="404664"/>
            <a:ext cx="2571750" cy="2971800"/>
          </a:xfrm>
          <a:prstGeom prst="rect">
            <a:avLst/>
          </a:prstGeom>
        </p:spPr>
      </p:pic>
      <p:pic>
        <p:nvPicPr>
          <p:cNvPr id="5" name="Immagin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940152" y="3717032"/>
            <a:ext cx="1923678" cy="2564904"/>
          </a:xfrm>
          <a:prstGeom prst="rect">
            <a:avLst/>
          </a:prstGeom>
        </p:spPr>
      </p:pic>
      <p:pic>
        <p:nvPicPr>
          <p:cNvPr id="6" name="Immagine 5"/>
          <p:cNvPicPr>
            <a:picLocks noChangeAspect="1"/>
          </p:cNvPicPr>
          <p:nvPr/>
        </p:nvPicPr>
        <p:blipFill rotWithShape="1">
          <a:blip r:embed="rId5" cstate="email">
            <a:extLst>
              <a:ext uri="{28A0092B-C50C-407E-A947-70E740481C1C}">
                <a14:useLocalDpi xmlns:a14="http://schemas.microsoft.com/office/drawing/2010/main"/>
              </a:ext>
            </a:extLst>
          </a:blip>
          <a:srcRect t="30513"/>
          <a:stretch/>
        </p:blipFill>
        <p:spPr>
          <a:xfrm>
            <a:off x="777280" y="3758099"/>
            <a:ext cx="2679762" cy="2482770"/>
          </a:xfrm>
          <a:prstGeom prst="rect">
            <a:avLst/>
          </a:prstGeom>
        </p:spPr>
      </p:pic>
      <p:pic>
        <p:nvPicPr>
          <p:cNvPr id="7" name="Immagine 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flipH="1">
            <a:off x="899591" y="574507"/>
            <a:ext cx="2066045" cy="3026652"/>
          </a:xfrm>
          <a:prstGeom prst="rect">
            <a:avLst/>
          </a:prstGeom>
        </p:spPr>
      </p:pic>
    </p:spTree>
    <p:extLst>
      <p:ext uri="{BB962C8B-B14F-4D97-AF65-F5344CB8AC3E}">
        <p14:creationId xmlns:p14="http://schemas.microsoft.com/office/powerpoint/2010/main" val="7858368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1520" y="365760"/>
            <a:ext cx="8712968" cy="1983120"/>
          </a:xfrm>
        </p:spPr>
        <p:txBody>
          <a:bodyPr anchor="t"/>
          <a:lstStyle/>
          <a:p>
            <a:r>
              <a:rPr lang="it-IT" sz="1600" cap="none" dirty="0">
                <a:latin typeface="Verdana" panose="020B0604030504040204" pitchFamily="34" charset="0"/>
                <a:ea typeface="Verdana" panose="020B0604030504040204" pitchFamily="34" charset="0"/>
                <a:cs typeface="Verdana" panose="020B0604030504040204" pitchFamily="34" charset="0"/>
              </a:rPr>
              <a:t>O</a:t>
            </a:r>
            <a:r>
              <a:rPr lang="it-IT" sz="1600" cap="none" dirty="0" smtClean="0">
                <a:latin typeface="Verdana" panose="020B0604030504040204" pitchFamily="34" charset="0"/>
                <a:ea typeface="Verdana" panose="020B0604030504040204" pitchFamily="34" charset="0"/>
                <a:cs typeface="Verdana" panose="020B0604030504040204" pitchFamily="34" charset="0"/>
              </a:rPr>
              <a:t>ra si parte: in gruppo i bambini decidono dove posizionare talpa Felpa ed </a:t>
            </a:r>
            <a:r>
              <a:rPr lang="it-IT" sz="1600" cap="none" dirty="0">
                <a:latin typeface="Verdana" panose="020B0604030504040204" pitchFamily="34" charset="0"/>
                <a:ea typeface="Verdana" panose="020B0604030504040204" pitchFamily="34" charset="0"/>
                <a:cs typeface="Verdana" panose="020B0604030504040204" pitchFamily="34" charset="0"/>
              </a:rPr>
              <a:t>il cartello della lettera "</a:t>
            </a:r>
            <a:r>
              <a:rPr lang="it-IT" sz="1600" cap="none" dirty="0" smtClean="0">
                <a:latin typeface="Verdana" panose="020B0604030504040204" pitchFamily="34" charset="0"/>
                <a:ea typeface="Verdana" panose="020B0604030504040204" pitchFamily="34" charset="0"/>
                <a:cs typeface="Verdana" panose="020B0604030504040204" pitchFamily="34" charset="0"/>
              </a:rPr>
              <a:t>P″( partenza) sul tappeto magico. </a:t>
            </a:r>
            <a:r>
              <a:rPr lang="it-IT" sz="1600" cap="none" dirty="0">
                <a:latin typeface="Verdana" panose="020B0604030504040204" pitchFamily="34" charset="0"/>
                <a:ea typeface="Verdana" panose="020B0604030504040204" pitchFamily="34" charset="0"/>
                <a:cs typeface="Verdana" panose="020B0604030504040204" pitchFamily="34" charset="0"/>
              </a:rPr>
              <a:t>D</a:t>
            </a:r>
            <a:r>
              <a:rPr lang="it-IT" sz="1600" cap="none" dirty="0" smtClean="0">
                <a:latin typeface="Verdana" panose="020B0604030504040204" pitchFamily="34" charset="0"/>
                <a:ea typeface="Verdana" panose="020B0604030504040204" pitchFamily="34" charset="0"/>
                <a:cs typeface="Verdana" panose="020B0604030504040204" pitchFamily="34" charset="0"/>
              </a:rPr>
              <a:t>ue bambini alla volta eseguono il percorso: quello che interpreta la talpa si posiziona alla partenza e procede eseguendo i comandi dettati dall’altro bambino, il quale stende a lato le frecce direzionali corrispondenti; la striscia che si viene a formare rappresenta il CODICE DI PROGRAMMAZIONE.</a:t>
            </a:r>
            <a:br>
              <a:rPr lang="it-IT" sz="1600" cap="none" dirty="0" smtClean="0">
                <a:latin typeface="Verdana" panose="020B0604030504040204" pitchFamily="34" charset="0"/>
                <a:ea typeface="Verdana" panose="020B0604030504040204" pitchFamily="34" charset="0"/>
                <a:cs typeface="Verdana" panose="020B0604030504040204" pitchFamily="34" charset="0"/>
              </a:rPr>
            </a:br>
            <a:r>
              <a:rPr lang="it-IT" sz="1600" cap="none" dirty="0" smtClean="0">
                <a:latin typeface="Verdana" panose="020B0604030504040204" pitchFamily="34" charset="0"/>
                <a:ea typeface="Verdana" panose="020B0604030504040204" pitchFamily="34" charset="0"/>
                <a:cs typeface="Verdana" panose="020B0604030504040204" pitchFamily="34" charset="0"/>
              </a:rPr>
              <a:t>Tutti gli altri bambini controllano che i comandi siano corretti e facciano giungere la talpa al traguardo.</a:t>
            </a:r>
            <a:br>
              <a:rPr lang="it-IT" sz="1600" cap="none" dirty="0" smtClean="0">
                <a:latin typeface="Verdana" panose="020B0604030504040204" pitchFamily="34" charset="0"/>
                <a:ea typeface="Verdana" panose="020B0604030504040204" pitchFamily="34" charset="0"/>
                <a:cs typeface="Verdana" panose="020B0604030504040204" pitchFamily="34" charset="0"/>
              </a:rPr>
            </a:br>
            <a:r>
              <a:rPr lang="it-IT" sz="1600" cap="none" dirty="0" smtClean="0">
                <a:latin typeface="Verdana" panose="020B0604030504040204" pitchFamily="34" charset="0"/>
                <a:ea typeface="Verdana" panose="020B0604030504040204" pitchFamily="34" charset="0"/>
                <a:cs typeface="Verdana" panose="020B0604030504040204" pitchFamily="34" charset="0"/>
              </a:rPr>
              <a:t>Ogni coppia di bambini decide il suo percorso.</a:t>
            </a:r>
            <a:endParaRPr lang="it-IT" sz="1600" cap="none" dirty="0">
              <a:latin typeface="Verdana" panose="020B0604030504040204" pitchFamily="34" charset="0"/>
              <a:ea typeface="Verdana" panose="020B0604030504040204" pitchFamily="34" charset="0"/>
              <a:cs typeface="Verdana" panose="020B0604030504040204" pitchFamily="34" charset="0"/>
            </a:endParaRPr>
          </a:p>
        </p:txBody>
      </p:sp>
      <p:pic>
        <p:nvPicPr>
          <p:cNvPr id="3" name="Immagin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48264" y="2926394"/>
            <a:ext cx="1923678" cy="3166902"/>
          </a:xfrm>
          <a:prstGeom prst="rect">
            <a:avLst/>
          </a:prstGeom>
        </p:spPr>
      </p:pic>
      <p:pic>
        <p:nvPicPr>
          <p:cNvPr id="4" name="Immagin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9521" y="2887777"/>
            <a:ext cx="2895786" cy="3861048"/>
          </a:xfrm>
          <a:prstGeom prst="rect">
            <a:avLst/>
          </a:prstGeom>
        </p:spPr>
      </p:pic>
      <p:pic>
        <p:nvPicPr>
          <p:cNvPr id="5" name="Immagin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83968" y="3068960"/>
            <a:ext cx="2414220" cy="3218960"/>
          </a:xfrm>
          <a:prstGeom prst="rect">
            <a:avLst/>
          </a:prstGeom>
        </p:spPr>
      </p:pic>
    </p:spTree>
    <p:extLst>
      <p:ext uri="{BB962C8B-B14F-4D97-AF65-F5344CB8AC3E}">
        <p14:creationId xmlns:p14="http://schemas.microsoft.com/office/powerpoint/2010/main" val="38503298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95536" y="764704"/>
            <a:ext cx="2256690" cy="3008920"/>
          </a:xfrm>
          <a:prstGeom prst="rect">
            <a:avLst/>
          </a:prstGeom>
        </p:spPr>
      </p:pic>
      <p:pic>
        <p:nvPicPr>
          <p:cNvPr id="4" name="Immagin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28184" y="797387"/>
            <a:ext cx="2120590" cy="2827453"/>
          </a:xfrm>
          <a:prstGeom prst="rect">
            <a:avLst/>
          </a:prstGeom>
        </p:spPr>
      </p:pic>
      <p:pic>
        <p:nvPicPr>
          <p:cNvPr id="5" name="Immagin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62696" y="3615567"/>
            <a:ext cx="2261178" cy="3014904"/>
          </a:xfrm>
          <a:prstGeom prst="rect">
            <a:avLst/>
          </a:prstGeom>
        </p:spPr>
      </p:pic>
      <p:pic>
        <p:nvPicPr>
          <p:cNvPr id="7" name="Immagin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131840" y="260648"/>
            <a:ext cx="2160240" cy="2880320"/>
          </a:xfrm>
          <a:prstGeom prst="rect">
            <a:avLst/>
          </a:prstGeom>
        </p:spPr>
      </p:pic>
    </p:spTree>
    <p:extLst>
      <p:ext uri="{BB962C8B-B14F-4D97-AF65-F5344CB8AC3E}">
        <p14:creationId xmlns:p14="http://schemas.microsoft.com/office/powerpoint/2010/main" val="7460901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rotWithShape="1">
          <a:blip r:embed="rId2" cstate="email">
            <a:extLst>
              <a:ext uri="{28A0092B-C50C-407E-A947-70E740481C1C}">
                <a14:useLocalDpi xmlns:a14="http://schemas.microsoft.com/office/drawing/2010/main"/>
              </a:ext>
            </a:extLst>
          </a:blip>
          <a:srcRect l="26363" t="37816"/>
          <a:stretch/>
        </p:blipFill>
        <p:spPr>
          <a:xfrm flipH="1">
            <a:off x="2771800" y="831442"/>
            <a:ext cx="2808312" cy="2947569"/>
          </a:xfrm>
          <a:prstGeom prst="rect">
            <a:avLst/>
          </a:prstGeom>
        </p:spPr>
      </p:pic>
      <p:pic>
        <p:nvPicPr>
          <p:cNvPr id="5" name="Immagin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396700" y="926792"/>
            <a:ext cx="2015060" cy="3582328"/>
          </a:xfrm>
          <a:prstGeom prst="rect">
            <a:avLst/>
          </a:prstGeom>
        </p:spPr>
      </p:pic>
      <p:pic>
        <p:nvPicPr>
          <p:cNvPr id="8" name="Immagin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5753643" y="831442"/>
            <a:ext cx="2758259" cy="3677678"/>
          </a:xfrm>
          <a:prstGeom prst="rect">
            <a:avLst/>
          </a:prstGeom>
        </p:spPr>
      </p:pic>
    </p:spTree>
    <p:extLst>
      <p:ext uri="{BB962C8B-B14F-4D97-AF65-F5344CB8AC3E}">
        <p14:creationId xmlns:p14="http://schemas.microsoft.com/office/powerpoint/2010/main" val="21853361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23528" y="332656"/>
            <a:ext cx="8568952" cy="1191032"/>
          </a:xfrm>
        </p:spPr>
        <p:txBody>
          <a:bodyPr/>
          <a:lstStyle/>
          <a:p>
            <a:pPr algn="ctr"/>
            <a:r>
              <a:rPr lang="it-IT" sz="2400" b="1" dirty="0" smtClean="0">
                <a:latin typeface="Verdana" panose="020B0604030504040204" pitchFamily="34" charset="0"/>
                <a:ea typeface="Verdana" panose="020B0604030504040204" pitchFamily="34" charset="0"/>
                <a:cs typeface="Verdana" panose="020B0604030504040204" pitchFamily="34" charset="0"/>
              </a:rPr>
              <a:t>Rappresentiamo la situazione problematica, il codice di programmazione e relativa verbalizzazione </a:t>
            </a:r>
            <a:endParaRPr lang="it-IT" sz="2400" b="1" dirty="0">
              <a:latin typeface="Verdana" panose="020B0604030504040204" pitchFamily="34" charset="0"/>
              <a:ea typeface="Verdana" panose="020B0604030504040204" pitchFamily="34" charset="0"/>
              <a:cs typeface="Verdana" panose="020B0604030504040204" pitchFamily="34" charset="0"/>
            </a:endParaRPr>
          </a:p>
        </p:txBody>
      </p:sp>
      <p:pic>
        <p:nvPicPr>
          <p:cNvPr id="7" name="Immagin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15616" y="2095586"/>
            <a:ext cx="3144216" cy="4192288"/>
          </a:xfrm>
          <a:prstGeom prst="rect">
            <a:avLst/>
          </a:prstGeom>
        </p:spPr>
      </p:pic>
      <p:pic>
        <p:nvPicPr>
          <p:cNvPr id="8" name="Immagin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97964" y="2204864"/>
            <a:ext cx="2730420" cy="3640560"/>
          </a:xfrm>
          <a:prstGeom prst="rect">
            <a:avLst/>
          </a:prstGeom>
        </p:spPr>
      </p:pic>
    </p:spTree>
    <p:extLst>
      <p:ext uri="{BB962C8B-B14F-4D97-AF65-F5344CB8AC3E}">
        <p14:creationId xmlns:p14="http://schemas.microsoft.com/office/powerpoint/2010/main" val="41604235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9512" y="332656"/>
            <a:ext cx="8712968" cy="4680520"/>
          </a:xfrm>
        </p:spPr>
        <p:txBody>
          <a:bodyPr/>
          <a:lstStyle/>
          <a:p>
            <a:r>
              <a:rPr lang="it-IT" sz="1600" cap="none" dirty="0">
                <a:latin typeface="Verdana" panose="020B0604030504040204" pitchFamily="34" charset="0"/>
                <a:ea typeface="Verdana" panose="020B0604030504040204" pitchFamily="34" charset="0"/>
                <a:cs typeface="Verdana" panose="020B0604030504040204" pitchFamily="34" charset="0"/>
              </a:rPr>
              <a:t>A</a:t>
            </a:r>
            <a:r>
              <a:rPr lang="it-IT" sz="1600" cap="none" dirty="0" smtClean="0">
                <a:latin typeface="Verdana" panose="020B0604030504040204" pitchFamily="34" charset="0"/>
                <a:ea typeface="Verdana" panose="020B0604030504040204" pitchFamily="34" charset="0"/>
                <a:cs typeface="Verdana" panose="020B0604030504040204" pitchFamily="34" charset="0"/>
              </a:rPr>
              <a:t> gennaio 2019 ha avuto inizio lo sfondo integratore di quest’anno scolastico dedicato al tema della terra.</a:t>
            </a:r>
            <a:br>
              <a:rPr lang="it-IT" sz="1600" cap="none" dirty="0" smtClean="0">
                <a:latin typeface="Verdana" panose="020B0604030504040204" pitchFamily="34" charset="0"/>
                <a:ea typeface="Verdana" panose="020B0604030504040204" pitchFamily="34" charset="0"/>
                <a:cs typeface="Verdana" panose="020B0604030504040204" pitchFamily="34" charset="0"/>
              </a:rPr>
            </a:br>
            <a:r>
              <a:rPr lang="it-IT" sz="1600" cap="none" dirty="0" smtClean="0">
                <a:latin typeface="Verdana" panose="020B0604030504040204" pitchFamily="34" charset="0"/>
                <a:ea typeface="Verdana" panose="020B0604030504040204" pitchFamily="34" charset="0"/>
                <a:cs typeface="Verdana" panose="020B0604030504040204" pitchFamily="34" charset="0"/>
              </a:rPr>
              <a:t>Ho definito perciò come di integrare l’attività con i miei bambini di 5 anni anche con lavori di </a:t>
            </a:r>
            <a:r>
              <a:rPr lang="it-IT" sz="1600" cap="none" dirty="0" err="1" smtClean="0">
                <a:latin typeface="Verdana" panose="020B0604030504040204" pitchFamily="34" charset="0"/>
                <a:ea typeface="Verdana" panose="020B0604030504040204" pitchFamily="34" charset="0"/>
                <a:cs typeface="Verdana" panose="020B0604030504040204" pitchFamily="34" charset="0"/>
              </a:rPr>
              <a:t>coding</a:t>
            </a:r>
            <a:r>
              <a:rPr lang="it-IT" sz="1600" cap="none" dirty="0" smtClean="0">
                <a:latin typeface="Verdana" panose="020B0604030504040204" pitchFamily="34" charset="0"/>
                <a:ea typeface="Verdana" panose="020B0604030504040204" pitchFamily="34" charset="0"/>
                <a:cs typeface="Verdana" panose="020B0604030504040204" pitchFamily="34" charset="0"/>
              </a:rPr>
              <a:t> unplugged e robotica educativa; inoltre la collega della sezione b( verdi) mi ha proposto come lo scorso anno, di coinvolgere ed allargare questo progetto anche ai loro bambini di 5 anni( n.8 alunni).</a:t>
            </a:r>
            <a:br>
              <a:rPr lang="it-IT" sz="1600" cap="none" dirty="0" smtClean="0">
                <a:latin typeface="Verdana" panose="020B0604030504040204" pitchFamily="34" charset="0"/>
                <a:ea typeface="Verdana" panose="020B0604030504040204" pitchFamily="34" charset="0"/>
                <a:cs typeface="Verdana" panose="020B0604030504040204" pitchFamily="34" charset="0"/>
              </a:rPr>
            </a:br>
            <a:r>
              <a:rPr lang="it-IT" sz="1600" cap="none" dirty="0" smtClean="0">
                <a:latin typeface="Verdana" panose="020B0604030504040204" pitchFamily="34" charset="0"/>
                <a:ea typeface="Verdana" panose="020B0604030504040204" pitchFamily="34" charset="0"/>
                <a:cs typeface="Verdana" panose="020B0604030504040204" pitchFamily="34" charset="0"/>
              </a:rPr>
              <a:t>Così insieme abbiamo definito di sfruttare pienamente le competenze di ciascuna docente, concordando  i seguenti laboratori d’intersezione pomeridiani per sezioni aperte: io avrei gestito quello relativo al </a:t>
            </a:r>
            <a:r>
              <a:rPr lang="it-IT" sz="1600" cap="none" dirty="0" err="1" smtClean="0">
                <a:latin typeface="Verdana" panose="020B0604030504040204" pitchFamily="34" charset="0"/>
                <a:ea typeface="Verdana" panose="020B0604030504040204" pitchFamily="34" charset="0"/>
                <a:cs typeface="Verdana" panose="020B0604030504040204" pitchFamily="34" charset="0"/>
              </a:rPr>
              <a:t>coding</a:t>
            </a:r>
            <a:r>
              <a:rPr lang="it-IT" sz="1600" cap="none" dirty="0" smtClean="0">
                <a:latin typeface="Verdana" panose="020B0604030504040204" pitchFamily="34" charset="0"/>
                <a:ea typeface="Verdana" panose="020B0604030504040204" pitchFamily="34" charset="0"/>
                <a:cs typeface="Verdana" panose="020B0604030504040204" pitchFamily="34" charset="0"/>
              </a:rPr>
              <a:t>, </a:t>
            </a:r>
            <a:r>
              <a:rPr lang="it-IT" sz="1600" cap="none" dirty="0" err="1" smtClean="0">
                <a:latin typeface="Verdana" panose="020B0604030504040204" pitchFamily="34" charset="0"/>
                <a:ea typeface="Verdana" panose="020B0604030504040204" pitchFamily="34" charset="0"/>
                <a:cs typeface="Verdana" panose="020B0604030504040204" pitchFamily="34" charset="0"/>
              </a:rPr>
              <a:t>coding</a:t>
            </a:r>
            <a:r>
              <a:rPr lang="it-IT" sz="1600" cap="none" dirty="0" smtClean="0">
                <a:latin typeface="Verdana" panose="020B0604030504040204" pitchFamily="34" charset="0"/>
                <a:ea typeface="Verdana" panose="020B0604030504040204" pitchFamily="34" charset="0"/>
                <a:cs typeface="Verdana" panose="020B0604030504040204" pitchFamily="34" charset="0"/>
              </a:rPr>
              <a:t> unplugged e alla robotica educativa con il gruppo dei bambini di 5 anni delle sezioni D e B( 14 alunni), mentre la collega </a:t>
            </a:r>
            <a:r>
              <a:rPr lang="it-IT" sz="1600" cap="none" dirty="0" err="1">
                <a:latin typeface="Verdana" panose="020B0604030504040204" pitchFamily="34" charset="0"/>
                <a:ea typeface="Verdana" panose="020B0604030504040204" pitchFamily="34" charset="0"/>
                <a:cs typeface="Verdana" panose="020B0604030504040204" pitchFamily="34" charset="0"/>
              </a:rPr>
              <a:t>M</a:t>
            </a:r>
            <a:r>
              <a:rPr lang="it-IT" sz="1600" cap="none" dirty="0" err="1" smtClean="0">
                <a:latin typeface="Verdana" panose="020B0604030504040204" pitchFamily="34" charset="0"/>
                <a:ea typeface="Verdana" panose="020B0604030504040204" pitchFamily="34" charset="0"/>
                <a:cs typeface="Verdana" panose="020B0604030504040204" pitchFamily="34" charset="0"/>
              </a:rPr>
              <a:t>orosini</a:t>
            </a:r>
            <a:r>
              <a:rPr lang="it-IT" sz="1600" cap="none" dirty="0" smtClean="0">
                <a:latin typeface="Verdana" panose="020B0604030504040204" pitchFamily="34" charset="0"/>
                <a:ea typeface="Verdana" panose="020B0604030504040204" pitchFamily="34" charset="0"/>
                <a:cs typeface="Verdana" panose="020B0604030504040204" pitchFamily="34" charset="0"/>
              </a:rPr>
              <a:t> un laboratorio di arte per il gruppo dei bambini di 4 anni delle sezioni D e B( n.14 alunni). </a:t>
            </a:r>
            <a:br>
              <a:rPr lang="it-IT" sz="1600" cap="none" dirty="0" smtClean="0">
                <a:latin typeface="Verdana" panose="020B0604030504040204" pitchFamily="34" charset="0"/>
                <a:ea typeface="Verdana" panose="020B0604030504040204" pitchFamily="34" charset="0"/>
                <a:cs typeface="Verdana" panose="020B0604030504040204" pitchFamily="34" charset="0"/>
              </a:rPr>
            </a:br>
            <a:r>
              <a:rPr lang="it-IT" sz="1600" cap="none" dirty="0" smtClean="0">
                <a:latin typeface="Verdana" panose="020B0604030504040204" pitchFamily="34" charset="0"/>
                <a:ea typeface="Verdana" panose="020B0604030504040204" pitchFamily="34" charset="0"/>
                <a:cs typeface="Verdana" panose="020B0604030504040204" pitchFamily="34" charset="0"/>
              </a:rPr>
              <a:t>i due laboratori si sono svolti con cadenza quindicinale nei pomeriggi di mercoledì, giovedì e/o venerdì.</a:t>
            </a:r>
            <a:br>
              <a:rPr lang="it-IT" sz="1600" cap="none" dirty="0" smtClean="0">
                <a:latin typeface="Verdana" panose="020B0604030504040204" pitchFamily="34" charset="0"/>
                <a:ea typeface="Verdana" panose="020B0604030504040204" pitchFamily="34" charset="0"/>
                <a:cs typeface="Verdana" panose="020B0604030504040204" pitchFamily="34" charset="0"/>
              </a:rPr>
            </a:br>
            <a:r>
              <a:rPr lang="it-IT" sz="1600" cap="none" dirty="0" smtClean="0">
                <a:latin typeface="Verdana" panose="020B0604030504040204" pitchFamily="34" charset="0"/>
                <a:ea typeface="Verdana" panose="020B0604030504040204" pitchFamily="34" charset="0"/>
                <a:cs typeface="Verdana" panose="020B0604030504040204" pitchFamily="34" charset="0"/>
              </a:rPr>
              <a:t>Dopo un primo momento dedicato alla conoscenza </a:t>
            </a:r>
            <a:r>
              <a:rPr lang="it-IT" sz="1600" cap="none" dirty="0">
                <a:latin typeface="Verdana" panose="020B0604030504040204" pitchFamily="34" charset="0"/>
                <a:ea typeface="Verdana" panose="020B0604030504040204" pitchFamily="34" charset="0"/>
                <a:cs typeface="Verdana" panose="020B0604030504040204" pitchFamily="34" charset="0"/>
              </a:rPr>
              <a:t>e alla socializzazione </a:t>
            </a:r>
            <a:r>
              <a:rPr lang="it-IT" sz="1600" cap="none" dirty="0" smtClean="0">
                <a:latin typeface="Verdana" panose="020B0604030504040204" pitchFamily="34" charset="0"/>
                <a:ea typeface="Verdana" panose="020B0604030504040204" pitchFamily="34" charset="0"/>
                <a:cs typeface="Verdana" panose="020B0604030504040204" pitchFamily="34" charset="0"/>
              </a:rPr>
              <a:t>del nuovo gruppo di intersezione omogeneo per età, abbiamo iniziato il progetto dal titolo " 1, 2, 3 … Facciamo </a:t>
            </a:r>
            <a:r>
              <a:rPr lang="it-IT" sz="1600" cap="none" dirty="0" err="1" smtClean="0">
                <a:latin typeface="Verdana" panose="020B0604030504040204" pitchFamily="34" charset="0"/>
                <a:ea typeface="Verdana" panose="020B0604030504040204" pitchFamily="34" charset="0"/>
                <a:cs typeface="Verdana" panose="020B0604030504040204" pitchFamily="34" charset="0"/>
              </a:rPr>
              <a:t>coding</a:t>
            </a:r>
            <a:r>
              <a:rPr lang="it-IT" sz="1600" cap="none" dirty="0" smtClean="0">
                <a:latin typeface="Verdana" panose="020B0604030504040204" pitchFamily="34" charset="0"/>
                <a:ea typeface="Verdana" panose="020B0604030504040204" pitchFamily="34" charset="0"/>
                <a:cs typeface="Verdana" panose="020B0604030504040204" pitchFamily="34" charset="0"/>
              </a:rPr>
              <a:t>"</a:t>
            </a:r>
            <a:endParaRPr lang="it-IT" sz="1600" cap="none"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8268310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95536" y="404664"/>
            <a:ext cx="2304256" cy="3072341"/>
          </a:xfrm>
          <a:prstGeom prst="rect">
            <a:avLst/>
          </a:prstGeom>
        </p:spPr>
      </p:pic>
      <p:pic>
        <p:nvPicPr>
          <p:cNvPr id="4" name="Immagin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22993" y="188640"/>
            <a:ext cx="2154862" cy="2873149"/>
          </a:xfrm>
          <a:prstGeom prst="rect">
            <a:avLst/>
          </a:prstGeom>
        </p:spPr>
      </p:pic>
      <p:pic>
        <p:nvPicPr>
          <p:cNvPr id="5" name="Immagin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19872" y="3356992"/>
            <a:ext cx="2304256" cy="3072341"/>
          </a:xfrm>
          <a:prstGeom prst="rect">
            <a:avLst/>
          </a:prstGeom>
        </p:spPr>
      </p:pic>
      <p:pic>
        <p:nvPicPr>
          <p:cNvPr id="6" name="Immagin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28184" y="3477005"/>
            <a:ext cx="2304256" cy="3072341"/>
          </a:xfrm>
          <a:prstGeom prst="rect">
            <a:avLst/>
          </a:prstGeom>
        </p:spPr>
      </p:pic>
    </p:spTree>
    <p:extLst>
      <p:ext uri="{BB962C8B-B14F-4D97-AF65-F5344CB8AC3E}">
        <p14:creationId xmlns:p14="http://schemas.microsoft.com/office/powerpoint/2010/main" val="14793704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188640"/>
            <a:ext cx="8424936" cy="2448272"/>
          </a:xfrm>
        </p:spPr>
        <p:txBody>
          <a:bodyPr anchor="t"/>
          <a:lstStyle/>
          <a:p>
            <a:r>
              <a:rPr lang="it-IT" sz="1600" cap="none" dirty="0" smtClean="0">
                <a:latin typeface="Verdana" panose="020B0604030504040204" pitchFamily="34" charset="0"/>
                <a:ea typeface="Verdana" panose="020B0604030504040204" pitchFamily="34" charset="0"/>
                <a:cs typeface="Verdana" panose="020B0604030504040204" pitchFamily="34" charset="0"/>
              </a:rPr>
              <a:t>Nuova situazione problematica  che presenta una difficoltà maggiore, in quanto viene inserito un ostacolo all’interno del reticolo quadrettato del tappeto magico.</a:t>
            </a:r>
            <a:br>
              <a:rPr lang="it-IT" sz="1600" cap="none" dirty="0" smtClean="0">
                <a:latin typeface="Verdana" panose="020B0604030504040204" pitchFamily="34" charset="0"/>
                <a:ea typeface="Verdana" panose="020B0604030504040204" pitchFamily="34" charset="0"/>
                <a:cs typeface="Verdana" panose="020B0604030504040204" pitchFamily="34" charset="0"/>
              </a:rPr>
            </a:br>
            <a:r>
              <a:rPr lang="it-IT" sz="1600" cap="none" dirty="0" smtClean="0">
                <a:latin typeface="Verdana" panose="020B0604030504040204" pitchFamily="34" charset="0"/>
                <a:ea typeface="Verdana" panose="020B0604030504040204" pitchFamily="34" charset="0"/>
                <a:cs typeface="Verdana" panose="020B0604030504040204" pitchFamily="34" charset="0"/>
              </a:rPr>
              <a:t/>
            </a:r>
            <a:br>
              <a:rPr lang="it-IT" sz="1600" cap="none" dirty="0" smtClean="0">
                <a:latin typeface="Verdana" panose="020B0604030504040204" pitchFamily="34" charset="0"/>
                <a:ea typeface="Verdana" panose="020B0604030504040204" pitchFamily="34" charset="0"/>
                <a:cs typeface="Verdana" panose="020B0604030504040204" pitchFamily="34" charset="0"/>
              </a:rPr>
            </a:br>
            <a:r>
              <a:rPr lang="it-IT" sz="1600" b="1" cap="none" dirty="0" err="1" smtClean="0">
                <a:latin typeface="Verdana" panose="020B0604030504040204" pitchFamily="34" charset="0"/>
                <a:ea typeface="Verdana" panose="020B0604030504040204" pitchFamily="34" charset="0"/>
                <a:cs typeface="Verdana" panose="020B0604030504040204" pitchFamily="34" charset="0"/>
              </a:rPr>
              <a:t>Problem</a:t>
            </a:r>
            <a:r>
              <a:rPr lang="it-IT" sz="1600" b="1" cap="none" dirty="0" smtClean="0">
                <a:latin typeface="Verdana" panose="020B0604030504040204" pitchFamily="34" charset="0"/>
                <a:ea typeface="Verdana" panose="020B0604030504040204" pitchFamily="34" charset="0"/>
                <a:cs typeface="Verdana" panose="020B0604030504040204" pitchFamily="34" charset="0"/>
              </a:rPr>
              <a:t> </a:t>
            </a:r>
            <a:r>
              <a:rPr lang="it-IT" sz="1600" b="1" cap="none" dirty="0" err="1" smtClean="0">
                <a:latin typeface="Verdana" panose="020B0604030504040204" pitchFamily="34" charset="0"/>
                <a:ea typeface="Verdana" panose="020B0604030504040204" pitchFamily="34" charset="0"/>
                <a:cs typeface="Verdana" panose="020B0604030504040204" pitchFamily="34" charset="0"/>
              </a:rPr>
              <a:t>solving</a:t>
            </a:r>
            <a:r>
              <a:rPr lang="it-IT" sz="1600" b="1" cap="none" dirty="0" smtClean="0">
                <a:latin typeface="Verdana" panose="020B0604030504040204" pitchFamily="34" charset="0"/>
                <a:ea typeface="Verdana" panose="020B0604030504040204" pitchFamily="34" charset="0"/>
                <a:cs typeface="Verdana" panose="020B0604030504040204" pitchFamily="34" charset="0"/>
              </a:rPr>
              <a:t>: la formica Rina ha sentito l’odore di alcune briciole di pane e noi dobbiamo aiutarla a trovarle e portarle nella sua tana.</a:t>
            </a:r>
            <a:br>
              <a:rPr lang="it-IT" sz="1600" b="1" cap="none" dirty="0" smtClean="0">
                <a:latin typeface="Verdana" panose="020B0604030504040204" pitchFamily="34" charset="0"/>
                <a:ea typeface="Verdana" panose="020B0604030504040204" pitchFamily="34" charset="0"/>
                <a:cs typeface="Verdana" panose="020B0604030504040204" pitchFamily="34" charset="0"/>
              </a:rPr>
            </a:br>
            <a:r>
              <a:rPr lang="it-IT" sz="1600" cap="none" dirty="0" smtClean="0">
                <a:latin typeface="Verdana" panose="020B0604030504040204" pitchFamily="34" charset="0"/>
                <a:ea typeface="Verdana" panose="020B0604030504040204" pitchFamily="34" charset="0"/>
                <a:cs typeface="Verdana" panose="020B0604030504040204" pitchFamily="34" charset="0"/>
              </a:rPr>
              <a:t>Questo lavoro viene svolto a coppie in modalità cooperativa, secondo le modalità di esecuzione delle volte precedenti( preparazione del materiale, del tappeto magico, riproduzione sul foglio, codifica della striscia di programmazione </a:t>
            </a:r>
            <a:r>
              <a:rPr lang="it-IT" sz="1600" cap="none" dirty="0">
                <a:latin typeface="Verdana" panose="020B0604030504040204" pitchFamily="34" charset="0"/>
                <a:ea typeface="Verdana" panose="020B0604030504040204" pitchFamily="34" charset="0"/>
                <a:cs typeface="Verdana" panose="020B0604030504040204" pitchFamily="34" charset="0"/>
              </a:rPr>
              <a:t>ed infine </a:t>
            </a:r>
            <a:r>
              <a:rPr lang="it-IT" sz="1600" cap="none" dirty="0" smtClean="0">
                <a:latin typeface="Verdana" panose="020B0604030504040204" pitchFamily="34" charset="0"/>
                <a:ea typeface="Verdana" panose="020B0604030504040204" pitchFamily="34" charset="0"/>
                <a:cs typeface="Verdana" panose="020B0604030504040204" pitchFamily="34" charset="0"/>
              </a:rPr>
              <a:t>verbalizzazione).</a:t>
            </a:r>
            <a:br>
              <a:rPr lang="it-IT" sz="1600" cap="none" dirty="0" smtClean="0">
                <a:latin typeface="Verdana" panose="020B0604030504040204" pitchFamily="34" charset="0"/>
                <a:ea typeface="Verdana" panose="020B0604030504040204" pitchFamily="34" charset="0"/>
                <a:cs typeface="Verdana" panose="020B0604030504040204" pitchFamily="34" charset="0"/>
              </a:rPr>
            </a:br>
            <a:r>
              <a:rPr lang="it-IT" sz="1600" cap="none" dirty="0" smtClean="0">
                <a:latin typeface="Verdana" panose="020B0604030504040204" pitchFamily="34" charset="0"/>
                <a:ea typeface="Verdana" panose="020B0604030504040204" pitchFamily="34" charset="0"/>
                <a:cs typeface="Verdana" panose="020B0604030504040204" pitchFamily="34" charset="0"/>
              </a:rPr>
              <a:t/>
            </a:r>
            <a:br>
              <a:rPr lang="it-IT" sz="1600" cap="none" dirty="0" smtClean="0">
                <a:latin typeface="Verdana" panose="020B0604030504040204" pitchFamily="34" charset="0"/>
                <a:ea typeface="Verdana" panose="020B0604030504040204" pitchFamily="34" charset="0"/>
                <a:cs typeface="Verdana" panose="020B0604030504040204" pitchFamily="34" charset="0"/>
              </a:rPr>
            </a:br>
            <a:endParaRPr lang="it-IT" sz="1600" cap="none" dirty="0">
              <a:latin typeface="Verdana" panose="020B0604030504040204" pitchFamily="34" charset="0"/>
              <a:ea typeface="Verdana" panose="020B0604030504040204" pitchFamily="34" charset="0"/>
              <a:cs typeface="Verdana" panose="020B0604030504040204" pitchFamily="34" charset="0"/>
            </a:endParaRPr>
          </a:p>
        </p:txBody>
      </p:sp>
      <p:pic>
        <p:nvPicPr>
          <p:cNvPr id="3" name="Immagine 2"/>
          <p:cNvPicPr>
            <a:picLocks noChangeAspect="1"/>
          </p:cNvPicPr>
          <p:nvPr/>
        </p:nvPicPr>
        <p:blipFill rotWithShape="1">
          <a:blip r:embed="rId2" cstate="email">
            <a:extLst>
              <a:ext uri="{28A0092B-C50C-407E-A947-70E740481C1C}">
                <a14:useLocalDpi xmlns:a14="http://schemas.microsoft.com/office/drawing/2010/main"/>
              </a:ext>
            </a:extLst>
          </a:blip>
          <a:srcRect l="23610" t="6251"/>
          <a:stretch/>
        </p:blipFill>
        <p:spPr>
          <a:xfrm>
            <a:off x="3131839" y="2852936"/>
            <a:ext cx="2354183" cy="3852180"/>
          </a:xfrm>
          <a:prstGeom prst="rect">
            <a:avLst/>
          </a:prstGeom>
        </p:spPr>
      </p:pic>
      <p:pic>
        <p:nvPicPr>
          <p:cNvPr id="4" name="Immagine 3"/>
          <p:cNvPicPr>
            <a:picLocks noChangeAspect="1"/>
          </p:cNvPicPr>
          <p:nvPr/>
        </p:nvPicPr>
        <p:blipFill rotWithShape="1">
          <a:blip r:embed="rId3" cstate="email">
            <a:extLst>
              <a:ext uri="{28A0092B-C50C-407E-A947-70E740481C1C}">
                <a14:useLocalDpi xmlns:a14="http://schemas.microsoft.com/office/drawing/2010/main"/>
              </a:ext>
            </a:extLst>
          </a:blip>
          <a:srcRect l="14852"/>
          <a:stretch/>
        </p:blipFill>
        <p:spPr>
          <a:xfrm>
            <a:off x="6209440" y="2772060"/>
            <a:ext cx="2511682" cy="3933056"/>
          </a:xfrm>
          <a:prstGeom prst="rect">
            <a:avLst/>
          </a:prstGeom>
        </p:spPr>
      </p:pic>
      <p:pic>
        <p:nvPicPr>
          <p:cNvPr id="5" name="Immagine 4"/>
          <p:cNvPicPr>
            <a:picLocks noChangeAspect="1"/>
          </p:cNvPicPr>
          <p:nvPr/>
        </p:nvPicPr>
        <p:blipFill rotWithShape="1">
          <a:blip r:embed="rId4" cstate="email">
            <a:extLst>
              <a:ext uri="{28A0092B-C50C-407E-A947-70E740481C1C}">
                <a14:useLocalDpi xmlns:a14="http://schemas.microsoft.com/office/drawing/2010/main"/>
              </a:ext>
            </a:extLst>
          </a:blip>
          <a:srcRect l="15241" r="13984"/>
          <a:stretch/>
        </p:blipFill>
        <p:spPr>
          <a:xfrm>
            <a:off x="395536" y="2852936"/>
            <a:ext cx="2074985" cy="3909120"/>
          </a:xfrm>
          <a:prstGeom prst="rect">
            <a:avLst/>
          </a:prstGeom>
        </p:spPr>
      </p:pic>
    </p:spTree>
    <p:extLst>
      <p:ext uri="{BB962C8B-B14F-4D97-AF65-F5344CB8AC3E}">
        <p14:creationId xmlns:p14="http://schemas.microsoft.com/office/powerpoint/2010/main" val="8647560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rotWithShape="1">
          <a:blip r:embed="rId2" cstate="email">
            <a:extLst>
              <a:ext uri="{28A0092B-C50C-407E-A947-70E740481C1C}">
                <a14:useLocalDpi xmlns:a14="http://schemas.microsoft.com/office/drawing/2010/main"/>
              </a:ext>
            </a:extLst>
          </a:blip>
          <a:srcRect t="30596"/>
          <a:stretch/>
        </p:blipFill>
        <p:spPr>
          <a:xfrm>
            <a:off x="4392810" y="692696"/>
            <a:ext cx="2895786" cy="2679721"/>
          </a:xfrm>
          <a:prstGeom prst="rect">
            <a:avLst/>
          </a:prstGeom>
        </p:spPr>
      </p:pic>
      <p:pic>
        <p:nvPicPr>
          <p:cNvPr id="6" name="Immagine 5"/>
          <p:cNvPicPr>
            <a:picLocks noChangeAspect="1"/>
          </p:cNvPicPr>
          <p:nvPr/>
        </p:nvPicPr>
        <p:blipFill rotWithShape="1">
          <a:blip r:embed="rId3" cstate="email">
            <a:extLst>
              <a:ext uri="{28A0092B-C50C-407E-A947-70E740481C1C}">
                <a14:useLocalDpi xmlns:a14="http://schemas.microsoft.com/office/drawing/2010/main"/>
              </a:ext>
            </a:extLst>
          </a:blip>
          <a:srcRect t="17258"/>
          <a:stretch/>
        </p:blipFill>
        <p:spPr>
          <a:xfrm>
            <a:off x="5364088" y="3915507"/>
            <a:ext cx="2360214" cy="2603861"/>
          </a:xfrm>
          <a:prstGeom prst="rect">
            <a:avLst/>
          </a:prstGeom>
        </p:spPr>
      </p:pic>
      <p:pic>
        <p:nvPicPr>
          <p:cNvPr id="7" name="Immagin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31640" y="3137976"/>
            <a:ext cx="2684249" cy="3578999"/>
          </a:xfrm>
          <a:prstGeom prst="rect">
            <a:avLst/>
          </a:prstGeom>
        </p:spPr>
      </p:pic>
      <p:pic>
        <p:nvPicPr>
          <p:cNvPr id="8" name="Immagine 7"/>
          <p:cNvPicPr>
            <a:picLocks noChangeAspect="1"/>
          </p:cNvPicPr>
          <p:nvPr/>
        </p:nvPicPr>
        <p:blipFill rotWithShape="1">
          <a:blip r:embed="rId5" cstate="email">
            <a:extLst>
              <a:ext uri="{28A0092B-C50C-407E-A947-70E740481C1C}">
                <a14:useLocalDpi xmlns:a14="http://schemas.microsoft.com/office/drawing/2010/main"/>
              </a:ext>
            </a:extLst>
          </a:blip>
          <a:srcRect t="29633"/>
          <a:stretch/>
        </p:blipFill>
        <p:spPr>
          <a:xfrm>
            <a:off x="251520" y="397936"/>
            <a:ext cx="2769350" cy="2598272"/>
          </a:xfrm>
          <a:prstGeom prst="rect">
            <a:avLst/>
          </a:prstGeom>
        </p:spPr>
      </p:pic>
    </p:spTree>
    <p:extLst>
      <p:ext uri="{BB962C8B-B14F-4D97-AF65-F5344CB8AC3E}">
        <p14:creationId xmlns:p14="http://schemas.microsoft.com/office/powerpoint/2010/main" val="12571448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72200" y="3429000"/>
            <a:ext cx="2421750" cy="3229000"/>
          </a:xfrm>
          <a:prstGeom prst="rect">
            <a:avLst/>
          </a:prstGeom>
        </p:spPr>
      </p:pic>
      <p:pic>
        <p:nvPicPr>
          <p:cNvPr id="3" name="Immagin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3568" y="3429000"/>
            <a:ext cx="2421750" cy="3229000"/>
          </a:xfrm>
          <a:prstGeom prst="rect">
            <a:avLst/>
          </a:prstGeom>
        </p:spPr>
      </p:pic>
      <p:pic>
        <p:nvPicPr>
          <p:cNvPr id="4" name="Immagin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35896" y="529856"/>
            <a:ext cx="2444387" cy="3259183"/>
          </a:xfrm>
          <a:prstGeom prst="rect">
            <a:avLst/>
          </a:prstGeom>
        </p:spPr>
      </p:pic>
      <p:pic>
        <p:nvPicPr>
          <p:cNvPr id="5" name="Immagine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49771" y="529857"/>
            <a:ext cx="2076720" cy="2768960"/>
          </a:xfrm>
          <a:prstGeom prst="rect">
            <a:avLst/>
          </a:prstGeom>
        </p:spPr>
      </p:pic>
    </p:spTree>
    <p:extLst>
      <p:ext uri="{BB962C8B-B14F-4D97-AF65-F5344CB8AC3E}">
        <p14:creationId xmlns:p14="http://schemas.microsoft.com/office/powerpoint/2010/main" val="2912922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72200" y="3356992"/>
            <a:ext cx="2421750" cy="3229000"/>
          </a:xfrm>
          <a:prstGeom prst="rect">
            <a:avLst/>
          </a:prstGeom>
        </p:spPr>
      </p:pic>
      <p:pic>
        <p:nvPicPr>
          <p:cNvPr id="3" name="Immagin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85438" y="370583"/>
            <a:ext cx="2185801" cy="2914401"/>
          </a:xfrm>
          <a:prstGeom prst="rect">
            <a:avLst/>
          </a:prstGeom>
        </p:spPr>
      </p:pic>
      <p:pic>
        <p:nvPicPr>
          <p:cNvPr id="4" name="Immagin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31640" y="3396244"/>
            <a:ext cx="2421750" cy="3229000"/>
          </a:xfrm>
          <a:prstGeom prst="rect">
            <a:avLst/>
          </a:prstGeom>
        </p:spPr>
      </p:pic>
      <p:pic>
        <p:nvPicPr>
          <p:cNvPr id="5" name="Immagine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23528" y="260648"/>
            <a:ext cx="2421750" cy="2808312"/>
          </a:xfrm>
          <a:prstGeom prst="rect">
            <a:avLst/>
          </a:prstGeom>
        </p:spPr>
      </p:pic>
    </p:spTree>
    <p:extLst>
      <p:ext uri="{BB962C8B-B14F-4D97-AF65-F5344CB8AC3E}">
        <p14:creationId xmlns:p14="http://schemas.microsoft.com/office/powerpoint/2010/main" val="35998257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sz="2400" b="1" cap="none" dirty="0" smtClean="0">
                <a:latin typeface="Verdana" panose="020B0604030504040204" pitchFamily="34" charset="0"/>
                <a:ea typeface="Verdana" panose="020B0604030504040204" pitchFamily="34" charset="0"/>
                <a:cs typeface="Verdana" panose="020B0604030504040204" pitchFamily="34" charset="0"/>
              </a:rPr>
              <a:t>LA SINTESI FINALE</a:t>
            </a:r>
            <a:endParaRPr lang="it-IT" sz="2400" b="1" cap="none" dirty="0">
              <a:latin typeface="Verdana" panose="020B0604030504040204" pitchFamily="34" charset="0"/>
              <a:ea typeface="Verdana" panose="020B0604030504040204" pitchFamily="34" charset="0"/>
              <a:cs typeface="Verdana" panose="020B0604030504040204" pitchFamily="34" charset="0"/>
            </a:endParaRPr>
          </a:p>
        </p:txBody>
      </p:sp>
      <p:pic>
        <p:nvPicPr>
          <p:cNvPr id="3" name="Immagin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72000" y="1484784"/>
            <a:ext cx="4283968" cy="4646709"/>
          </a:xfrm>
          <a:prstGeom prst="rect">
            <a:avLst/>
          </a:prstGeom>
        </p:spPr>
      </p:pic>
      <p:pic>
        <p:nvPicPr>
          <p:cNvPr id="7" name="Immagin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3528" y="980727"/>
            <a:ext cx="3672408" cy="5185191"/>
          </a:xfrm>
          <a:prstGeom prst="rect">
            <a:avLst/>
          </a:prstGeom>
        </p:spPr>
      </p:pic>
    </p:spTree>
    <p:extLst>
      <p:ext uri="{BB962C8B-B14F-4D97-AF65-F5344CB8AC3E}">
        <p14:creationId xmlns:p14="http://schemas.microsoft.com/office/powerpoint/2010/main" val="4594751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1520" y="282229"/>
            <a:ext cx="5050105" cy="3787579"/>
          </a:xfrm>
          <a:prstGeom prst="rect">
            <a:avLst/>
          </a:prstGeom>
        </p:spPr>
      </p:pic>
      <p:pic>
        <p:nvPicPr>
          <p:cNvPr id="4" name="Immagin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55976" y="2176019"/>
            <a:ext cx="4589601" cy="4320480"/>
          </a:xfrm>
          <a:prstGeom prst="rect">
            <a:avLst/>
          </a:prstGeom>
        </p:spPr>
      </p:pic>
    </p:spTree>
    <p:extLst>
      <p:ext uri="{BB962C8B-B14F-4D97-AF65-F5344CB8AC3E}">
        <p14:creationId xmlns:p14="http://schemas.microsoft.com/office/powerpoint/2010/main" val="34263482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11760" y="764704"/>
            <a:ext cx="4199235" cy="5215973"/>
          </a:xfrm>
          <a:prstGeom prst="rect">
            <a:avLst/>
          </a:prstGeom>
        </p:spPr>
      </p:pic>
    </p:spTree>
    <p:extLst>
      <p:ext uri="{BB962C8B-B14F-4D97-AF65-F5344CB8AC3E}">
        <p14:creationId xmlns:p14="http://schemas.microsoft.com/office/powerpoint/2010/main" val="19576904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1520" y="365760"/>
            <a:ext cx="8640960" cy="4719424"/>
          </a:xfrm>
        </p:spPr>
        <p:txBody>
          <a:bodyPr anchor="t"/>
          <a:lstStyle/>
          <a:p>
            <a:pPr marL="0" indent="0">
              <a:spcBef>
                <a:spcPts val="0"/>
              </a:spcBef>
            </a:pPr>
            <a:r>
              <a:rPr lang="it-IT" sz="1600" b="1" cap="none" dirty="0" smtClean="0">
                <a:solidFill>
                  <a:srgbClr val="002060"/>
                </a:solidFill>
                <a:latin typeface="Verdana" panose="020B0604030504040204" pitchFamily="34" charset="0"/>
                <a:ea typeface="Verdana" panose="020B0604030504040204" pitchFamily="34" charset="0"/>
                <a:cs typeface="Verdana" panose="020B0604030504040204" pitchFamily="34" charset="0"/>
              </a:rPr>
              <a:t>QUARTO STEP: utilizzo di robottini per imparare a programmare.</a:t>
            </a:r>
            <a:br>
              <a:rPr lang="it-IT" sz="1600" b="1" cap="none" dirty="0" smtClean="0">
                <a:solidFill>
                  <a:srgbClr val="002060"/>
                </a:solidFill>
                <a:latin typeface="Verdana" panose="020B0604030504040204" pitchFamily="34" charset="0"/>
                <a:ea typeface="Verdana" panose="020B0604030504040204" pitchFamily="34" charset="0"/>
                <a:cs typeface="Verdana" panose="020B0604030504040204" pitchFamily="34" charset="0"/>
              </a:rPr>
            </a:br>
            <a:r>
              <a:rPr lang="it-IT" sz="1600" b="1" cap="none"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a:r>
            <a:br>
              <a:rPr lang="it-IT" sz="1600" b="1" cap="none" dirty="0" smtClean="0">
                <a:solidFill>
                  <a:srgbClr val="002060"/>
                </a:solidFill>
                <a:latin typeface="Verdana" panose="020B0604030504040204" pitchFamily="34" charset="0"/>
                <a:ea typeface="Verdana" panose="020B0604030504040204" pitchFamily="34" charset="0"/>
                <a:cs typeface="Verdana" panose="020B0604030504040204" pitchFamily="34" charset="0"/>
              </a:rPr>
            </a:br>
            <a:r>
              <a:rPr lang="it-IT" sz="1600" cap="none" dirty="0" smtClean="0">
                <a:solidFill>
                  <a:srgbClr val="002060"/>
                </a:solidFill>
                <a:latin typeface="Verdana" panose="020B0604030504040204" pitchFamily="34" charset="0"/>
                <a:ea typeface="Verdana" panose="020B0604030504040204" pitchFamily="34" charset="0"/>
                <a:cs typeface="Verdana" panose="020B0604030504040204" pitchFamily="34" charset="0"/>
              </a:rPr>
              <a:t>Vista la curiosità e la motivazione dimostrata dal gruppo di intersezione dei bambini  delle sezioni B e D nell’affrontare le attività proposte di </a:t>
            </a:r>
            <a:r>
              <a:rPr lang="it-IT" sz="1600" cap="none" dirty="0" err="1" smtClean="0">
                <a:solidFill>
                  <a:srgbClr val="002060"/>
                </a:solidFill>
                <a:latin typeface="Verdana" panose="020B0604030504040204" pitchFamily="34" charset="0"/>
                <a:ea typeface="Verdana" panose="020B0604030504040204" pitchFamily="34" charset="0"/>
                <a:cs typeface="Verdana" panose="020B0604030504040204" pitchFamily="34" charset="0"/>
              </a:rPr>
              <a:t>coding</a:t>
            </a:r>
            <a:r>
              <a:rPr lang="it-IT" sz="1600" cap="none"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unplugged, ho deciso di proporre nuove attività basate sull’utilizzo di semplici robottini, che eseguono percorsi utilizzando le frecce direzionali.</a:t>
            </a:r>
            <a:r>
              <a:rPr lang="it-IT" sz="1600" cap="none" dirty="0">
                <a:solidFill>
                  <a:srgbClr val="002060"/>
                </a:solidFill>
                <a:latin typeface="Verdana" panose="020B0604030504040204" pitchFamily="34" charset="0"/>
                <a:ea typeface="Verdana" panose="020B0604030504040204" pitchFamily="34" charset="0"/>
                <a:cs typeface="Verdana" panose="020B0604030504040204" pitchFamily="34" charset="0"/>
              </a:rPr>
              <a:t> </a:t>
            </a:r>
            <a:r>
              <a:rPr lang="it-IT" sz="1600" cap="none"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a:r>
            <a:br>
              <a:rPr lang="it-IT" sz="1600" cap="none" dirty="0" smtClean="0">
                <a:solidFill>
                  <a:srgbClr val="002060"/>
                </a:solidFill>
                <a:latin typeface="Verdana" panose="020B0604030504040204" pitchFamily="34" charset="0"/>
                <a:ea typeface="Verdana" panose="020B0604030504040204" pitchFamily="34" charset="0"/>
                <a:cs typeface="Verdana" panose="020B0604030504040204" pitchFamily="34" charset="0"/>
              </a:rPr>
            </a:br>
            <a:r>
              <a:rPr lang="it-IT" sz="1600" cap="none" dirty="0" smtClean="0">
                <a:solidFill>
                  <a:srgbClr val="002060"/>
                </a:solidFill>
                <a:latin typeface="Verdana" panose="020B0604030504040204" pitchFamily="34" charset="0"/>
                <a:ea typeface="Verdana" panose="020B0604030504040204" pitchFamily="34" charset="0"/>
                <a:cs typeface="Verdana" panose="020B0604030504040204" pitchFamily="34" charset="0"/>
              </a:rPr>
              <a:t>L’utilizzo </a:t>
            </a:r>
            <a:r>
              <a:rPr lang="it-IT" sz="1600" cap="none" dirty="0">
                <a:solidFill>
                  <a:srgbClr val="002060"/>
                </a:solidFill>
                <a:latin typeface="Verdana" panose="020B0604030504040204" pitchFamily="34" charset="0"/>
                <a:ea typeface="Verdana" panose="020B0604030504040204" pitchFamily="34" charset="0"/>
                <a:cs typeface="Verdana" panose="020B0604030504040204" pitchFamily="34" charset="0"/>
              </a:rPr>
              <a:t>di kit robotici , rappresenta un elemento di novità in quanto  permette di creare le condizioni per realizzare attività di laboratorio in cui gli aspetti  di apprendimento e gioco, di competizione e di cooperazione siano nel giusto equilibrio e favoriscano lo sviluppo di competenze ed abilità.</a:t>
            </a:r>
            <a:r>
              <a:rPr lang="it-IT" sz="1600" cap="none" dirty="0">
                <a:latin typeface="Verdana" panose="020B0604030504040204" pitchFamily="34" charset="0"/>
                <a:ea typeface="Verdana" panose="020B0604030504040204" pitchFamily="34" charset="0"/>
                <a:cs typeface="Verdana" panose="020B0604030504040204" pitchFamily="34" charset="0"/>
              </a:rPr>
              <a:t/>
            </a:r>
            <a:br>
              <a:rPr lang="it-IT" sz="1600" cap="none" dirty="0">
                <a:latin typeface="Verdana" panose="020B0604030504040204" pitchFamily="34" charset="0"/>
                <a:ea typeface="Verdana" panose="020B0604030504040204" pitchFamily="34" charset="0"/>
                <a:cs typeface="Verdana" panose="020B0604030504040204" pitchFamily="34" charset="0"/>
              </a:rPr>
            </a:br>
            <a:r>
              <a:rPr lang="it-IT" sz="1600" cap="none"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a:r>
            <a:br>
              <a:rPr lang="it-IT" sz="1600" cap="none" dirty="0" smtClean="0">
                <a:solidFill>
                  <a:srgbClr val="002060"/>
                </a:solidFill>
                <a:latin typeface="Verdana" panose="020B0604030504040204" pitchFamily="34" charset="0"/>
                <a:ea typeface="Verdana" panose="020B0604030504040204" pitchFamily="34" charset="0"/>
                <a:cs typeface="Verdana" panose="020B0604030504040204" pitchFamily="34" charset="0"/>
              </a:rPr>
            </a:br>
            <a:r>
              <a:rPr lang="it-IT" sz="1600" cap="none" dirty="0" smtClean="0">
                <a:solidFill>
                  <a:srgbClr val="002060"/>
                </a:solidFill>
                <a:latin typeface="Verdana" panose="020B0604030504040204" pitchFamily="34" charset="0"/>
                <a:ea typeface="Verdana" panose="020B0604030504040204" pitchFamily="34" charset="0"/>
                <a:cs typeface="Verdana" panose="020B0604030504040204" pitchFamily="34" charset="0"/>
              </a:rPr>
              <a:t>Si comincia giocando con” DOC”, un simpatico robottino incluso nel gioco della </a:t>
            </a:r>
            <a:r>
              <a:rPr lang="it-IT" sz="1600" cap="none" dirty="0">
                <a:solidFill>
                  <a:srgbClr val="002060"/>
                </a:solidFill>
                <a:latin typeface="Verdana" panose="020B0604030504040204" pitchFamily="34" charset="0"/>
                <a:ea typeface="Verdana" panose="020B0604030504040204" pitchFamily="34" charset="0"/>
                <a:cs typeface="Verdana" panose="020B0604030504040204" pitchFamily="34" charset="0"/>
              </a:rPr>
              <a:t>C</a:t>
            </a:r>
            <a:r>
              <a:rPr lang="it-IT" sz="1600" cap="none" dirty="0" smtClean="0">
                <a:solidFill>
                  <a:srgbClr val="002060"/>
                </a:solidFill>
                <a:latin typeface="Verdana" panose="020B0604030504040204" pitchFamily="34" charset="0"/>
                <a:ea typeface="Verdana" panose="020B0604030504040204" pitchFamily="34" charset="0"/>
                <a:cs typeface="Verdana" panose="020B0604030504040204" pitchFamily="34" charset="0"/>
              </a:rPr>
              <a:t>lementoni che la nostra scuola ha acquistato. </a:t>
            </a:r>
            <a:br>
              <a:rPr lang="it-IT" sz="1600" cap="none" dirty="0" smtClean="0">
                <a:solidFill>
                  <a:srgbClr val="002060"/>
                </a:solidFill>
                <a:latin typeface="Verdana" panose="020B0604030504040204" pitchFamily="34" charset="0"/>
                <a:ea typeface="Verdana" panose="020B0604030504040204" pitchFamily="34" charset="0"/>
                <a:cs typeface="Verdana" panose="020B0604030504040204" pitchFamily="34" charset="0"/>
              </a:rPr>
            </a:br>
            <a:r>
              <a:rPr lang="it-IT" sz="1600" cap="none" dirty="0">
                <a:solidFill>
                  <a:srgbClr val="002060"/>
                </a:solidFill>
                <a:latin typeface="Verdana" panose="020B0604030504040204" pitchFamily="34" charset="0"/>
                <a:ea typeface="Verdana" panose="020B0604030504040204" pitchFamily="34" charset="0"/>
                <a:cs typeface="Verdana" panose="020B0604030504040204" pitchFamily="34" charset="0"/>
              </a:rPr>
              <a:t>H</a:t>
            </a:r>
            <a:r>
              <a:rPr lang="it-IT" sz="1600" cap="none" dirty="0" smtClean="0">
                <a:solidFill>
                  <a:srgbClr val="002060"/>
                </a:solidFill>
                <a:latin typeface="Verdana" panose="020B0604030504040204" pitchFamily="34" charset="0"/>
                <a:ea typeface="Verdana" panose="020B0604030504040204" pitchFamily="34" charset="0"/>
                <a:cs typeface="Verdana" panose="020B0604030504040204" pitchFamily="34" charset="0"/>
              </a:rPr>
              <a:t>o chiesto ai bambini di osservarlo attentamente, toccarlo, premere i tasti, scoprire che si muove e parla, formulare ipotesi sul suo funzionamento scambiandosi idee e opinioni , liberi di sperimentare e interagire con DOC. </a:t>
            </a:r>
            <a:br>
              <a:rPr lang="it-IT" sz="1600" cap="none" dirty="0" smtClean="0">
                <a:solidFill>
                  <a:srgbClr val="002060"/>
                </a:solidFill>
                <a:latin typeface="Verdana" panose="020B0604030504040204" pitchFamily="34" charset="0"/>
                <a:ea typeface="Verdana" panose="020B0604030504040204" pitchFamily="34" charset="0"/>
                <a:cs typeface="Verdana" panose="020B0604030504040204" pitchFamily="34" charset="0"/>
              </a:rPr>
            </a:br>
            <a:r>
              <a:rPr lang="it-IT" sz="1600" cap="none" dirty="0" smtClean="0">
                <a:solidFill>
                  <a:srgbClr val="002060"/>
                </a:solidFill>
                <a:latin typeface="Verdana" panose="020B0604030504040204" pitchFamily="34" charset="0"/>
                <a:ea typeface="Verdana" panose="020B0604030504040204" pitchFamily="34" charset="0"/>
                <a:cs typeface="Verdana" panose="020B0604030504040204" pitchFamily="34" charset="0"/>
              </a:rPr>
              <a:t>Ho riportato le informazioni che i bambini hanno sottolineato relative all’esplorazione ed osservazione e al termine ogni bambino ha rappresentato graficamente il robottino.</a:t>
            </a:r>
            <a:br>
              <a:rPr lang="it-IT" sz="1600" cap="none" dirty="0" smtClean="0">
                <a:solidFill>
                  <a:srgbClr val="002060"/>
                </a:solidFill>
                <a:latin typeface="Verdana" panose="020B0604030504040204" pitchFamily="34" charset="0"/>
                <a:ea typeface="Verdana" panose="020B0604030504040204" pitchFamily="34" charset="0"/>
                <a:cs typeface="Verdana" panose="020B0604030504040204" pitchFamily="34" charset="0"/>
              </a:rPr>
            </a:br>
            <a:endParaRPr lang="it-IT" sz="1600" cap="none"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650522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chor="t">
            <a:normAutofit fontScale="90000"/>
          </a:bodyPr>
          <a:lstStyle/>
          <a:p>
            <a:r>
              <a:rPr lang="it-IT" sz="1600" cap="none" dirty="0" smtClean="0">
                <a:latin typeface="Verdana" panose="020B0604030504040204" pitchFamily="34" charset="0"/>
                <a:ea typeface="Verdana" panose="020B0604030504040204" pitchFamily="34" charset="0"/>
                <a:cs typeface="Verdana" panose="020B0604030504040204" pitchFamily="34" charset="0"/>
              </a:rPr>
              <a:t/>
            </a:r>
            <a:br>
              <a:rPr lang="it-IT" sz="1600" cap="none" dirty="0" smtClean="0">
                <a:latin typeface="Verdana" panose="020B0604030504040204" pitchFamily="34" charset="0"/>
                <a:ea typeface="Verdana" panose="020B0604030504040204" pitchFamily="34" charset="0"/>
                <a:cs typeface="Verdana" panose="020B0604030504040204" pitchFamily="34" charset="0"/>
              </a:rPr>
            </a:br>
            <a:r>
              <a:rPr lang="it-IT" sz="1600" cap="none" dirty="0" smtClean="0">
                <a:latin typeface="Verdana" panose="020B0604030504040204" pitchFamily="34" charset="0"/>
                <a:ea typeface="Verdana" panose="020B0604030504040204" pitchFamily="34" charset="0"/>
                <a:cs typeface="Verdana" panose="020B0604030504040204" pitchFamily="34" charset="0"/>
              </a:rPr>
              <a:t/>
            </a:r>
            <a:br>
              <a:rPr lang="it-IT" sz="1600" cap="none" dirty="0" smtClean="0">
                <a:latin typeface="Verdana" panose="020B0604030504040204" pitchFamily="34" charset="0"/>
                <a:ea typeface="Verdana" panose="020B0604030504040204" pitchFamily="34" charset="0"/>
                <a:cs typeface="Verdana" panose="020B0604030504040204" pitchFamily="34" charset="0"/>
              </a:rPr>
            </a:br>
            <a:endParaRPr lang="it-IT" sz="1600" cap="none" dirty="0">
              <a:latin typeface="Verdana" panose="020B0604030504040204" pitchFamily="34" charset="0"/>
              <a:ea typeface="Verdana" panose="020B0604030504040204" pitchFamily="34" charset="0"/>
              <a:cs typeface="Verdana" panose="020B0604030504040204" pitchFamily="34" charset="0"/>
            </a:endParaRPr>
          </a:p>
        </p:txBody>
      </p:sp>
      <p:sp>
        <p:nvSpPr>
          <p:cNvPr id="3" name="Rettangolo 2"/>
          <p:cNvSpPr/>
          <p:nvPr/>
        </p:nvSpPr>
        <p:spPr>
          <a:xfrm>
            <a:off x="467544" y="476672"/>
            <a:ext cx="8136904" cy="3816429"/>
          </a:xfrm>
          <a:prstGeom prst="rect">
            <a:avLst/>
          </a:prstGeom>
        </p:spPr>
        <p:txBody>
          <a:bodyPr wrap="square">
            <a:spAutoFit/>
          </a:bodyPr>
          <a:lstStyle/>
          <a:p>
            <a:r>
              <a:rPr lang="it-IT" sz="1600" b="1" dirty="0">
                <a:latin typeface="Verdana" panose="020B0604030504040204" pitchFamily="34" charset="0"/>
                <a:ea typeface="Verdana" panose="020B0604030504040204" pitchFamily="34" charset="0"/>
                <a:cs typeface="Verdana" panose="020B0604030504040204" pitchFamily="34" charset="0"/>
              </a:rPr>
              <a:t>Cosa hanno detto i bambini di DOC</a:t>
            </a:r>
            <a:endParaRPr lang="it-IT" sz="1600" dirty="0">
              <a:latin typeface="Verdana" panose="020B0604030504040204" pitchFamily="34" charset="0"/>
              <a:ea typeface="Verdana" panose="020B0604030504040204" pitchFamily="34" charset="0"/>
              <a:cs typeface="Verdana" panose="020B0604030504040204" pitchFamily="34" charset="0"/>
            </a:endParaRPr>
          </a:p>
          <a:p>
            <a:pPr lvl="0"/>
            <a:endParaRPr lang="it-IT" sz="1600" dirty="0" smtClean="0">
              <a:latin typeface="Verdana" panose="020B0604030504040204" pitchFamily="34" charset="0"/>
              <a:ea typeface="Verdana" panose="020B0604030504040204" pitchFamily="34" charset="0"/>
              <a:cs typeface="Verdana" panose="020B0604030504040204" pitchFamily="34" charset="0"/>
            </a:endParaRPr>
          </a:p>
          <a:p>
            <a:pPr lvl="0"/>
            <a:r>
              <a:rPr lang="it-IT" sz="1600" dirty="0" smtClean="0">
                <a:latin typeface="Verdana" panose="020B0604030504040204" pitchFamily="34" charset="0"/>
                <a:ea typeface="Verdana" panose="020B0604030504040204" pitchFamily="34" charset="0"/>
                <a:cs typeface="Verdana" panose="020B0604030504040204" pitchFamily="34" charset="0"/>
              </a:rPr>
              <a:t>Doc </a:t>
            </a:r>
            <a:r>
              <a:rPr lang="it-IT" sz="1600" dirty="0">
                <a:latin typeface="Verdana" panose="020B0604030504040204" pitchFamily="34" charset="0"/>
                <a:ea typeface="Verdana" panose="020B0604030504040204" pitchFamily="34" charset="0"/>
                <a:cs typeface="Verdana" panose="020B0604030504040204" pitchFamily="34" charset="0"/>
              </a:rPr>
              <a:t>è un robottino fa i comandi che gli diciamo. Se tu gli dici “avanti” lui va avanti, ma lo possiamo fare andare anche a destra e a sinistra;</a:t>
            </a:r>
          </a:p>
          <a:p>
            <a:pPr lvl="0"/>
            <a:r>
              <a:rPr lang="it-IT" sz="1600" dirty="0">
                <a:latin typeface="Verdana" panose="020B0604030504040204" pitchFamily="34" charset="0"/>
                <a:ea typeface="Verdana" panose="020B0604030504040204" pitchFamily="34" charset="0"/>
                <a:cs typeface="Verdana" panose="020B0604030504040204" pitchFamily="34" charset="0"/>
              </a:rPr>
              <a:t>ha i pulsanti per andare avanti a destra e a sinistra sulla testa;</a:t>
            </a:r>
          </a:p>
          <a:p>
            <a:pPr lvl="0"/>
            <a:r>
              <a:rPr lang="it-IT" sz="1600" dirty="0">
                <a:latin typeface="Verdana" panose="020B0604030504040204" pitchFamily="34" charset="0"/>
                <a:ea typeface="Verdana" panose="020B0604030504040204" pitchFamily="34" charset="0"/>
                <a:cs typeface="Verdana" panose="020B0604030504040204" pitchFamily="34" charset="0"/>
              </a:rPr>
              <a:t>sulla testa sono disegnate le frecce avanti, a destra, a sinistra</a:t>
            </a:r>
            <a:r>
              <a:rPr lang="it-IT" sz="1600" dirty="0" smtClean="0">
                <a:latin typeface="Verdana" panose="020B0604030504040204" pitchFamily="34" charset="0"/>
                <a:ea typeface="Verdana" panose="020B0604030504040204" pitchFamily="34" charset="0"/>
                <a:cs typeface="Verdana" panose="020B0604030504040204" pitchFamily="34" charset="0"/>
              </a:rPr>
              <a:t>;</a:t>
            </a:r>
          </a:p>
          <a:p>
            <a:pPr lvl="0"/>
            <a:r>
              <a:rPr lang="it-IT" sz="1600" dirty="0" smtClean="0">
                <a:latin typeface="Verdana" panose="020B0604030504040204" pitchFamily="34" charset="0"/>
                <a:ea typeface="Verdana" panose="020B0604030504040204" pitchFamily="34" charset="0"/>
                <a:cs typeface="Verdana" panose="020B0604030504040204" pitchFamily="34" charset="0"/>
              </a:rPr>
              <a:t>ha </a:t>
            </a:r>
            <a:r>
              <a:rPr lang="it-IT" sz="1600" dirty="0">
                <a:latin typeface="Verdana" panose="020B0604030504040204" pitchFamily="34" charset="0"/>
                <a:ea typeface="Verdana" panose="020B0604030504040204" pitchFamily="34" charset="0"/>
                <a:cs typeface="Verdana" panose="020B0604030504040204" pitchFamily="34" charset="0"/>
              </a:rPr>
              <a:t>lo schermo nero;</a:t>
            </a:r>
          </a:p>
          <a:p>
            <a:pPr lvl="0"/>
            <a:r>
              <a:rPr lang="it-IT" sz="1600" dirty="0">
                <a:latin typeface="Verdana" panose="020B0604030504040204" pitchFamily="34" charset="0"/>
                <a:ea typeface="Verdana" panose="020B0604030504040204" pitchFamily="34" charset="0"/>
                <a:cs typeface="Verdana" panose="020B0604030504040204" pitchFamily="34" charset="0"/>
              </a:rPr>
              <a:t>se schiacci sei volte la freccia avanti, va avanti di sei passi;</a:t>
            </a:r>
          </a:p>
          <a:p>
            <a:pPr lvl="0"/>
            <a:r>
              <a:rPr lang="it-IT" sz="1600" dirty="0">
                <a:latin typeface="Verdana" panose="020B0604030504040204" pitchFamily="34" charset="0"/>
                <a:ea typeface="Verdana" panose="020B0604030504040204" pitchFamily="34" charset="0"/>
                <a:cs typeface="Verdana" panose="020B0604030504040204" pitchFamily="34" charset="0"/>
              </a:rPr>
              <a:t>non ha le gambe ma due ruote nere;</a:t>
            </a:r>
          </a:p>
          <a:p>
            <a:pPr lvl="0"/>
            <a:r>
              <a:rPr lang="it-IT" sz="1600" dirty="0">
                <a:latin typeface="Verdana" panose="020B0604030504040204" pitchFamily="34" charset="0"/>
                <a:ea typeface="Verdana" panose="020B0604030504040204" pitchFamily="34" charset="0"/>
                <a:cs typeface="Verdana" panose="020B0604030504040204" pitchFamily="34" charset="0"/>
              </a:rPr>
              <a:t>è rosso, bianco, sulla pancia ha un cerchio blu e quando si accende saluta;</a:t>
            </a:r>
          </a:p>
          <a:p>
            <a:pPr lvl="0"/>
            <a:r>
              <a:rPr lang="it-IT" sz="1600" dirty="0">
                <a:latin typeface="Verdana" panose="020B0604030504040204" pitchFamily="34" charset="0"/>
                <a:ea typeface="Verdana" panose="020B0604030504040204" pitchFamily="34" charset="0"/>
                <a:cs typeface="Verdana" panose="020B0604030504040204" pitchFamily="34" charset="0"/>
              </a:rPr>
              <a:t>sembra che ha delle orecchie e due corna tipo antenne;</a:t>
            </a:r>
          </a:p>
          <a:p>
            <a:pPr lvl="0"/>
            <a:r>
              <a:rPr lang="it-IT" sz="1600" dirty="0">
                <a:latin typeface="Verdana" panose="020B0604030504040204" pitchFamily="34" charset="0"/>
                <a:ea typeface="Verdana" panose="020B0604030504040204" pitchFamily="34" charset="0"/>
                <a:cs typeface="Verdana" panose="020B0604030504040204" pitchFamily="34" charset="0"/>
              </a:rPr>
              <a:t>quando Simo ha acceso Doc, ha detto:" Sono il tuo amico Doc" ;i pulsanti sulla testa sono blu;</a:t>
            </a:r>
          </a:p>
          <a:p>
            <a:pPr lvl="0"/>
            <a:r>
              <a:rPr lang="it-IT" sz="1600" dirty="0">
                <a:latin typeface="Verdana" panose="020B0604030504040204" pitchFamily="34" charset="0"/>
                <a:ea typeface="Verdana" panose="020B0604030504040204" pitchFamily="34" charset="0"/>
                <a:cs typeface="Verdana" panose="020B0604030504040204" pitchFamily="34" charset="0"/>
              </a:rPr>
              <a:t>quando Simo ha acceso Doc, si sono illuminati gli occhi;</a:t>
            </a:r>
          </a:p>
          <a:p>
            <a:pPr lvl="0"/>
            <a:r>
              <a:rPr lang="it-IT" sz="1600" dirty="0">
                <a:latin typeface="Verdana" panose="020B0604030504040204" pitchFamily="34" charset="0"/>
                <a:ea typeface="Verdana" panose="020B0604030504040204" pitchFamily="34" charset="0"/>
                <a:cs typeface="Verdana" panose="020B0604030504040204" pitchFamily="34" charset="0"/>
              </a:rPr>
              <a:t>ha due braccia ferme che non si possono muovere</a:t>
            </a:r>
            <a:r>
              <a:rPr lang="it-IT" dirty="0"/>
              <a:t>.</a:t>
            </a:r>
          </a:p>
        </p:txBody>
      </p:sp>
    </p:spTree>
    <p:extLst>
      <p:ext uri="{BB962C8B-B14F-4D97-AF65-F5344CB8AC3E}">
        <p14:creationId xmlns:p14="http://schemas.microsoft.com/office/powerpoint/2010/main" val="34328183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23528" y="365760"/>
            <a:ext cx="8424936" cy="1983786"/>
          </a:xfrm>
        </p:spPr>
        <p:txBody>
          <a:bodyPr anchor="t"/>
          <a:lstStyle/>
          <a:p>
            <a:r>
              <a:rPr lang="it-IT" sz="1600" b="1" cap="none" dirty="0" smtClean="0">
                <a:latin typeface="Verdana" panose="020B0604030504040204" pitchFamily="34" charset="0"/>
                <a:ea typeface="Verdana" panose="020B0604030504040204" pitchFamily="34" charset="0"/>
                <a:cs typeface="Verdana" panose="020B0604030504040204" pitchFamily="34" charset="0"/>
              </a:rPr>
              <a:t>PRIMO STEP: conosciamo le tre frecce direzionali ed il tappeto dove eseguire i percorsi.</a:t>
            </a:r>
            <a:r>
              <a:rPr lang="it-IT" sz="1600" cap="none" dirty="0" smtClean="0">
                <a:latin typeface="Verdana" panose="020B0604030504040204" pitchFamily="34" charset="0"/>
                <a:ea typeface="Verdana" panose="020B0604030504040204" pitchFamily="34" charset="0"/>
                <a:cs typeface="Verdana" panose="020B0604030504040204" pitchFamily="34" charset="0"/>
              </a:rPr>
              <a:t/>
            </a:r>
            <a:br>
              <a:rPr lang="it-IT" sz="1600" cap="none" dirty="0" smtClean="0">
                <a:latin typeface="Verdana" panose="020B0604030504040204" pitchFamily="34" charset="0"/>
                <a:ea typeface="Verdana" panose="020B0604030504040204" pitchFamily="34" charset="0"/>
                <a:cs typeface="Verdana" panose="020B0604030504040204" pitchFamily="34" charset="0"/>
              </a:rPr>
            </a:br>
            <a:r>
              <a:rPr lang="it-IT" sz="1600" b="1" cap="none" dirty="0" smtClean="0">
                <a:latin typeface="Verdana" panose="020B0604030504040204" pitchFamily="34" charset="0"/>
                <a:ea typeface="Verdana" panose="020B0604030504040204" pitchFamily="34" charset="0"/>
                <a:cs typeface="Verdana" panose="020B0604030504040204" pitchFamily="34" charset="0"/>
              </a:rPr>
              <a:t>Presentazione della situazione problematica da parte dell’insegnante:" Dobbiamo raggiungere su un grande tappeto fatto di quadrati, la nostra topolina Minnie, come facciamo?"</a:t>
            </a:r>
            <a:br>
              <a:rPr lang="it-IT" sz="1600" b="1" cap="none" dirty="0" smtClean="0">
                <a:latin typeface="Verdana" panose="020B0604030504040204" pitchFamily="34" charset="0"/>
                <a:ea typeface="Verdana" panose="020B0604030504040204" pitchFamily="34" charset="0"/>
                <a:cs typeface="Verdana" panose="020B0604030504040204" pitchFamily="34" charset="0"/>
              </a:rPr>
            </a:br>
            <a:r>
              <a:rPr lang="it-IT" sz="1600" b="1" cap="none" dirty="0" smtClean="0">
                <a:latin typeface="Verdana" panose="020B0604030504040204" pitchFamily="34" charset="0"/>
                <a:ea typeface="Verdana" panose="020B0604030504040204" pitchFamily="34" charset="0"/>
                <a:cs typeface="Verdana" panose="020B0604030504040204" pitchFamily="34" charset="0"/>
              </a:rPr>
              <a:t>Risposta degli alunni:" </a:t>
            </a:r>
            <a:r>
              <a:rPr lang="it-IT" sz="1600" b="1" cap="none" dirty="0">
                <a:latin typeface="Verdana" panose="020B0604030504040204" pitchFamily="34" charset="0"/>
                <a:ea typeface="Verdana" panose="020B0604030504040204" pitchFamily="34" charset="0"/>
                <a:cs typeface="Verdana" panose="020B0604030504040204" pitchFamily="34" charset="0"/>
              </a:rPr>
              <a:t>D</a:t>
            </a:r>
            <a:r>
              <a:rPr lang="it-IT" sz="1600" b="1" cap="none" dirty="0" smtClean="0">
                <a:latin typeface="Verdana" panose="020B0604030504040204" pitchFamily="34" charset="0"/>
                <a:ea typeface="Verdana" panose="020B0604030504040204" pitchFamily="34" charset="0"/>
                <a:cs typeface="Verdana" panose="020B0604030504040204" pitchFamily="34" charset="0"/>
              </a:rPr>
              <a:t>iamo delle indicazioni come avanti, gira a destra e gira a sinistra".</a:t>
            </a:r>
            <a:br>
              <a:rPr lang="it-IT" sz="1600" b="1" cap="none" dirty="0" smtClean="0">
                <a:latin typeface="Verdana" panose="020B0604030504040204" pitchFamily="34" charset="0"/>
                <a:ea typeface="Verdana" panose="020B0604030504040204" pitchFamily="34" charset="0"/>
                <a:cs typeface="Verdana" panose="020B0604030504040204" pitchFamily="34" charset="0"/>
              </a:rPr>
            </a:br>
            <a:r>
              <a:rPr lang="it-IT" sz="1600" cap="none" dirty="0" smtClean="0">
                <a:latin typeface="Verdana" panose="020B0604030504040204" pitchFamily="34" charset="0"/>
                <a:ea typeface="Verdana" panose="020B0604030504040204" pitchFamily="34" charset="0"/>
                <a:cs typeface="Verdana" panose="020B0604030504040204" pitchFamily="34" charset="0"/>
              </a:rPr>
              <a:t>Osserviamo</a:t>
            </a:r>
            <a:r>
              <a:rPr lang="it-IT" sz="1600" b="1" cap="none" dirty="0" smtClean="0">
                <a:latin typeface="Verdana" panose="020B0604030504040204" pitchFamily="34" charset="0"/>
                <a:ea typeface="Verdana" panose="020B0604030504040204" pitchFamily="34" charset="0"/>
                <a:cs typeface="Verdana" panose="020B0604030504040204" pitchFamily="34" charset="0"/>
              </a:rPr>
              <a:t> </a:t>
            </a:r>
            <a:r>
              <a:rPr lang="it-IT" sz="1600" cap="none" dirty="0" smtClean="0">
                <a:latin typeface="Verdana" panose="020B0604030504040204" pitchFamily="34" charset="0"/>
                <a:ea typeface="Verdana" panose="020B0604030504040204" pitchFamily="34" charset="0"/>
                <a:cs typeface="Verdana" panose="020B0604030504040204" pitchFamily="34" charset="0"/>
              </a:rPr>
              <a:t>il tappeto e riproduciamolo sul foglio</a:t>
            </a:r>
            <a:br>
              <a:rPr lang="it-IT" sz="1600" cap="none" dirty="0" smtClean="0">
                <a:latin typeface="Verdana" panose="020B0604030504040204" pitchFamily="34" charset="0"/>
                <a:ea typeface="Verdana" panose="020B0604030504040204" pitchFamily="34" charset="0"/>
                <a:cs typeface="Verdana" panose="020B0604030504040204" pitchFamily="34" charset="0"/>
              </a:rPr>
            </a:br>
            <a:r>
              <a:rPr lang="it-IT" sz="1400" cap="none" dirty="0">
                <a:latin typeface="Verdana" panose="020B0604030504040204" pitchFamily="34" charset="0"/>
                <a:ea typeface="Verdana" panose="020B0604030504040204" pitchFamily="34" charset="0"/>
                <a:cs typeface="Verdana" panose="020B0604030504040204" pitchFamily="34" charset="0"/>
              </a:rPr>
              <a:t/>
            </a:r>
            <a:br>
              <a:rPr lang="it-IT" sz="1400" cap="none" dirty="0">
                <a:latin typeface="Verdana" panose="020B0604030504040204" pitchFamily="34" charset="0"/>
                <a:ea typeface="Verdana" panose="020B0604030504040204" pitchFamily="34" charset="0"/>
                <a:cs typeface="Verdana" panose="020B0604030504040204" pitchFamily="34" charset="0"/>
              </a:rPr>
            </a:br>
            <a:r>
              <a:rPr lang="it-IT" sz="1400" cap="none" dirty="0" smtClean="0">
                <a:latin typeface="Verdana" panose="020B0604030504040204" pitchFamily="34" charset="0"/>
                <a:ea typeface="Verdana" panose="020B0604030504040204" pitchFamily="34" charset="0"/>
                <a:cs typeface="Verdana" panose="020B0604030504040204" pitchFamily="34" charset="0"/>
              </a:rPr>
              <a:t/>
            </a:r>
            <a:br>
              <a:rPr lang="it-IT" sz="1400" cap="none" dirty="0" smtClean="0">
                <a:latin typeface="Verdana" panose="020B0604030504040204" pitchFamily="34" charset="0"/>
                <a:ea typeface="Verdana" panose="020B0604030504040204" pitchFamily="34" charset="0"/>
                <a:cs typeface="Verdana" panose="020B0604030504040204" pitchFamily="34" charset="0"/>
              </a:rPr>
            </a:br>
            <a:r>
              <a:rPr lang="it-IT" sz="1400" cap="none" dirty="0">
                <a:latin typeface="Verdana" panose="020B0604030504040204" pitchFamily="34" charset="0"/>
                <a:ea typeface="Verdana" panose="020B0604030504040204" pitchFamily="34" charset="0"/>
                <a:cs typeface="Verdana" panose="020B0604030504040204" pitchFamily="34" charset="0"/>
              </a:rPr>
              <a:t/>
            </a:r>
            <a:br>
              <a:rPr lang="it-IT" sz="1400" cap="none" dirty="0">
                <a:latin typeface="Verdana" panose="020B0604030504040204" pitchFamily="34" charset="0"/>
                <a:ea typeface="Verdana" panose="020B0604030504040204" pitchFamily="34" charset="0"/>
                <a:cs typeface="Verdana" panose="020B0604030504040204" pitchFamily="34" charset="0"/>
              </a:rPr>
            </a:br>
            <a:r>
              <a:rPr lang="it-IT" sz="1400" cap="none" dirty="0" smtClean="0">
                <a:latin typeface="Verdana" panose="020B0604030504040204" pitchFamily="34" charset="0"/>
                <a:ea typeface="Verdana" panose="020B0604030504040204" pitchFamily="34" charset="0"/>
                <a:cs typeface="Verdana" panose="020B0604030504040204" pitchFamily="34" charset="0"/>
              </a:rPr>
              <a:t/>
            </a:r>
            <a:br>
              <a:rPr lang="it-IT" sz="1400" cap="none" dirty="0" smtClean="0">
                <a:latin typeface="Verdana" panose="020B0604030504040204" pitchFamily="34" charset="0"/>
                <a:ea typeface="Verdana" panose="020B0604030504040204" pitchFamily="34" charset="0"/>
                <a:cs typeface="Verdana" panose="020B0604030504040204" pitchFamily="34" charset="0"/>
              </a:rPr>
            </a:br>
            <a:r>
              <a:rPr lang="it-IT" sz="1400" cap="none" dirty="0">
                <a:latin typeface="Verdana" panose="020B0604030504040204" pitchFamily="34" charset="0"/>
                <a:ea typeface="Verdana" panose="020B0604030504040204" pitchFamily="34" charset="0"/>
                <a:cs typeface="Verdana" panose="020B0604030504040204" pitchFamily="34" charset="0"/>
              </a:rPr>
              <a:t/>
            </a:r>
            <a:br>
              <a:rPr lang="it-IT" sz="1400" cap="none" dirty="0">
                <a:latin typeface="Verdana" panose="020B0604030504040204" pitchFamily="34" charset="0"/>
                <a:ea typeface="Verdana" panose="020B0604030504040204" pitchFamily="34" charset="0"/>
                <a:cs typeface="Verdana" panose="020B0604030504040204" pitchFamily="34" charset="0"/>
              </a:rPr>
            </a:br>
            <a:r>
              <a:rPr lang="it-IT" sz="1400" cap="none" dirty="0" smtClean="0">
                <a:latin typeface="Verdana" panose="020B0604030504040204" pitchFamily="34" charset="0"/>
                <a:ea typeface="Verdana" panose="020B0604030504040204" pitchFamily="34" charset="0"/>
                <a:cs typeface="Verdana" panose="020B0604030504040204" pitchFamily="34" charset="0"/>
              </a:rPr>
              <a:t/>
            </a:r>
            <a:br>
              <a:rPr lang="it-IT" sz="1400" cap="none" dirty="0" smtClean="0">
                <a:latin typeface="Verdana" panose="020B0604030504040204" pitchFamily="34" charset="0"/>
                <a:ea typeface="Verdana" panose="020B0604030504040204" pitchFamily="34" charset="0"/>
                <a:cs typeface="Verdana" panose="020B0604030504040204" pitchFamily="34" charset="0"/>
              </a:rPr>
            </a:br>
            <a:r>
              <a:rPr lang="it-IT" sz="1400" b="1" cap="none" dirty="0" smtClean="0">
                <a:latin typeface="Verdana" panose="020B0604030504040204" pitchFamily="34" charset="0"/>
                <a:ea typeface="Verdana" panose="020B0604030504040204" pitchFamily="34" charset="0"/>
                <a:cs typeface="Verdana" panose="020B0604030504040204" pitchFamily="34" charset="0"/>
              </a:rPr>
              <a:t/>
            </a:r>
            <a:br>
              <a:rPr lang="it-IT" sz="1400" b="1" cap="none" dirty="0" smtClean="0">
                <a:latin typeface="Verdana" panose="020B0604030504040204" pitchFamily="34" charset="0"/>
                <a:ea typeface="Verdana" panose="020B0604030504040204" pitchFamily="34" charset="0"/>
                <a:cs typeface="Verdana" panose="020B0604030504040204" pitchFamily="34" charset="0"/>
              </a:rPr>
            </a:br>
            <a:endParaRPr lang="it-IT" sz="1400" cap="none" dirty="0">
              <a:latin typeface="Verdana" panose="020B0604030504040204" pitchFamily="34" charset="0"/>
              <a:ea typeface="Verdana" panose="020B0604030504040204" pitchFamily="34" charset="0"/>
              <a:cs typeface="Verdana" panose="020B0604030504040204" pitchFamily="34" charset="0"/>
            </a:endParaRPr>
          </a:p>
        </p:txBody>
      </p:sp>
      <p:pic>
        <p:nvPicPr>
          <p:cNvPr id="3" name="Immagin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148064" y="2348880"/>
            <a:ext cx="3057804" cy="4293336"/>
          </a:xfrm>
          <a:prstGeom prst="rect">
            <a:avLst/>
          </a:prstGeom>
          <a:ln>
            <a:noFill/>
          </a:ln>
          <a:effectLst>
            <a:softEdge rad="112500"/>
          </a:effectLst>
        </p:spPr>
      </p:pic>
      <p:pic>
        <p:nvPicPr>
          <p:cNvPr id="4" name="Immagine 3"/>
          <p:cNvPicPr>
            <a:picLocks noChangeAspect="1"/>
          </p:cNvPicPr>
          <p:nvPr/>
        </p:nvPicPr>
        <p:blipFill rotWithShape="1">
          <a:blip r:embed="rId3" cstate="email">
            <a:extLst>
              <a:ext uri="{28A0092B-C50C-407E-A947-70E740481C1C}">
                <a14:useLocalDpi xmlns:a14="http://schemas.microsoft.com/office/drawing/2010/main"/>
              </a:ext>
            </a:extLst>
          </a:blip>
          <a:srcRect r="-211" b="-21187"/>
          <a:stretch/>
        </p:blipFill>
        <p:spPr>
          <a:xfrm>
            <a:off x="971600" y="2479657"/>
            <a:ext cx="3384376" cy="4751862"/>
          </a:xfrm>
          <a:prstGeom prst="rect">
            <a:avLst/>
          </a:prstGeom>
          <a:ln>
            <a:noFill/>
          </a:ln>
          <a:effectLst>
            <a:softEdge rad="112500"/>
          </a:effectLst>
        </p:spPr>
      </p:pic>
    </p:spTree>
    <p:extLst>
      <p:ext uri="{BB962C8B-B14F-4D97-AF65-F5344CB8AC3E}">
        <p14:creationId xmlns:p14="http://schemas.microsoft.com/office/powerpoint/2010/main" val="2631334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1520" y="382289"/>
            <a:ext cx="8640960" cy="792088"/>
          </a:xfrm>
        </p:spPr>
        <p:txBody>
          <a:bodyPr/>
          <a:lstStyle/>
          <a:p>
            <a:pPr algn="ctr"/>
            <a:r>
              <a:rPr lang="it-IT" b="1" dirty="0" smtClean="0">
                <a:latin typeface="Verdana" panose="020B0604030504040204" pitchFamily="34" charset="0"/>
                <a:ea typeface="Verdana" panose="020B0604030504040204" pitchFamily="34" charset="0"/>
                <a:cs typeface="Verdana" panose="020B0604030504040204" pitchFamily="34" charset="0"/>
              </a:rPr>
              <a:t>Rappresentiamo doc</a:t>
            </a:r>
            <a:endParaRPr lang="it-IT" b="1" dirty="0">
              <a:latin typeface="Verdana" panose="020B0604030504040204" pitchFamily="34" charset="0"/>
              <a:ea typeface="Verdana" panose="020B0604030504040204" pitchFamily="34" charset="0"/>
              <a:cs typeface="Verdana" panose="020B0604030504040204" pitchFamily="34" charset="0"/>
            </a:endParaRPr>
          </a:p>
        </p:txBody>
      </p:sp>
      <p:pic>
        <p:nvPicPr>
          <p:cNvPr id="5" name="Immagin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24128" y="1402432"/>
            <a:ext cx="2661810" cy="3549080"/>
          </a:xfrm>
          <a:prstGeom prst="rect">
            <a:avLst/>
          </a:prstGeom>
        </p:spPr>
      </p:pic>
      <p:pic>
        <p:nvPicPr>
          <p:cNvPr id="7" name="Immagin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7544" y="1196752"/>
            <a:ext cx="3960440" cy="3960440"/>
          </a:xfrm>
          <a:prstGeom prst="rect">
            <a:avLst/>
          </a:prstGeom>
        </p:spPr>
      </p:pic>
    </p:spTree>
    <p:extLst>
      <p:ext uri="{BB962C8B-B14F-4D97-AF65-F5344CB8AC3E}">
        <p14:creationId xmlns:p14="http://schemas.microsoft.com/office/powerpoint/2010/main" val="12389654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00192" y="1569515"/>
            <a:ext cx="2592288" cy="3456384"/>
          </a:xfrm>
          <a:prstGeom prst="rect">
            <a:avLst/>
          </a:prstGeom>
        </p:spPr>
      </p:pic>
      <p:pic>
        <p:nvPicPr>
          <p:cNvPr id="4" name="Immagin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59832" y="476672"/>
            <a:ext cx="2808312" cy="3744416"/>
          </a:xfrm>
          <a:prstGeom prst="rect">
            <a:avLst/>
          </a:prstGeom>
        </p:spPr>
      </p:pic>
      <p:pic>
        <p:nvPicPr>
          <p:cNvPr id="5" name="Immagin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95536" y="1556792"/>
            <a:ext cx="2160240" cy="3469106"/>
          </a:xfrm>
          <a:prstGeom prst="rect">
            <a:avLst/>
          </a:prstGeom>
        </p:spPr>
      </p:pic>
    </p:spTree>
    <p:extLst>
      <p:ext uri="{BB962C8B-B14F-4D97-AF65-F5344CB8AC3E}">
        <p14:creationId xmlns:p14="http://schemas.microsoft.com/office/powerpoint/2010/main" val="35603953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23528" y="404664"/>
            <a:ext cx="8352928" cy="4863440"/>
          </a:xfrm>
        </p:spPr>
        <p:txBody>
          <a:bodyPr anchor="t"/>
          <a:lstStyle/>
          <a:p>
            <a:r>
              <a:rPr lang="it-IT" sz="1800" cap="none" dirty="0" smtClean="0">
                <a:latin typeface="Verdana" panose="020B0604030504040204" pitchFamily="34" charset="0"/>
                <a:ea typeface="Verdana" panose="020B0604030504040204" pitchFamily="34" charset="0"/>
                <a:cs typeface="Verdana" panose="020B0604030504040204" pitchFamily="34" charset="0"/>
              </a:rPr>
              <a:t>La scatola del gioco prevede all’inizio di costruire un grande puzzle dove</a:t>
            </a:r>
            <a:r>
              <a:rPr lang="it-IT" sz="1800" cap="none" dirty="0">
                <a:latin typeface="Verdana" panose="020B0604030504040204" pitchFamily="34" charset="0"/>
                <a:ea typeface="Verdana" panose="020B0604030504040204" pitchFamily="34" charset="0"/>
                <a:cs typeface="Verdana" panose="020B0604030504040204" pitchFamily="34" charset="0"/>
              </a:rPr>
              <a:t> </a:t>
            </a:r>
            <a:r>
              <a:rPr lang="it-IT" sz="1800" cap="none" dirty="0" smtClean="0">
                <a:latin typeface="Verdana" panose="020B0604030504040204" pitchFamily="34" charset="0"/>
                <a:ea typeface="Verdana" panose="020B0604030504040204" pitchFamily="34" charset="0"/>
                <a:cs typeface="Verdana" panose="020B0604030504040204" pitchFamily="34" charset="0"/>
              </a:rPr>
              <a:t>Doc viene posizionato al centro; la </a:t>
            </a:r>
            <a:r>
              <a:rPr lang="it-IT" sz="1800" cap="none" dirty="0" err="1" smtClean="0">
                <a:latin typeface="Verdana" panose="020B0604030504040204" pitchFamily="34" charset="0"/>
                <a:ea typeface="Verdana" panose="020B0604030504040204" pitchFamily="34" charset="0"/>
                <a:cs typeface="Verdana" panose="020B0604030504040204" pitchFamily="34" charset="0"/>
              </a:rPr>
              <a:t>mission</a:t>
            </a:r>
            <a:r>
              <a:rPr lang="it-IT" sz="1800" cap="none" dirty="0" smtClean="0">
                <a:latin typeface="Verdana" panose="020B0604030504040204" pitchFamily="34" charset="0"/>
                <a:ea typeface="Verdana" panose="020B0604030504040204" pitchFamily="34" charset="0"/>
                <a:cs typeface="Verdana" panose="020B0604030504040204" pitchFamily="34" charset="0"/>
              </a:rPr>
              <a:t> che deve compiere è quella di raggiungere il quadrato raffigurante un’immagine del puzzle stesso, pescata tra le </a:t>
            </a:r>
            <a:r>
              <a:rPr lang="it-IT" sz="1800" cap="none" dirty="0" err="1" smtClean="0">
                <a:latin typeface="Verdana" panose="020B0604030504040204" pitchFamily="34" charset="0"/>
                <a:ea typeface="Verdana" panose="020B0604030504040204" pitchFamily="34" charset="0"/>
                <a:cs typeface="Verdana" panose="020B0604030504040204" pitchFamily="34" charset="0"/>
              </a:rPr>
              <a:t>cards</a:t>
            </a:r>
            <a:r>
              <a:rPr lang="it-IT" sz="1800" cap="none" dirty="0" smtClean="0">
                <a:latin typeface="Verdana" panose="020B0604030504040204" pitchFamily="34" charset="0"/>
                <a:ea typeface="Verdana" panose="020B0604030504040204" pitchFamily="34" charset="0"/>
                <a:cs typeface="Verdana" panose="020B0604030504040204" pitchFamily="34" charset="0"/>
              </a:rPr>
              <a:t> delle immagini.</a:t>
            </a:r>
            <a:br>
              <a:rPr lang="it-IT" sz="1800" cap="none" dirty="0" smtClean="0">
                <a:latin typeface="Verdana" panose="020B0604030504040204" pitchFamily="34" charset="0"/>
                <a:ea typeface="Verdana" panose="020B0604030504040204" pitchFamily="34" charset="0"/>
                <a:cs typeface="Verdana" panose="020B0604030504040204" pitchFamily="34" charset="0"/>
              </a:rPr>
            </a:br>
            <a:r>
              <a:rPr lang="it-IT" sz="1800" cap="none" dirty="0" smtClean="0">
                <a:latin typeface="Verdana" panose="020B0604030504040204" pitchFamily="34" charset="0"/>
                <a:ea typeface="Verdana" panose="020B0604030504040204" pitchFamily="34" charset="0"/>
                <a:cs typeface="Verdana" panose="020B0604030504040204" pitchFamily="34" charset="0"/>
              </a:rPr>
              <a:t/>
            </a:r>
            <a:br>
              <a:rPr lang="it-IT" sz="1800" cap="none" dirty="0" smtClean="0">
                <a:latin typeface="Verdana" panose="020B0604030504040204" pitchFamily="34" charset="0"/>
                <a:ea typeface="Verdana" panose="020B0604030504040204" pitchFamily="34" charset="0"/>
                <a:cs typeface="Verdana" panose="020B0604030504040204" pitchFamily="34" charset="0"/>
              </a:rPr>
            </a:br>
            <a:r>
              <a:rPr lang="it-IT" sz="1800" cap="none" dirty="0" smtClean="0">
                <a:latin typeface="Verdana" panose="020B0604030504040204" pitchFamily="34" charset="0"/>
                <a:ea typeface="Verdana" panose="020B0604030504040204" pitchFamily="34" charset="0"/>
                <a:cs typeface="Verdana" panose="020B0604030504040204" pitchFamily="34" charset="0"/>
              </a:rPr>
              <a:t>Utilizzando delle piccole </a:t>
            </a:r>
            <a:r>
              <a:rPr lang="it-IT" sz="1800" cap="none" dirty="0" err="1" smtClean="0">
                <a:latin typeface="Verdana" panose="020B0604030504040204" pitchFamily="34" charset="0"/>
                <a:ea typeface="Verdana" panose="020B0604030504040204" pitchFamily="34" charset="0"/>
                <a:cs typeface="Verdana" panose="020B0604030504040204" pitchFamily="34" charset="0"/>
              </a:rPr>
              <a:t>flahcards</a:t>
            </a:r>
            <a:r>
              <a:rPr lang="it-IT" sz="1800" cap="none" dirty="0" smtClean="0">
                <a:latin typeface="Verdana" panose="020B0604030504040204" pitchFamily="34" charset="0"/>
                <a:ea typeface="Verdana" panose="020B0604030504040204" pitchFamily="34" charset="0"/>
                <a:cs typeface="Verdana" panose="020B0604030504040204" pitchFamily="34" charset="0"/>
              </a:rPr>
              <a:t> delle frecce direzionali, collocate sempre a lato del puzzle di gioco, proprio come i bambini facevano a lato del tappeto magico, viene stesa la striscia di programmazione.</a:t>
            </a:r>
            <a:br>
              <a:rPr lang="it-IT" sz="1800" cap="none" dirty="0" smtClean="0">
                <a:latin typeface="Verdana" panose="020B0604030504040204" pitchFamily="34" charset="0"/>
                <a:ea typeface="Verdana" panose="020B0604030504040204" pitchFamily="34" charset="0"/>
                <a:cs typeface="Verdana" panose="020B0604030504040204" pitchFamily="34" charset="0"/>
              </a:rPr>
            </a:br>
            <a:r>
              <a:rPr lang="it-IT" sz="1800" cap="none" dirty="0" smtClean="0">
                <a:latin typeface="Verdana" panose="020B0604030504040204" pitchFamily="34" charset="0"/>
                <a:ea typeface="Verdana" panose="020B0604030504040204" pitchFamily="34" charset="0"/>
                <a:cs typeface="Verdana" panose="020B0604030504040204" pitchFamily="34" charset="0"/>
              </a:rPr>
              <a:t>Un bambino detta il codice mentre l’altro programma direttamente Doc digitando i pulsanti corrispondenti: dato lo start si osserverà il percorso del robottino che, se si fermerà sulla casella corretta, avrà compiuto la sua missione!</a:t>
            </a:r>
            <a:br>
              <a:rPr lang="it-IT" sz="1800" cap="none" dirty="0" smtClean="0">
                <a:latin typeface="Verdana" panose="020B0604030504040204" pitchFamily="34" charset="0"/>
                <a:ea typeface="Verdana" panose="020B0604030504040204" pitchFamily="34" charset="0"/>
                <a:cs typeface="Verdana" panose="020B0604030504040204" pitchFamily="34" charset="0"/>
              </a:rPr>
            </a:br>
            <a:r>
              <a:rPr lang="it-IT" sz="1800" cap="none" dirty="0">
                <a:latin typeface="Verdana" panose="020B0604030504040204" pitchFamily="34" charset="0"/>
                <a:ea typeface="Verdana" panose="020B0604030504040204" pitchFamily="34" charset="0"/>
                <a:cs typeface="Verdana" panose="020B0604030504040204" pitchFamily="34" charset="0"/>
              </a:rPr>
              <a:t/>
            </a:r>
            <a:br>
              <a:rPr lang="it-IT" sz="1800" cap="none" dirty="0">
                <a:latin typeface="Verdana" panose="020B0604030504040204" pitchFamily="34" charset="0"/>
                <a:ea typeface="Verdana" panose="020B0604030504040204" pitchFamily="34" charset="0"/>
                <a:cs typeface="Verdana" panose="020B0604030504040204" pitchFamily="34" charset="0"/>
              </a:rPr>
            </a:br>
            <a:r>
              <a:rPr lang="it-IT" sz="1800" b="1" cap="none" dirty="0" smtClean="0">
                <a:latin typeface="Verdana" panose="020B0604030504040204" pitchFamily="34" charset="0"/>
                <a:ea typeface="Verdana" panose="020B0604030504040204" pitchFamily="34" charset="0"/>
                <a:cs typeface="Verdana" panose="020B0604030504040204" pitchFamily="34" charset="0"/>
              </a:rPr>
              <a:t>È molto gratificante vedere sul volto dei bambini al termine di questo lavoro,  la gioia e l’emozione incontenibile, consapevoli e soddisfatti per essere riusciti a cooperare per raggiungere un obiettivo comune.</a:t>
            </a:r>
            <a:endParaRPr lang="it-IT" sz="1800" b="1" cap="none"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2008618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83493" y="476672"/>
            <a:ext cx="3552395" cy="2664296"/>
          </a:xfrm>
          <a:prstGeom prst="rect">
            <a:avLst/>
          </a:prstGeom>
        </p:spPr>
      </p:pic>
      <p:pic>
        <p:nvPicPr>
          <p:cNvPr id="9" name="Immagin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3568" y="692696"/>
            <a:ext cx="3122768" cy="3272007"/>
          </a:xfrm>
          <a:prstGeom prst="rect">
            <a:avLst/>
          </a:prstGeom>
        </p:spPr>
      </p:pic>
      <p:pic>
        <p:nvPicPr>
          <p:cNvPr id="2" name="Immagin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65711" y="3356992"/>
            <a:ext cx="4187957" cy="3140968"/>
          </a:xfrm>
          <a:prstGeom prst="rect">
            <a:avLst/>
          </a:prstGeom>
        </p:spPr>
      </p:pic>
    </p:spTree>
    <p:extLst>
      <p:ext uri="{BB962C8B-B14F-4D97-AF65-F5344CB8AC3E}">
        <p14:creationId xmlns:p14="http://schemas.microsoft.com/office/powerpoint/2010/main" val="1022541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76056" y="332656"/>
            <a:ext cx="3275856" cy="2456892"/>
          </a:xfrm>
          <a:prstGeom prst="rect">
            <a:avLst/>
          </a:prstGeom>
        </p:spPr>
      </p:pic>
      <p:pic>
        <p:nvPicPr>
          <p:cNvPr id="3" name="Immagin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1736" y="3645024"/>
            <a:ext cx="3275856" cy="2456892"/>
          </a:xfrm>
          <a:prstGeom prst="rect">
            <a:avLst/>
          </a:prstGeom>
        </p:spPr>
      </p:pic>
      <p:pic>
        <p:nvPicPr>
          <p:cNvPr id="4" name="Immagin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3568" y="548680"/>
            <a:ext cx="3275856" cy="2456892"/>
          </a:xfrm>
          <a:prstGeom prst="rect">
            <a:avLst/>
          </a:prstGeom>
        </p:spPr>
      </p:pic>
      <p:pic>
        <p:nvPicPr>
          <p:cNvPr id="5" name="Immagine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5400000">
            <a:off x="4758546" y="3564461"/>
            <a:ext cx="3383869" cy="2537902"/>
          </a:xfrm>
          <a:prstGeom prst="rect">
            <a:avLst/>
          </a:prstGeom>
        </p:spPr>
      </p:pic>
    </p:spTree>
    <p:extLst>
      <p:ext uri="{BB962C8B-B14F-4D97-AF65-F5344CB8AC3E}">
        <p14:creationId xmlns:p14="http://schemas.microsoft.com/office/powerpoint/2010/main" val="39411155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3528" y="1491041"/>
            <a:ext cx="4465092" cy="3348819"/>
          </a:xfrm>
          <a:prstGeom prst="rect">
            <a:avLst/>
          </a:prstGeom>
        </p:spPr>
      </p:pic>
      <p:pic>
        <p:nvPicPr>
          <p:cNvPr id="3" name="Immagin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04047" y="406309"/>
            <a:ext cx="2555995" cy="2352921"/>
          </a:xfrm>
          <a:prstGeom prst="rect">
            <a:avLst/>
          </a:prstGeom>
        </p:spPr>
      </p:pic>
      <p:pic>
        <p:nvPicPr>
          <p:cNvPr id="4" name="Immagin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508104" y="3068960"/>
            <a:ext cx="3367459" cy="3528392"/>
          </a:xfrm>
          <a:prstGeom prst="rect">
            <a:avLst/>
          </a:prstGeom>
        </p:spPr>
      </p:pic>
    </p:spTree>
    <p:extLst>
      <p:ext uri="{BB962C8B-B14F-4D97-AF65-F5344CB8AC3E}">
        <p14:creationId xmlns:p14="http://schemas.microsoft.com/office/powerpoint/2010/main" val="6881540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22960" y="365760"/>
            <a:ext cx="7520940" cy="4863440"/>
          </a:xfrm>
        </p:spPr>
        <p:txBody>
          <a:bodyPr anchor="t"/>
          <a:lstStyle/>
          <a:p>
            <a:r>
              <a:rPr lang="it-IT" sz="1800" cap="none" dirty="0" smtClean="0">
                <a:latin typeface="Verdana" panose="020B0604030504040204" pitchFamily="34" charset="0"/>
                <a:ea typeface="Verdana" panose="020B0604030504040204" pitchFamily="34" charset="0"/>
                <a:cs typeface="Verdana" panose="020B0604030504040204" pitchFamily="34" charset="0"/>
              </a:rPr>
              <a:t>Lo scorso anno scolastico il nostro istituto comprensivo ha avuto la possibilità di allestire presso la scuola primaria di Alzano capoluogo, un’aula chiamata Atelier Creativi, dotata di vario materiale per la robotica educativa. </a:t>
            </a:r>
            <a:br>
              <a:rPr lang="it-IT" sz="1800" cap="none" dirty="0" smtClean="0">
                <a:latin typeface="Verdana" panose="020B0604030504040204" pitchFamily="34" charset="0"/>
                <a:ea typeface="Verdana" panose="020B0604030504040204" pitchFamily="34" charset="0"/>
                <a:cs typeface="Verdana" panose="020B0604030504040204" pitchFamily="34" charset="0"/>
              </a:rPr>
            </a:br>
            <a:r>
              <a:rPr lang="it-IT" sz="1800" cap="none" dirty="0" smtClean="0">
                <a:latin typeface="Verdana" panose="020B0604030504040204" pitchFamily="34" charset="0"/>
                <a:ea typeface="Verdana" panose="020B0604030504040204" pitchFamily="34" charset="0"/>
                <a:cs typeface="Verdana" panose="020B0604030504040204" pitchFamily="34" charset="0"/>
              </a:rPr>
              <a:t>Tale materiale è stato acquistato partecipando ad un bando PON del </a:t>
            </a:r>
            <a:r>
              <a:rPr lang="it-IT" sz="1800" cap="none" dirty="0" err="1" smtClean="0">
                <a:latin typeface="Verdana" panose="020B0604030504040204" pitchFamily="34" charset="0"/>
                <a:ea typeface="Verdana" panose="020B0604030504040204" pitchFamily="34" charset="0"/>
                <a:cs typeface="Verdana" panose="020B0604030504040204" pitchFamily="34" charset="0"/>
              </a:rPr>
              <a:t>Miur</a:t>
            </a:r>
            <a:r>
              <a:rPr lang="it-IT" sz="1800" cap="none" dirty="0" smtClean="0">
                <a:latin typeface="Verdana" panose="020B0604030504040204" pitchFamily="34" charset="0"/>
                <a:ea typeface="Verdana" panose="020B0604030504040204" pitchFamily="34" charset="0"/>
                <a:cs typeface="Verdana" panose="020B0604030504040204" pitchFamily="34" charset="0"/>
              </a:rPr>
              <a:t> e comprende anche dei robottini chiamati Blue-Bot adatti ai bambini della scuola dell’infanzia.</a:t>
            </a:r>
            <a:br>
              <a:rPr lang="it-IT" sz="1800" cap="none" dirty="0" smtClean="0">
                <a:latin typeface="Verdana" panose="020B0604030504040204" pitchFamily="34" charset="0"/>
                <a:ea typeface="Verdana" panose="020B0604030504040204" pitchFamily="34" charset="0"/>
                <a:cs typeface="Verdana" panose="020B0604030504040204" pitchFamily="34" charset="0"/>
              </a:rPr>
            </a:br>
            <a:r>
              <a:rPr lang="it-IT" sz="1800" cap="none" dirty="0" smtClean="0">
                <a:latin typeface="Verdana" panose="020B0604030504040204" pitchFamily="34" charset="0"/>
                <a:ea typeface="Verdana" panose="020B0604030504040204" pitchFamily="34" charset="0"/>
                <a:cs typeface="Verdana" panose="020B0604030504040204" pitchFamily="34" charset="0"/>
              </a:rPr>
              <a:t>Questi  vengono utilizzati su appositi tappeti, riguardanti vari percorsi relativi ai numeri, alle forme, ai negozi ed edifici di una città e alla fattoria. </a:t>
            </a:r>
            <a:br>
              <a:rPr lang="it-IT" sz="1800" cap="none" dirty="0" smtClean="0">
                <a:latin typeface="Verdana" panose="020B0604030504040204" pitchFamily="34" charset="0"/>
                <a:ea typeface="Verdana" panose="020B0604030504040204" pitchFamily="34" charset="0"/>
                <a:cs typeface="Verdana" panose="020B0604030504040204" pitchFamily="34" charset="0"/>
              </a:rPr>
            </a:br>
            <a:r>
              <a:rPr lang="it-IT" sz="1800" cap="none" dirty="0" smtClean="0">
                <a:latin typeface="Verdana" panose="020B0604030504040204" pitchFamily="34" charset="0"/>
                <a:ea typeface="Verdana" panose="020B0604030504040204" pitchFamily="34" charset="0"/>
                <a:cs typeface="Verdana" panose="020B0604030504040204" pitchFamily="34" charset="0"/>
              </a:rPr>
              <a:t>Anche i Blue-Bot, come Doc sono in grado di memorizzare una serie di comandi base e muoversi su un percorso in base ai comandi registrati posti sul dorso.</a:t>
            </a:r>
            <a:br>
              <a:rPr lang="it-IT" sz="1800" cap="none" dirty="0" smtClean="0">
                <a:latin typeface="Verdana" panose="020B0604030504040204" pitchFamily="34" charset="0"/>
                <a:ea typeface="Verdana" panose="020B0604030504040204" pitchFamily="34" charset="0"/>
                <a:cs typeface="Verdana" panose="020B0604030504040204" pitchFamily="34" charset="0"/>
              </a:rPr>
            </a:br>
            <a:r>
              <a:rPr lang="it-IT" sz="1800" cap="none" dirty="0" smtClean="0">
                <a:latin typeface="Verdana" panose="020B0604030504040204" pitchFamily="34" charset="0"/>
                <a:ea typeface="Verdana" panose="020B0604030504040204" pitchFamily="34" charset="0"/>
                <a:cs typeface="Verdana" panose="020B0604030504040204" pitchFamily="34" charset="0"/>
              </a:rPr>
              <a:t>Così, dopo aver giocato con Doc, abbiamo scoperto il nuovo robottino e ci siamo divertiti a scoprire questo nuovo strumento.</a:t>
            </a:r>
            <a:br>
              <a:rPr lang="it-IT" sz="1800" cap="none" dirty="0" smtClean="0">
                <a:latin typeface="Verdana" panose="020B0604030504040204" pitchFamily="34" charset="0"/>
                <a:ea typeface="Verdana" panose="020B0604030504040204" pitchFamily="34" charset="0"/>
                <a:cs typeface="Verdana" panose="020B0604030504040204" pitchFamily="34" charset="0"/>
              </a:rPr>
            </a:br>
            <a:r>
              <a:rPr lang="it-IT" sz="1600" cap="none" dirty="0" smtClean="0">
                <a:latin typeface="Verdana" panose="020B0604030504040204" pitchFamily="34" charset="0"/>
                <a:ea typeface="Verdana" panose="020B0604030504040204" pitchFamily="34" charset="0"/>
                <a:cs typeface="Verdana" panose="020B0604030504040204" pitchFamily="34" charset="0"/>
              </a:rPr>
              <a:t/>
            </a:r>
            <a:br>
              <a:rPr lang="it-IT" sz="1600" cap="none" dirty="0" smtClean="0">
                <a:latin typeface="Verdana" panose="020B0604030504040204" pitchFamily="34" charset="0"/>
                <a:ea typeface="Verdana" panose="020B0604030504040204" pitchFamily="34" charset="0"/>
                <a:cs typeface="Verdana" panose="020B0604030504040204" pitchFamily="34" charset="0"/>
              </a:rPr>
            </a:br>
            <a:endParaRPr lang="it-IT" sz="1600" cap="none"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0630875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1520" y="260648"/>
            <a:ext cx="8496944" cy="792088"/>
          </a:xfrm>
        </p:spPr>
        <p:txBody>
          <a:bodyPr vert="horz" anchor="ctr"/>
          <a:lstStyle/>
          <a:p>
            <a:r>
              <a:rPr lang="it-IT" b="1" dirty="0" smtClean="0">
                <a:latin typeface="Verdana" panose="020B0604030504040204" pitchFamily="34" charset="0"/>
                <a:ea typeface="Verdana" panose="020B0604030504040204" pitchFamily="34" charset="0"/>
                <a:cs typeface="Verdana" panose="020B0604030504040204" pitchFamily="34" charset="0"/>
              </a:rPr>
              <a:t>Sul tappeto dei numeri</a:t>
            </a:r>
            <a:endParaRPr lang="it-IT" b="1" dirty="0">
              <a:latin typeface="Verdana" panose="020B0604030504040204" pitchFamily="34" charset="0"/>
              <a:ea typeface="Verdana" panose="020B0604030504040204" pitchFamily="34" charset="0"/>
              <a:cs typeface="Verdana" panose="020B0604030504040204" pitchFamily="34" charset="0"/>
            </a:endParaRPr>
          </a:p>
        </p:txBody>
      </p:sp>
      <p:pic>
        <p:nvPicPr>
          <p:cNvPr id="3" name="Immagin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1520" y="1556792"/>
            <a:ext cx="2214246" cy="2952328"/>
          </a:xfrm>
          <a:prstGeom prst="rect">
            <a:avLst/>
          </a:prstGeom>
        </p:spPr>
      </p:pic>
      <p:pic>
        <p:nvPicPr>
          <p:cNvPr id="4" name="Immagin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71800" y="1361389"/>
            <a:ext cx="2448272" cy="3264363"/>
          </a:xfrm>
          <a:prstGeom prst="rect">
            <a:avLst/>
          </a:prstGeom>
        </p:spPr>
      </p:pic>
      <p:pic>
        <p:nvPicPr>
          <p:cNvPr id="5" name="Immagin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84168" y="311175"/>
            <a:ext cx="2499742" cy="3332989"/>
          </a:xfrm>
          <a:prstGeom prst="rect">
            <a:avLst/>
          </a:prstGeom>
        </p:spPr>
      </p:pic>
      <p:pic>
        <p:nvPicPr>
          <p:cNvPr id="6" name="Immagin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410361" y="3987370"/>
            <a:ext cx="1923678" cy="2564904"/>
          </a:xfrm>
          <a:prstGeom prst="rect">
            <a:avLst/>
          </a:prstGeom>
        </p:spPr>
      </p:pic>
    </p:spTree>
    <p:extLst>
      <p:ext uri="{BB962C8B-B14F-4D97-AF65-F5344CB8AC3E}">
        <p14:creationId xmlns:p14="http://schemas.microsoft.com/office/powerpoint/2010/main" val="1347279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55576" y="620688"/>
            <a:ext cx="7520940" cy="548640"/>
          </a:xfrm>
        </p:spPr>
        <p:txBody>
          <a:bodyPr/>
          <a:lstStyle/>
          <a:p>
            <a:r>
              <a:rPr lang="it-IT" b="1" dirty="0" smtClean="0">
                <a:latin typeface="Verdana" panose="020B0604030504040204" pitchFamily="34" charset="0"/>
                <a:ea typeface="Verdana" panose="020B0604030504040204" pitchFamily="34" charset="0"/>
                <a:cs typeface="Verdana" panose="020B0604030504040204" pitchFamily="34" charset="0"/>
              </a:rPr>
              <a:t>Su quello delle forme</a:t>
            </a:r>
            <a:r>
              <a:rPr lang="it-IT" dirty="0"/>
              <a:t/>
            </a:r>
            <a:br>
              <a:rPr lang="it-IT" dirty="0"/>
            </a:br>
            <a:endParaRPr lang="it-IT" dirty="0"/>
          </a:p>
        </p:txBody>
      </p:sp>
      <p:pic>
        <p:nvPicPr>
          <p:cNvPr id="5" name="Immagin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131840" y="3193479"/>
            <a:ext cx="2472714" cy="3296952"/>
          </a:xfrm>
          <a:prstGeom prst="rect">
            <a:avLst/>
          </a:prstGeom>
        </p:spPr>
      </p:pic>
      <p:pic>
        <p:nvPicPr>
          <p:cNvPr id="6" name="Immagin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88224" y="332656"/>
            <a:ext cx="2376264" cy="2528457"/>
          </a:xfrm>
          <a:prstGeom prst="rect">
            <a:avLst/>
          </a:prstGeom>
        </p:spPr>
      </p:pic>
      <p:pic>
        <p:nvPicPr>
          <p:cNvPr id="7" name="Immagin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5226" y="1097070"/>
            <a:ext cx="2397020" cy="3196026"/>
          </a:xfrm>
          <a:prstGeom prst="rect">
            <a:avLst/>
          </a:prstGeom>
        </p:spPr>
      </p:pic>
      <p:pic>
        <p:nvPicPr>
          <p:cNvPr id="9" name="Immagin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012160" y="3127455"/>
            <a:ext cx="2571750" cy="3429000"/>
          </a:xfrm>
          <a:prstGeom prst="rect">
            <a:avLst/>
          </a:prstGeom>
        </p:spPr>
      </p:pic>
    </p:spTree>
    <p:extLst>
      <p:ext uri="{BB962C8B-B14F-4D97-AF65-F5344CB8AC3E}">
        <p14:creationId xmlns:p14="http://schemas.microsoft.com/office/powerpoint/2010/main" val="39206401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latin typeface="Verdana" panose="020B0604030504040204" pitchFamily="34" charset="0"/>
                <a:ea typeface="Verdana" panose="020B0604030504040204" pitchFamily="34" charset="0"/>
                <a:cs typeface="Verdana" panose="020B0604030504040204" pitchFamily="34" charset="0"/>
              </a:rPr>
              <a:t>E Sulla fattoria</a:t>
            </a:r>
            <a:endParaRPr lang="it-IT" dirty="0"/>
          </a:p>
        </p:txBody>
      </p:sp>
      <p:pic>
        <p:nvPicPr>
          <p:cNvPr id="4" name="Immagin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67004" y="381717"/>
            <a:ext cx="2423196" cy="3230928"/>
          </a:xfrm>
          <a:prstGeom prst="rect">
            <a:avLst/>
          </a:prstGeom>
        </p:spPr>
      </p:pic>
      <p:pic>
        <p:nvPicPr>
          <p:cNvPr id="3" name="Immagin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28184" y="3212976"/>
            <a:ext cx="2423196" cy="3230928"/>
          </a:xfrm>
          <a:prstGeom prst="rect">
            <a:avLst/>
          </a:prstGeom>
        </p:spPr>
      </p:pic>
      <p:pic>
        <p:nvPicPr>
          <p:cNvPr id="5" name="Immagin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43808" y="3429000"/>
            <a:ext cx="2423196" cy="3230928"/>
          </a:xfrm>
          <a:prstGeom prst="rect">
            <a:avLst/>
          </a:prstGeom>
        </p:spPr>
      </p:pic>
      <p:pic>
        <p:nvPicPr>
          <p:cNvPr id="6" name="Immagin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79512" y="1052736"/>
            <a:ext cx="2423196" cy="3230928"/>
          </a:xfrm>
          <a:prstGeom prst="rect">
            <a:avLst/>
          </a:prstGeom>
        </p:spPr>
      </p:pic>
    </p:spTree>
    <p:extLst>
      <p:ext uri="{BB962C8B-B14F-4D97-AF65-F5344CB8AC3E}">
        <p14:creationId xmlns:p14="http://schemas.microsoft.com/office/powerpoint/2010/main" val="29333247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rotWithShape="1">
          <a:blip r:embed="rId2" cstate="email">
            <a:extLst>
              <a:ext uri="{28A0092B-C50C-407E-A947-70E740481C1C}">
                <a14:useLocalDpi xmlns:a14="http://schemas.microsoft.com/office/drawing/2010/main"/>
              </a:ext>
            </a:extLst>
          </a:blip>
          <a:srcRect l="18674" t="2183" r="16994" b="47179"/>
          <a:stretch/>
        </p:blipFill>
        <p:spPr>
          <a:xfrm>
            <a:off x="467544" y="332656"/>
            <a:ext cx="2686502" cy="2592288"/>
          </a:xfrm>
          <a:prstGeom prst="rect">
            <a:avLst/>
          </a:prstGeom>
        </p:spPr>
      </p:pic>
      <p:pic>
        <p:nvPicPr>
          <p:cNvPr id="4" name="Immagine 3"/>
          <p:cNvPicPr>
            <a:picLocks noChangeAspect="1"/>
          </p:cNvPicPr>
          <p:nvPr/>
        </p:nvPicPr>
        <p:blipFill rotWithShape="1">
          <a:blip r:embed="rId3" cstate="email">
            <a:extLst>
              <a:ext uri="{28A0092B-C50C-407E-A947-70E740481C1C}">
                <a14:useLocalDpi xmlns:a14="http://schemas.microsoft.com/office/drawing/2010/main"/>
              </a:ext>
            </a:extLst>
          </a:blip>
          <a:srcRect l="16264" t="52479" r="16472"/>
          <a:stretch/>
        </p:blipFill>
        <p:spPr>
          <a:xfrm>
            <a:off x="5926071" y="692697"/>
            <a:ext cx="2743815" cy="2376264"/>
          </a:xfrm>
          <a:prstGeom prst="rect">
            <a:avLst/>
          </a:prstGeom>
        </p:spPr>
      </p:pic>
      <p:pic>
        <p:nvPicPr>
          <p:cNvPr id="2" name="Immagin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726577" y="3284984"/>
            <a:ext cx="3451559" cy="3140967"/>
          </a:xfrm>
          <a:prstGeom prst="rect">
            <a:avLst/>
          </a:prstGeom>
        </p:spPr>
      </p:pic>
    </p:spTree>
    <p:extLst>
      <p:ext uri="{BB962C8B-B14F-4D97-AF65-F5344CB8AC3E}">
        <p14:creationId xmlns:p14="http://schemas.microsoft.com/office/powerpoint/2010/main" val="26994881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9512" y="188640"/>
            <a:ext cx="8784976" cy="5040560"/>
          </a:xfrm>
        </p:spPr>
        <p:txBody>
          <a:bodyPr/>
          <a:lstStyle/>
          <a:p>
            <a:r>
              <a:rPr lang="it-IT" sz="1800" b="1" cap="none" dirty="0" smtClean="0">
                <a:latin typeface="Verdana" panose="020B0604030504040204" pitchFamily="34" charset="0"/>
                <a:ea typeface="Verdana" panose="020B0604030504040204" pitchFamily="34" charset="0"/>
                <a:cs typeface="Verdana" panose="020B0604030504040204" pitchFamily="34" charset="0"/>
              </a:rPr>
              <a:t>L’attività svolta in questi mesi scolastici di </a:t>
            </a:r>
            <a:r>
              <a:rPr lang="it-IT" sz="1800" b="1" cap="none" dirty="0" err="1" smtClean="0">
                <a:latin typeface="Verdana" panose="020B0604030504040204" pitchFamily="34" charset="0"/>
                <a:ea typeface="Verdana" panose="020B0604030504040204" pitchFamily="34" charset="0"/>
                <a:cs typeface="Verdana" panose="020B0604030504040204" pitchFamily="34" charset="0"/>
              </a:rPr>
              <a:t>coding</a:t>
            </a:r>
            <a:r>
              <a:rPr lang="it-IT" sz="1800" b="1" cap="none" dirty="0" smtClean="0">
                <a:latin typeface="Verdana" panose="020B0604030504040204" pitchFamily="34" charset="0"/>
                <a:ea typeface="Verdana" panose="020B0604030504040204" pitchFamily="34" charset="0"/>
                <a:cs typeface="Verdana" panose="020B0604030504040204" pitchFamily="34" charset="0"/>
              </a:rPr>
              <a:t> e di </a:t>
            </a:r>
            <a:r>
              <a:rPr lang="it-IT" sz="1800" b="1" cap="none" dirty="0" err="1" smtClean="0">
                <a:latin typeface="Verdana" panose="020B0604030504040204" pitchFamily="34" charset="0"/>
                <a:ea typeface="Verdana" panose="020B0604030504040204" pitchFamily="34" charset="0"/>
                <a:cs typeface="Verdana" panose="020B0604030504040204" pitchFamily="34" charset="0"/>
              </a:rPr>
              <a:t>coding</a:t>
            </a:r>
            <a:r>
              <a:rPr lang="it-IT" sz="1800" b="1" cap="none" dirty="0" smtClean="0">
                <a:latin typeface="Verdana" panose="020B0604030504040204" pitchFamily="34" charset="0"/>
                <a:ea typeface="Verdana" panose="020B0604030504040204" pitchFamily="34" charset="0"/>
                <a:cs typeface="Verdana" panose="020B0604030504040204" pitchFamily="34" charset="0"/>
              </a:rPr>
              <a:t> unplugged, ha voluto da un lato avvicinare i bambini ad un utilizzo consapevole dei mezzi tecnologici e dall’altro sviluppare la capacità di lavorare procedendo per tentativi, analizzando eventuali errori commessi e cercando di correggerli in itinere. </a:t>
            </a:r>
            <a:br>
              <a:rPr lang="it-IT" sz="1800" b="1" cap="none" dirty="0" smtClean="0">
                <a:latin typeface="Verdana" panose="020B0604030504040204" pitchFamily="34" charset="0"/>
                <a:ea typeface="Verdana" panose="020B0604030504040204" pitchFamily="34" charset="0"/>
                <a:cs typeface="Verdana" panose="020B0604030504040204" pitchFamily="34" charset="0"/>
              </a:rPr>
            </a:br>
            <a:r>
              <a:rPr lang="it-IT" sz="1800" b="1" cap="none" dirty="0" smtClean="0">
                <a:latin typeface="Verdana" panose="020B0604030504040204" pitchFamily="34" charset="0"/>
                <a:ea typeface="Verdana" panose="020B0604030504040204" pitchFamily="34" charset="0"/>
                <a:cs typeface="Verdana" panose="020B0604030504040204" pitchFamily="34" charset="0"/>
              </a:rPr>
              <a:t>Inoltre obiettivi per me fondamentali, sono stati quello di lavorare in gruppo, condividere le idee, sviluppare strategie condivise, al fine di raggiungere un obiettivo </a:t>
            </a:r>
            <a:r>
              <a:rPr lang="it-IT" sz="1800" b="1" cap="none" dirty="0">
                <a:latin typeface="Verdana" panose="020B0604030504040204" pitchFamily="34" charset="0"/>
                <a:ea typeface="Verdana" panose="020B0604030504040204" pitchFamily="34" charset="0"/>
                <a:cs typeface="Verdana" panose="020B0604030504040204" pitchFamily="34" charset="0"/>
              </a:rPr>
              <a:t>c</a:t>
            </a:r>
            <a:r>
              <a:rPr lang="it-IT" sz="1800" b="1" cap="none" dirty="0" smtClean="0">
                <a:latin typeface="Verdana" panose="020B0604030504040204" pitchFamily="34" charset="0"/>
                <a:ea typeface="Verdana" panose="020B0604030504040204" pitchFamily="34" charset="0"/>
                <a:cs typeface="Verdana" panose="020B0604030504040204" pitchFamily="34" charset="0"/>
              </a:rPr>
              <a:t>omune.</a:t>
            </a:r>
            <a:br>
              <a:rPr lang="it-IT" sz="1800" b="1" cap="none" dirty="0" smtClean="0">
                <a:latin typeface="Verdana" panose="020B0604030504040204" pitchFamily="34" charset="0"/>
                <a:ea typeface="Verdana" panose="020B0604030504040204" pitchFamily="34" charset="0"/>
                <a:cs typeface="Verdana" panose="020B0604030504040204" pitchFamily="34" charset="0"/>
              </a:rPr>
            </a:br>
            <a:r>
              <a:rPr lang="it-IT" sz="1800" b="1" cap="none" dirty="0" smtClean="0">
                <a:latin typeface="Verdana" panose="020B0604030504040204" pitchFamily="34" charset="0"/>
                <a:ea typeface="Verdana" panose="020B0604030504040204" pitchFamily="34" charset="0"/>
                <a:cs typeface="Verdana" panose="020B0604030504040204" pitchFamily="34" charset="0"/>
              </a:rPr>
              <a:t>Sicuramente l’utilizzo di strumenti tecnologici, quali Doc e i Blue-Bot, ha visto i bambini maggiormente coinvolti, spronati dall’interazione diretta che loro stessi gestivano, divenendo protagonisti, costruttori del loro apprendimento</a:t>
            </a:r>
            <a:r>
              <a:rPr lang="it-IT" sz="18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a:t>
            </a:r>
            <a:r>
              <a:rPr lang="it-IT" sz="1800" b="1" dirty="0">
                <a:solidFill>
                  <a:srgbClr val="002060"/>
                </a:solidFill>
                <a:latin typeface="Verdana" panose="020B0604030504040204" pitchFamily="34" charset="0"/>
                <a:ea typeface="Verdana" panose="020B0604030504040204" pitchFamily="34" charset="0"/>
                <a:cs typeface="Verdana" panose="020B0604030504040204" pitchFamily="34" charset="0"/>
              </a:rPr>
              <a:t/>
            </a:r>
            <a:br>
              <a:rPr lang="it-IT" sz="1800" b="1" dirty="0">
                <a:solidFill>
                  <a:srgbClr val="002060"/>
                </a:solidFill>
                <a:latin typeface="Verdana" panose="020B0604030504040204" pitchFamily="34" charset="0"/>
                <a:ea typeface="Verdana" panose="020B0604030504040204" pitchFamily="34" charset="0"/>
                <a:cs typeface="Verdana" panose="020B0604030504040204" pitchFamily="34" charset="0"/>
              </a:rPr>
            </a:br>
            <a:r>
              <a:rPr lang="it-IT" sz="1800" b="1" cap="none" dirty="0" smtClean="0">
                <a:latin typeface="Verdana" panose="020B0604030504040204" pitchFamily="34" charset="0"/>
                <a:ea typeface="Verdana" panose="020B0604030504040204" pitchFamily="34" charset="0"/>
                <a:cs typeface="Verdana" panose="020B0604030504040204" pitchFamily="34" charset="0"/>
              </a:rPr>
              <a:t/>
            </a:r>
            <a:br>
              <a:rPr lang="it-IT" sz="1800" b="1" cap="none" dirty="0" smtClean="0">
                <a:latin typeface="Verdana" panose="020B0604030504040204" pitchFamily="34" charset="0"/>
                <a:ea typeface="Verdana" panose="020B0604030504040204" pitchFamily="34" charset="0"/>
                <a:cs typeface="Verdana" panose="020B0604030504040204" pitchFamily="34" charset="0"/>
              </a:rPr>
            </a:br>
            <a:r>
              <a:rPr lang="it-IT" sz="1800" b="1" cap="none" dirty="0" smtClean="0">
                <a:latin typeface="Verdana" panose="020B0604030504040204" pitchFamily="34" charset="0"/>
                <a:ea typeface="Verdana" panose="020B0604030504040204" pitchFamily="34" charset="0"/>
                <a:cs typeface="Verdana" panose="020B0604030504040204" pitchFamily="34" charset="0"/>
              </a:rPr>
              <a:t>Anche per me insegnante è stato molto emozionante vedere l’empatia che si è creata tra </a:t>
            </a:r>
            <a:r>
              <a:rPr lang="it-IT" sz="1800" b="1" cap="none" dirty="0" smtClean="0">
                <a:latin typeface="Verdana" panose="020B0604030504040204" pitchFamily="34" charset="0"/>
                <a:ea typeface="Verdana" panose="020B0604030504040204" pitchFamily="34" charset="0"/>
                <a:cs typeface="Verdana" panose="020B0604030504040204" pitchFamily="34" charset="0"/>
              </a:rPr>
              <a:t>bambini di </a:t>
            </a:r>
            <a:r>
              <a:rPr lang="it-IT" sz="1800" b="1" cap="none" smtClean="0">
                <a:latin typeface="Verdana" panose="020B0604030504040204" pitchFamily="34" charset="0"/>
                <a:ea typeface="Verdana" panose="020B0604030504040204" pitchFamily="34" charset="0"/>
                <a:cs typeface="Verdana" panose="020B0604030504040204" pitchFamily="34" charset="0"/>
              </a:rPr>
              <a:t>sezioni diverse</a:t>
            </a:r>
            <a:r>
              <a:rPr lang="it-IT" sz="1800" b="1" cap="none" smtClean="0">
                <a:latin typeface="Verdana" panose="020B0604030504040204" pitchFamily="34" charset="0"/>
                <a:ea typeface="Verdana" panose="020B0604030504040204" pitchFamily="34" charset="0"/>
                <a:cs typeface="Verdana" panose="020B0604030504040204" pitchFamily="34" charset="0"/>
              </a:rPr>
              <a:t> </a:t>
            </a:r>
            <a:r>
              <a:rPr lang="it-IT" sz="1800" b="1" cap="none" dirty="0" smtClean="0">
                <a:latin typeface="Verdana" panose="020B0604030504040204" pitchFamily="34" charset="0"/>
                <a:ea typeface="Verdana" panose="020B0604030504040204" pitchFamily="34" charset="0"/>
                <a:cs typeface="Verdana" panose="020B0604030504040204" pitchFamily="34" charset="0"/>
              </a:rPr>
              <a:t>e la capacità di tradurre gli obiettivi acquisiti in COMPETENZE, con grande spirito di collaborazione, interazione positiva, abilità ed entusiasmo.</a:t>
            </a:r>
            <a:endParaRPr lang="it-IT" sz="1800" b="1" cap="none"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1078023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9551" y="506342"/>
            <a:ext cx="3114619" cy="2335964"/>
          </a:xfrm>
          <a:prstGeom prst="rect">
            <a:avLst/>
          </a:prstGeom>
        </p:spPr>
      </p:pic>
      <p:pic>
        <p:nvPicPr>
          <p:cNvPr id="4" name="Immagin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19776" y="4149080"/>
            <a:ext cx="3240360" cy="2302219"/>
          </a:xfrm>
          <a:prstGeom prst="rect">
            <a:avLst/>
          </a:prstGeom>
        </p:spPr>
      </p:pic>
      <p:pic>
        <p:nvPicPr>
          <p:cNvPr id="5" name="Immagin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39952" y="836712"/>
            <a:ext cx="4314833" cy="2986366"/>
          </a:xfrm>
          <a:prstGeom prst="rect">
            <a:avLst/>
          </a:prstGeom>
        </p:spPr>
      </p:pic>
    </p:spTree>
    <p:extLst>
      <p:ext uri="{BB962C8B-B14F-4D97-AF65-F5344CB8AC3E}">
        <p14:creationId xmlns:p14="http://schemas.microsoft.com/office/powerpoint/2010/main" val="22652709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1520" y="365760"/>
            <a:ext cx="8584804" cy="1479064"/>
          </a:xfrm>
        </p:spPr>
        <p:txBody>
          <a:bodyPr/>
          <a:lstStyle/>
          <a:p>
            <a:r>
              <a:rPr lang="it-IT" sz="1600" cap="none" dirty="0" smtClean="0">
                <a:latin typeface="Verdana" panose="020B0604030504040204" pitchFamily="34" charset="0"/>
                <a:ea typeface="Verdana" panose="020B0604030504040204" pitchFamily="34" charset="0"/>
                <a:cs typeface="Verdana" panose="020B0604030504040204" pitchFamily="34" charset="0"/>
              </a:rPr>
              <a:t>Definiamo </a:t>
            </a:r>
            <a:r>
              <a:rPr lang="it-IT" sz="1600" cap="none" dirty="0">
                <a:latin typeface="Verdana" panose="020B0604030504040204" pitchFamily="34" charset="0"/>
                <a:ea typeface="Verdana" panose="020B0604030504040204" pitchFamily="34" charset="0"/>
                <a:cs typeface="Verdana" panose="020B0604030504040204" pitchFamily="34" charset="0"/>
              </a:rPr>
              <a:t>che ogni tipologia di freccia ha un colore ben preciso( verde avanti, rossa gira a destra e gialla a sinistra) e soprattutto per meglio interiorizzare la destra e la sinistra, viene dipinta </a:t>
            </a:r>
            <a:r>
              <a:rPr lang="it-IT" sz="1600" cap="none" dirty="0" smtClean="0">
                <a:latin typeface="Verdana" panose="020B0604030504040204" pitchFamily="34" charset="0"/>
                <a:ea typeface="Verdana" panose="020B0604030504040204" pitchFamily="34" charset="0"/>
                <a:cs typeface="Verdana" panose="020B0604030504040204" pitchFamily="34" charset="0"/>
              </a:rPr>
              <a:t>una freccia sul </a:t>
            </a:r>
            <a:r>
              <a:rPr lang="it-IT" sz="1600" cap="none" dirty="0">
                <a:latin typeface="Verdana" panose="020B0604030504040204" pitchFamily="34" charset="0"/>
                <a:ea typeface="Verdana" panose="020B0604030504040204" pitchFamily="34" charset="0"/>
                <a:cs typeface="Verdana" panose="020B0604030504040204" pitchFamily="34" charset="0"/>
              </a:rPr>
              <a:t>dorso della mano utilizzando il colore corretto e vengono svolti giochi insieme per interiorizzare i concetti spaziali(</a:t>
            </a:r>
            <a:r>
              <a:rPr lang="it-IT" sz="1600" b="1" cap="none" dirty="0">
                <a:latin typeface="Verdana" panose="020B0604030504040204" pitchFamily="34" charset="0"/>
                <a:ea typeface="Verdana" panose="020B0604030504040204" pitchFamily="34" charset="0"/>
                <a:cs typeface="Verdana" panose="020B0604030504040204" pitchFamily="34" charset="0"/>
              </a:rPr>
              <a:t> </a:t>
            </a:r>
            <a:r>
              <a:rPr lang="it-IT" sz="1600" cap="none" dirty="0">
                <a:latin typeface="Verdana" panose="020B0604030504040204" pitchFamily="34" charset="0"/>
                <a:ea typeface="Verdana" panose="020B0604030504040204" pitchFamily="34" charset="0"/>
                <a:cs typeface="Verdana" panose="020B0604030504040204" pitchFamily="34" charset="0"/>
              </a:rPr>
              <a:t>"alziamo il braccio destro, quello sinistro,  mettiamoci  tutti in fila e giriamo a destra, a sinistra…" </a:t>
            </a:r>
            <a:r>
              <a:rPr lang="it-IT" sz="1600" cap="none" dirty="0" smtClean="0">
                <a:latin typeface="Verdana" panose="020B0604030504040204" pitchFamily="34" charset="0"/>
                <a:ea typeface="Verdana" panose="020B0604030504040204" pitchFamily="34" charset="0"/>
                <a:cs typeface="Verdana" panose="020B0604030504040204" pitchFamily="34" charset="0"/>
              </a:rPr>
              <a:t>). </a:t>
            </a:r>
            <a:endParaRPr lang="it-IT" sz="1600" dirty="0">
              <a:latin typeface="Verdana" panose="020B0604030504040204" pitchFamily="34" charset="0"/>
              <a:ea typeface="Verdana" panose="020B0604030504040204" pitchFamily="34" charset="0"/>
              <a:cs typeface="Verdana" panose="020B0604030504040204" pitchFamily="34" charset="0"/>
            </a:endParaRPr>
          </a:p>
        </p:txBody>
      </p:sp>
      <p:pic>
        <p:nvPicPr>
          <p:cNvPr id="7" name="Immagin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16200000" flipH="1">
            <a:off x="2657282" y="3831550"/>
            <a:ext cx="3109357" cy="2448273"/>
          </a:xfrm>
          <a:prstGeom prst="rect">
            <a:avLst/>
          </a:prstGeom>
        </p:spPr>
      </p:pic>
      <p:pic>
        <p:nvPicPr>
          <p:cNvPr id="9" name="Immagin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6200000" flipH="1">
            <a:off x="-88744" y="2653662"/>
            <a:ext cx="3200807" cy="2520280"/>
          </a:xfrm>
          <a:prstGeom prst="rect">
            <a:avLst/>
          </a:prstGeom>
        </p:spPr>
      </p:pic>
      <p:pic>
        <p:nvPicPr>
          <p:cNvPr id="13" name="Immagine 12"/>
          <p:cNvPicPr>
            <a:picLocks noChangeAspect="1"/>
          </p:cNvPicPr>
          <p:nvPr/>
        </p:nvPicPr>
        <p:blipFill rotWithShape="1">
          <a:blip r:embed="rId4" cstate="email">
            <a:extLst>
              <a:ext uri="{28A0092B-C50C-407E-A947-70E740481C1C}">
                <a14:useLocalDpi xmlns:a14="http://schemas.microsoft.com/office/drawing/2010/main"/>
              </a:ext>
            </a:extLst>
          </a:blip>
          <a:srcRect l="28147" b="39829"/>
          <a:stretch/>
        </p:blipFill>
        <p:spPr>
          <a:xfrm>
            <a:off x="5740752" y="1912640"/>
            <a:ext cx="3095572" cy="1944216"/>
          </a:xfrm>
          <a:prstGeom prst="rect">
            <a:avLst/>
          </a:prstGeom>
        </p:spPr>
      </p:pic>
    </p:spTree>
    <p:extLst>
      <p:ext uri="{BB962C8B-B14F-4D97-AF65-F5344CB8AC3E}">
        <p14:creationId xmlns:p14="http://schemas.microsoft.com/office/powerpoint/2010/main" val="20978374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rotWithShape="1">
          <a:blip r:embed="rId2" cstate="email">
            <a:extLst>
              <a:ext uri="{28A0092B-C50C-407E-A947-70E740481C1C}">
                <a14:useLocalDpi xmlns:a14="http://schemas.microsoft.com/office/drawing/2010/main"/>
              </a:ext>
            </a:extLst>
          </a:blip>
          <a:srcRect l="20953" r="1690"/>
          <a:stretch/>
        </p:blipFill>
        <p:spPr>
          <a:xfrm>
            <a:off x="323528" y="332656"/>
            <a:ext cx="2162741" cy="3579000"/>
          </a:xfrm>
          <a:prstGeom prst="rect">
            <a:avLst/>
          </a:prstGeom>
        </p:spPr>
      </p:pic>
      <p:pic>
        <p:nvPicPr>
          <p:cNvPr id="4" name="Immagine 3"/>
          <p:cNvPicPr>
            <a:picLocks noChangeAspect="1"/>
          </p:cNvPicPr>
          <p:nvPr/>
        </p:nvPicPr>
        <p:blipFill rotWithShape="1">
          <a:blip r:embed="rId3" cstate="email">
            <a:extLst>
              <a:ext uri="{28A0092B-C50C-407E-A947-70E740481C1C}">
                <a14:useLocalDpi xmlns:a14="http://schemas.microsoft.com/office/drawing/2010/main"/>
              </a:ext>
            </a:extLst>
          </a:blip>
          <a:srcRect l="22586"/>
          <a:stretch/>
        </p:blipFill>
        <p:spPr>
          <a:xfrm>
            <a:off x="6156176" y="332656"/>
            <a:ext cx="2448272" cy="4216753"/>
          </a:xfrm>
          <a:prstGeom prst="rect">
            <a:avLst/>
          </a:prstGeom>
        </p:spPr>
      </p:pic>
      <p:pic>
        <p:nvPicPr>
          <p:cNvPr id="5" name="Immagine 4"/>
          <p:cNvPicPr>
            <a:picLocks noChangeAspect="1"/>
          </p:cNvPicPr>
          <p:nvPr/>
        </p:nvPicPr>
        <p:blipFill rotWithShape="1">
          <a:blip r:embed="rId4" cstate="email">
            <a:extLst>
              <a:ext uri="{28A0092B-C50C-407E-A947-70E740481C1C}">
                <a14:useLocalDpi xmlns:a14="http://schemas.microsoft.com/office/drawing/2010/main"/>
              </a:ext>
            </a:extLst>
          </a:blip>
          <a:srcRect l="6317"/>
          <a:stretch/>
        </p:blipFill>
        <p:spPr>
          <a:xfrm>
            <a:off x="2705926" y="3953912"/>
            <a:ext cx="3203848" cy="2564904"/>
          </a:xfrm>
          <a:prstGeom prst="rect">
            <a:avLst/>
          </a:prstGeom>
        </p:spPr>
      </p:pic>
      <p:pic>
        <p:nvPicPr>
          <p:cNvPr id="6" name="Immagine 5"/>
          <p:cNvPicPr>
            <a:picLocks noChangeAspect="1"/>
          </p:cNvPicPr>
          <p:nvPr/>
        </p:nvPicPr>
        <p:blipFill rotWithShape="1">
          <a:blip r:embed="rId5" cstate="email">
            <a:extLst>
              <a:ext uri="{28A0092B-C50C-407E-A947-70E740481C1C}">
                <a14:useLocalDpi xmlns:a14="http://schemas.microsoft.com/office/drawing/2010/main"/>
              </a:ext>
            </a:extLst>
          </a:blip>
          <a:srcRect l="41567" t="45030" r="23789" b="15557"/>
          <a:stretch/>
        </p:blipFill>
        <p:spPr>
          <a:xfrm>
            <a:off x="3491880" y="556104"/>
            <a:ext cx="1781909" cy="2702911"/>
          </a:xfrm>
          <a:prstGeom prst="rect">
            <a:avLst/>
          </a:prstGeom>
        </p:spPr>
      </p:pic>
    </p:spTree>
    <p:extLst>
      <p:ext uri="{BB962C8B-B14F-4D97-AF65-F5344CB8AC3E}">
        <p14:creationId xmlns:p14="http://schemas.microsoft.com/office/powerpoint/2010/main" val="7865484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23527" y="365760"/>
            <a:ext cx="8568953" cy="758984"/>
          </a:xfrm>
        </p:spPr>
        <p:txBody>
          <a:bodyPr/>
          <a:lstStyle/>
          <a:p>
            <a:pPr algn="just"/>
            <a:r>
              <a:rPr lang="it-IT" sz="2400" b="1" dirty="0" smtClean="0">
                <a:latin typeface="Verdana" panose="020B0604030504040204" pitchFamily="34" charset="0"/>
                <a:ea typeface="Verdana" panose="020B0604030504040204" pitchFamily="34" charset="0"/>
                <a:cs typeface="Verdana" panose="020B0604030504040204" pitchFamily="34" charset="0"/>
              </a:rPr>
              <a:t>LE FRECCE DIREZIONALI DISEGNATE DAI BAMBINI</a:t>
            </a:r>
            <a:endParaRPr lang="it-IT" sz="2400" b="1" dirty="0">
              <a:latin typeface="Verdana" panose="020B0604030504040204" pitchFamily="34" charset="0"/>
              <a:ea typeface="Verdana" panose="020B0604030504040204" pitchFamily="34" charset="0"/>
              <a:cs typeface="Verdana" panose="020B0604030504040204" pitchFamily="34" charset="0"/>
            </a:endParaRPr>
          </a:p>
        </p:txBody>
      </p:sp>
      <p:pic>
        <p:nvPicPr>
          <p:cNvPr id="6" name="Immagin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flipV="1">
            <a:off x="5972599" y="1389398"/>
            <a:ext cx="2280254" cy="1710191"/>
          </a:xfrm>
          <a:prstGeom prst="rect">
            <a:avLst/>
          </a:prstGeom>
        </p:spPr>
      </p:pic>
      <p:pic>
        <p:nvPicPr>
          <p:cNvPr id="7" name="Immagin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2870811" y="2609909"/>
            <a:ext cx="2664296" cy="1998222"/>
          </a:xfrm>
          <a:prstGeom prst="rect">
            <a:avLst/>
          </a:prstGeom>
        </p:spPr>
      </p:pic>
      <p:pic>
        <p:nvPicPr>
          <p:cNvPr id="8" name="Immagin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a:off x="-40465" y="2007611"/>
            <a:ext cx="2911941" cy="2183956"/>
          </a:xfrm>
          <a:prstGeom prst="rect">
            <a:avLst/>
          </a:prstGeom>
        </p:spPr>
      </p:pic>
      <p:pic>
        <p:nvPicPr>
          <p:cNvPr id="9" name="Immagin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5400000">
            <a:off x="5269641" y="3992170"/>
            <a:ext cx="3059832" cy="2294874"/>
          </a:xfrm>
          <a:prstGeom prst="rect">
            <a:avLst/>
          </a:prstGeom>
        </p:spPr>
      </p:pic>
    </p:spTree>
    <p:extLst>
      <p:ext uri="{BB962C8B-B14F-4D97-AF65-F5344CB8AC3E}">
        <p14:creationId xmlns:p14="http://schemas.microsoft.com/office/powerpoint/2010/main" val="36392001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rotWithShape="1">
          <a:blip r:embed="rId2" cstate="email">
            <a:extLst>
              <a:ext uri="{28A0092B-C50C-407E-A947-70E740481C1C}">
                <a14:useLocalDpi xmlns:a14="http://schemas.microsoft.com/office/drawing/2010/main"/>
              </a:ext>
            </a:extLst>
          </a:blip>
          <a:srcRect l="182150" t="8090" r="-157967" b="-8090"/>
          <a:stretch/>
        </p:blipFill>
        <p:spPr>
          <a:xfrm rot="5400000">
            <a:off x="5948326" y="5590452"/>
            <a:ext cx="1904303" cy="1883770"/>
          </a:xfrm>
          <a:prstGeom prst="rect">
            <a:avLst/>
          </a:prstGeom>
        </p:spPr>
      </p:pic>
      <p:pic>
        <p:nvPicPr>
          <p:cNvPr id="7" name="Immagin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1612" y="404664"/>
            <a:ext cx="3707904" cy="2638683"/>
          </a:xfrm>
          <a:prstGeom prst="rect">
            <a:avLst/>
          </a:prstGeom>
        </p:spPr>
      </p:pic>
      <p:pic>
        <p:nvPicPr>
          <p:cNvPr id="8" name="Immagin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771800" y="4005064"/>
            <a:ext cx="3707904" cy="2632186"/>
          </a:xfrm>
          <a:prstGeom prst="rect">
            <a:avLst/>
          </a:prstGeom>
        </p:spPr>
      </p:pic>
      <p:pic>
        <p:nvPicPr>
          <p:cNvPr id="9" name="Immagin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955377" y="690935"/>
            <a:ext cx="3707904" cy="2368363"/>
          </a:xfrm>
          <a:prstGeom prst="rect">
            <a:avLst/>
          </a:prstGeom>
        </p:spPr>
      </p:pic>
    </p:spTree>
    <p:extLst>
      <p:ext uri="{BB962C8B-B14F-4D97-AF65-F5344CB8AC3E}">
        <p14:creationId xmlns:p14="http://schemas.microsoft.com/office/powerpoint/2010/main" val="147294600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oli">
  <a:themeElements>
    <a:clrScheme name="Elica">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Angoli">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oli">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495</TotalTime>
  <Words>674</Words>
  <Application>Microsoft Office PowerPoint</Application>
  <PresentationFormat>Presentazione su schermo (4:3)</PresentationFormat>
  <Paragraphs>40</Paragraphs>
  <Slides>40</Slides>
  <Notes>0</Notes>
  <HiddenSlides>0</HiddenSlides>
  <MMClips>0</MMClips>
  <ScaleCrop>false</ScaleCrop>
  <HeadingPairs>
    <vt:vector size="4" baseType="variant">
      <vt:variant>
        <vt:lpstr>Tema</vt:lpstr>
      </vt:variant>
      <vt:variant>
        <vt:i4>1</vt:i4>
      </vt:variant>
      <vt:variant>
        <vt:lpstr>Titoli diapositive</vt:lpstr>
      </vt:variant>
      <vt:variant>
        <vt:i4>40</vt:i4>
      </vt:variant>
    </vt:vector>
  </HeadingPairs>
  <TitlesOfParts>
    <vt:vector size="41" baseType="lpstr">
      <vt:lpstr>Angoli</vt:lpstr>
      <vt:lpstr>1, 2, 3…FACCIAMO CODING</vt:lpstr>
      <vt:lpstr>A gennaio 2019 ha avuto inizio lo sfondo integratore di quest’anno scolastico dedicato al tema della terra. Ho definito perciò come di integrare l’attività con i miei bambini di 5 anni anche con lavori di coding unplugged e robotica educativa; inoltre la collega della sezione b( verdi) mi ha proposto come lo scorso anno, di coinvolgere ed allargare questo progetto anche ai loro bambini di 5 anni( n.8 alunni). Così insieme abbiamo definito di sfruttare pienamente le competenze di ciascuna docente, concordando  i seguenti laboratori d’intersezione pomeridiani per sezioni aperte: io avrei gestito quello relativo al coding, coding unplugged e alla robotica educativa con il gruppo dei bambini di 5 anni delle sezioni D e B( 14 alunni), mentre la collega Morosini un laboratorio di arte per il gruppo dei bambini di 4 anni delle sezioni D e B( n.14 alunni).  i due laboratori si sono svolti con cadenza quindicinale nei pomeriggi di mercoledì, giovedì e/o venerdì. Dopo un primo momento dedicato alla conoscenza e alla socializzazione del nuovo gruppo di intersezione omogeneo per età, abbiamo iniziato il progetto dal titolo " 1, 2, 3 … Facciamo coding"</vt:lpstr>
      <vt:lpstr>PRIMO STEP: conosciamo le tre frecce direzionali ed il tappeto dove eseguire i percorsi. Presentazione della situazione problematica da parte dell’insegnante:" Dobbiamo raggiungere su un grande tappeto fatto di quadrati, la nostra topolina Minnie, come facciamo?" Risposta degli alunni:" Diamo delle indicazioni come avanti, gira a destra e gira a sinistra". Osserviamo il tappeto e riproduciamolo sul foglio        </vt:lpstr>
      <vt:lpstr>Presentazione standard di PowerPoint</vt:lpstr>
      <vt:lpstr>Presentazione standard di PowerPoint</vt:lpstr>
      <vt:lpstr>Definiamo che ogni tipologia di freccia ha un colore ben preciso( verde avanti, rossa gira a destra e gialla a sinistra) e soprattutto per meglio interiorizzare la destra e la sinistra, viene dipinta una freccia sul dorso della mano utilizzando il colore corretto e vengono svolti giochi insieme per interiorizzare i concetti spaziali( "alziamo il braccio destro, quello sinistro,  mettiamoci  tutti in fila e giriamo a destra, a sinistra…" ). </vt:lpstr>
      <vt:lpstr>Presentazione standard di PowerPoint</vt:lpstr>
      <vt:lpstr>LE FRECCE DIREZIONALI DISEGNATE DAI BAMBINI</vt:lpstr>
      <vt:lpstr>Presentazione standard di PowerPoint</vt:lpstr>
      <vt:lpstr>Per rendere l’attività ancora più divertente abbiamo inventato una breve canzone che cantiamo ogni incontro d’intersezione prima di iniziare il progetto e rappresenta l’elemento di condivisione, socializzazione e identificazione del nuovo gruppo di bambini venutosi a creare. Questo il testo:  Se sul tappeto tu vuoi giocare dalla partenza devi cominciare. Tante direzioni sceglierai  e in un baleno al traguardo arriverai. Avanti dritto, gira a destra no, no, no ruota a sinistra tante direzioni sceglierai e in un baleno al traguardo arriverai. 1,2,3, …facciamo coding!</vt:lpstr>
      <vt:lpstr>SECONDO STEP: CODIFICAZIONE DEL PERCORSO, ATTRAVERSO L’UTILIZZO DELLE FRECCE DIREZIONALI AVANTI, GIRA A DESTRA E A SINISTRA. Dopo aver deciso tutti insieme dove posizionare Minnie sul tappeto, i bambini vengono divisi in gruppi di quattro.  In ogni gruppo si definiscono i ruoli in un’ottica di lavoro cooperativo: chi svolge il percorso direttamente sul tappeto per raggiungere la topolina, , chi predispone a lato del tappeto le frecce direzionali una di seguito all’altra, creando insieme la striscia di programmazione, chi detta le indicazioni del percorso leggendo il codice di programmazione e chi si accerta che il bambino sul tappeto esegua correttamente le indicazioni.  Se il codice o striscia di programmazione, presenta un errore è subito visualizzabile perché il comando fa procedere il bambino da un’altra parte. L’insegnante ha il compito di supervisore, osserva il lavoro senza interventi diretti.  La criticità maggiore che i bambini hanno riscontrato in questa fase è stata quella di comprendere che GIRA A … non è un passo,  ma una semplice rotazione del corpo, mentre l’individuazione della  destra e della sinistra introdotto contemporaneamente non ha riscontrato particolari difficoltà nel suo corretto utilizzo.  </vt:lpstr>
      <vt:lpstr>Presentazione standard di PowerPoint</vt:lpstr>
      <vt:lpstr>Presentazione standard di PowerPoint</vt:lpstr>
      <vt:lpstr>TERZO STEP: presentazione di nuove situazioni problematiche e rappresentazione grafica delle stesse su fogli.  Problem solving dettato dall’insegnante: la talpa Felpa deve raggiungere la sua tana sottoterra. Insieme si prepara il materiale necessario( tappeto magico, coloritura del disegno della talpa Felpa e della sua tana).</vt:lpstr>
      <vt:lpstr>Presentazione standard di PowerPoint</vt:lpstr>
      <vt:lpstr>Ora si parte: in gruppo i bambini decidono dove posizionare talpa Felpa ed il cartello della lettera "P″( partenza) sul tappeto magico. Due bambini alla volta eseguono il percorso: quello che interpreta la talpa si posiziona alla partenza e procede eseguendo i comandi dettati dall’altro bambino, il quale stende a lato le frecce direzionali corrispondenti; la striscia che si viene a formare rappresenta il CODICE DI PROGRAMMAZIONE. Tutti gli altri bambini controllano che i comandi siano corretti e facciano giungere la talpa al traguardo. Ogni coppia di bambini decide il suo percorso.</vt:lpstr>
      <vt:lpstr>Presentazione standard di PowerPoint</vt:lpstr>
      <vt:lpstr>Presentazione standard di PowerPoint</vt:lpstr>
      <vt:lpstr>Rappresentiamo la situazione problematica, il codice di programmazione e relativa verbalizzazione </vt:lpstr>
      <vt:lpstr>Presentazione standard di PowerPoint</vt:lpstr>
      <vt:lpstr>Nuova situazione problematica  che presenta una difficoltà maggiore, in quanto viene inserito un ostacolo all’interno del reticolo quadrettato del tappeto magico.  Problem solving: la formica Rina ha sentito l’odore di alcune briciole di pane e noi dobbiamo aiutarla a trovarle e portarle nella sua tana. Questo lavoro viene svolto a coppie in modalità cooperativa, secondo le modalità di esecuzione delle volte precedenti( preparazione del materiale, del tappeto magico, riproduzione sul foglio, codifica della striscia di programmazione ed infine verbalizzazione).  </vt:lpstr>
      <vt:lpstr>Presentazione standard di PowerPoint</vt:lpstr>
      <vt:lpstr>Presentazione standard di PowerPoint</vt:lpstr>
      <vt:lpstr>Presentazione standard di PowerPoint</vt:lpstr>
      <vt:lpstr>LA SINTESI FINALE</vt:lpstr>
      <vt:lpstr>Presentazione standard di PowerPoint</vt:lpstr>
      <vt:lpstr>Presentazione standard di PowerPoint</vt:lpstr>
      <vt:lpstr>QUARTO STEP: utilizzo di robottini per imparare a programmare.  Vista la curiosità e la motivazione dimostrata dal gruppo di intersezione dei bambini  delle sezioni B e D nell’affrontare le attività proposte di coding unplugged, ho deciso di proporre nuove attività basate sull’utilizzo di semplici robottini, che eseguono percorsi utilizzando le frecce direzionali.  L’utilizzo di kit robotici , rappresenta un elemento di novità in quanto  permette di creare le condizioni per realizzare attività di laboratorio in cui gli aspetti  di apprendimento e gioco, di competizione e di cooperazione siano nel giusto equilibrio e favoriscano lo sviluppo di competenze ed abilità.  Si comincia giocando con” DOC”, un simpatico robottino incluso nel gioco della Clementoni che la nostra scuola ha acquistato.  Ho chiesto ai bambini di osservarlo attentamente, toccarlo, premere i tasti, scoprire che si muove e parla, formulare ipotesi sul suo funzionamento scambiandosi idee e opinioni , liberi di sperimentare e interagire con DOC.  Ho riportato le informazioni che i bambini hanno sottolineato relative all’esplorazione ed osservazione e al termine ogni bambino ha rappresentato graficamente il robottino. </vt:lpstr>
      <vt:lpstr>  </vt:lpstr>
      <vt:lpstr>Rappresentiamo doc</vt:lpstr>
      <vt:lpstr>Presentazione standard di PowerPoint</vt:lpstr>
      <vt:lpstr>La scatola del gioco prevede all’inizio di costruire un grande puzzle dove Doc viene posizionato al centro; la mission che deve compiere è quella di raggiungere il quadrato raffigurante un’immagine del puzzle stesso, pescata tra le cards delle immagini.  Utilizzando delle piccole flahcards delle frecce direzionali, collocate sempre a lato del puzzle di gioco, proprio come i bambini facevano a lato del tappeto magico, viene stesa la striscia di programmazione. Un bambino detta il codice mentre l’altro programma direttamente Doc digitando i pulsanti corrispondenti: dato lo start si osserverà il percorso del robottino che, se si fermerà sulla casella corretta, avrà compiuto la sua missione!  È molto gratificante vedere sul volto dei bambini al termine di questo lavoro,  la gioia e l’emozione incontenibile, consapevoli e soddisfatti per essere riusciti a cooperare per raggiungere un obiettivo comune.</vt:lpstr>
      <vt:lpstr>Presentazione standard di PowerPoint</vt:lpstr>
      <vt:lpstr>Presentazione standard di PowerPoint</vt:lpstr>
      <vt:lpstr>Presentazione standard di PowerPoint</vt:lpstr>
      <vt:lpstr>Lo scorso anno scolastico il nostro istituto comprensivo ha avuto la possibilità di allestire presso la scuola primaria di Alzano capoluogo, un’aula chiamata Atelier Creativi, dotata di vario materiale per la robotica educativa.  Tale materiale è stato acquistato partecipando ad un bando PON del Miur e comprende anche dei robottini chiamati Blue-Bot adatti ai bambini della scuola dell’infanzia. Questi  vengono utilizzati su appositi tappeti, riguardanti vari percorsi relativi ai numeri, alle forme, ai negozi ed edifici di una città e alla fattoria.  Anche i Blue-Bot, come Doc sono in grado di memorizzare una serie di comandi base e muoversi su un percorso in base ai comandi registrati posti sul dorso. Così, dopo aver giocato con Doc, abbiamo scoperto il nuovo robottino e ci siamo divertiti a scoprire questo nuovo strumento.  </vt:lpstr>
      <vt:lpstr>Sul tappeto dei numeri</vt:lpstr>
      <vt:lpstr>Su quello delle forme </vt:lpstr>
      <vt:lpstr>E Sulla fattoria</vt:lpstr>
      <vt:lpstr>L’attività svolta in questi mesi scolastici di coding e di coding unplugged, ha voluto da un lato avvicinare i bambini ad un utilizzo consapevole dei mezzi tecnologici e dall’altro sviluppare la capacità di lavorare procedendo per tentativi, analizzando eventuali errori commessi e cercando di correggerli in itinere.  Inoltre obiettivi per me fondamentali, sono stati quello di lavorare in gruppo, condividere le idee, sviluppare strategie condivise, al fine di raggiungere un obiettivo comune. Sicuramente l’utilizzo di strumenti tecnologici, quali Doc e i Blue-Bot, ha visto i bambini maggiormente coinvolti, spronati dall’interazione diretta che loro stessi gestivano, divenendo protagonisti, costruttori del loro apprendimento.  Anche per me insegnante è stato molto emozionante vedere l’empatia che si è creata tra bambini di sezioni diverse e la capacità di tradurre gli obiettivi acquisiti in COMPETENZE, con grande spirito di collaborazione, interazione positiva, abilità ed entusiasmo.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2, 3…FACCIAMO CODING</dc:title>
  <dc:creator>Simonetta</dc:creator>
  <cp:lastModifiedBy>Admin</cp:lastModifiedBy>
  <cp:revision>66</cp:revision>
  <dcterms:created xsi:type="dcterms:W3CDTF">2019-05-19T12:08:52Z</dcterms:created>
  <dcterms:modified xsi:type="dcterms:W3CDTF">2019-06-12T06:34:47Z</dcterms:modified>
</cp:coreProperties>
</file>