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6" r:id="rId6"/>
    <p:sldId id="276" r:id="rId7"/>
    <p:sldId id="270" r:id="rId8"/>
    <p:sldId id="262" r:id="rId9"/>
    <p:sldId id="265" r:id="rId10"/>
    <p:sldId id="267" r:id="rId11"/>
    <p:sldId id="268" r:id="rId12"/>
    <p:sldId id="271" r:id="rId13"/>
    <p:sldId id="277" r:id="rId14"/>
    <p:sldId id="269" r:id="rId15"/>
    <p:sldId id="274" r:id="rId16"/>
    <p:sldId id="264" r:id="rId17"/>
    <p:sldId id="278" r:id="rId18"/>
    <p:sldId id="280" r:id="rId19"/>
    <p:sldId id="279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C48B-5EAA-429C-8A08-5185A70035EC}" type="datetimeFigureOut">
              <a:rPr lang="it-IT" smtClean="0"/>
              <a:pPr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9AA4-43DC-43B8-85D8-A8C10436394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5300" b="1" dirty="0" smtClean="0">
                <a:solidFill>
                  <a:schemeClr val="accent5">
                    <a:lumMod val="75000"/>
                  </a:schemeClr>
                </a:solidFill>
              </a:rPr>
              <a:t>LA RELAZIONE CLINICA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i="1" dirty="0" smtClean="0"/>
              <a:t>Implicazioni </a:t>
            </a:r>
            <a:r>
              <a:rPr lang="it-IT" i="1" u="sng" dirty="0" smtClean="0"/>
              <a:t>nella scuola </a:t>
            </a:r>
            <a:r>
              <a:rPr lang="it-IT" i="1" dirty="0" smtClean="0"/>
              <a:t>e </a:t>
            </a:r>
            <a:br>
              <a:rPr lang="it-IT" i="1" dirty="0" smtClean="0"/>
            </a:br>
            <a:r>
              <a:rPr lang="it-IT" i="1" u="sng" dirty="0" smtClean="0"/>
              <a:t>nella motivazione </a:t>
            </a:r>
            <a:r>
              <a:rPr lang="it-IT" i="1" dirty="0" smtClean="0"/>
              <a:t>scolastica </a:t>
            </a:r>
            <a:br>
              <a:rPr lang="it-IT" i="1" dirty="0" smtClean="0"/>
            </a:br>
            <a:r>
              <a:rPr lang="it-IT" i="1" dirty="0" smtClean="0"/>
              <a:t>dello studente</a:t>
            </a:r>
            <a:endParaRPr lang="it-IT" i="1" dirty="0"/>
          </a:p>
        </p:txBody>
      </p:sp>
      <p:pic>
        <p:nvPicPr>
          <p:cNvPr id="4" name="Immagine 3" descr="C:\Users\Claudio\AppData\Local\Microsoft\Windows\INetCache\Content.Word\Logo_RLM copy_01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4664"/>
            <a:ext cx="1296144" cy="127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logo temporan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76672"/>
            <a:ext cx="1152128" cy="119138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819515" y="5445224"/>
            <a:ext cx="3994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i="1" dirty="0" smtClean="0"/>
              <a:t>Dr.ssa Alessandra Pernici</a:t>
            </a:r>
          </a:p>
          <a:p>
            <a:pPr algn="ctr"/>
            <a:r>
              <a:rPr lang="it-IT" sz="2400" i="1" dirty="0" smtClean="0"/>
              <a:t>Psicologa clinica – esperta DSA</a:t>
            </a:r>
            <a:endParaRPr lang="it-IT" sz="24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0" y="-387424"/>
            <a:ext cx="7772400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PROFILO COGNITIVO E MEMORIA </a:t>
            </a:r>
            <a:r>
              <a:rPr lang="it-IT" sz="3200" u="sng" dirty="0" err="1" smtClean="0">
                <a:solidFill>
                  <a:schemeClr val="accent5">
                    <a:lumMod val="75000"/>
                  </a:schemeClr>
                </a:solidFill>
              </a:rPr>
              <a:t>DI</a:t>
            </a:r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 LAVORO</a:t>
            </a: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8836" y="1268760"/>
            <a:ext cx="44151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7020272" y="2492896"/>
            <a:ext cx="144016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69418" y="3159176"/>
            <a:ext cx="2366702" cy="405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7"/>
          <p:cNvSpPr/>
          <p:nvPr/>
        </p:nvSpPr>
        <p:spPr>
          <a:xfrm>
            <a:off x="2267744" y="5157192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23528" y="1196752"/>
            <a:ext cx="5447773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L’Indice di Memoria di lavoro (IML),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che valuta la capacità di memorizzare nuove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informazioni, di conservarle nella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memoria a breve termine,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di mantenere l’attenzione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focalizzata e di manipolarle per arrivare a una soluzione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mostra un andamento fortemente affaticato.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(MC5, LN6, IN9)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-684584" y="-387424"/>
            <a:ext cx="10153128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PROFILO COGNITIVO E VELOCITA’ </a:t>
            </a:r>
            <a:r>
              <a:rPr lang="it-IT" sz="3200" u="sng" dirty="0" err="1" smtClean="0">
                <a:solidFill>
                  <a:schemeClr val="accent5">
                    <a:lumMod val="75000"/>
                  </a:schemeClr>
                </a:solidFill>
              </a:rPr>
              <a:t>DI</a:t>
            </a:r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 ELABORAZIONE</a:t>
            </a: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836712"/>
            <a:ext cx="44151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97409" y="566888"/>
            <a:ext cx="2366702" cy="405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7380312" y="2204864"/>
            <a:ext cx="144016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267744" y="285293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23528" y="4005064"/>
            <a:ext cx="3901004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L’indice di Velocità di elaborazione (IVE)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che misura la capacità di focalizzare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l’attenzione e di scansionare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rapidamente gli stimoli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è affaticato (CR5, RS8, CA6).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VALUTAZIONE DEGLI APPRENDIMENTI</a:t>
            </a:r>
            <a:b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1560" y="1556792"/>
            <a:ext cx="828515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Dall’analisi degli apprendimenti non basta sapere se dislessico, </a:t>
            </a:r>
            <a:r>
              <a:rPr lang="it-IT" dirty="0" err="1" smtClean="0"/>
              <a:t>disortografico</a:t>
            </a:r>
            <a:r>
              <a:rPr lang="it-IT" dirty="0" smtClean="0"/>
              <a:t> </a:t>
            </a:r>
            <a:r>
              <a:rPr lang="it-IT" dirty="0" err="1" smtClean="0"/>
              <a:t>etc…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È fondamentale guardare alle caratteristiche specifiche del DSA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Lettura: rapidità e correttezza</a:t>
            </a:r>
          </a:p>
          <a:p>
            <a:endParaRPr lang="it-IT" dirty="0" smtClean="0"/>
          </a:p>
          <a:p>
            <a:r>
              <a:rPr lang="it-IT" dirty="0" smtClean="0"/>
              <a:t>Scrittura: capacità </a:t>
            </a:r>
            <a:r>
              <a:rPr lang="it-IT" dirty="0" err="1" smtClean="0"/>
              <a:t>prassica</a:t>
            </a:r>
            <a:r>
              <a:rPr lang="it-IT" dirty="0" smtClean="0"/>
              <a:t> e competenza ortografica</a:t>
            </a:r>
          </a:p>
          <a:p>
            <a:endParaRPr lang="it-IT" dirty="0" smtClean="0"/>
          </a:p>
          <a:p>
            <a:r>
              <a:rPr lang="it-IT" dirty="0" smtClean="0"/>
              <a:t>Area matematica: conoscenza numerica, competenza procedurale, capacità sintattiche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                             </a:t>
            </a:r>
          </a:p>
          <a:p>
            <a:r>
              <a:rPr lang="it-IT" b="1" dirty="0" smtClean="0"/>
              <a:t>                                Il tutto in relazione alle competenza cognitive </a:t>
            </a:r>
            <a:endParaRPr lang="it-IT" b="1" dirty="0"/>
          </a:p>
        </p:txBody>
      </p:sp>
      <p:sp>
        <p:nvSpPr>
          <p:cNvPr id="4" name="Parentesi graffa chiusa 3"/>
          <p:cNvSpPr/>
          <p:nvPr/>
        </p:nvSpPr>
        <p:spPr>
          <a:xfrm rot="5400000">
            <a:off x="4391980" y="1160748"/>
            <a:ext cx="648072" cy="79208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055623" cy="611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323528" y="476672"/>
            <a:ext cx="5904656" cy="187220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23528" y="2420888"/>
            <a:ext cx="5904656" cy="136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251520" y="3861048"/>
            <a:ext cx="5904656" cy="2282552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465382" y="836712"/>
            <a:ext cx="262571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Dall’analisi della lettura</a:t>
            </a:r>
          </a:p>
          <a:p>
            <a:r>
              <a:rPr lang="it-IT" dirty="0" smtClean="0"/>
              <a:t>cosa mi serve per stabilire</a:t>
            </a:r>
          </a:p>
          <a:p>
            <a:r>
              <a:rPr lang="it-IT" dirty="0" smtClean="0"/>
              <a:t>Strumenti? E valutazione?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Idem per la scrittura..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E ancora per l’area </a:t>
            </a:r>
          </a:p>
          <a:p>
            <a:r>
              <a:rPr lang="it-IT" dirty="0" smtClean="0"/>
              <a:t>matematica, mi serve </a:t>
            </a:r>
          </a:p>
          <a:p>
            <a:r>
              <a:rPr lang="it-IT" dirty="0" smtClean="0"/>
              <a:t>analizzare i singoli indici</a:t>
            </a:r>
          </a:p>
          <a:p>
            <a:r>
              <a:rPr lang="it-IT" dirty="0" smtClean="0"/>
              <a:t>per riuscire a capire quali </a:t>
            </a:r>
          </a:p>
          <a:p>
            <a:r>
              <a:rPr lang="it-IT" dirty="0" err="1" smtClean="0"/>
              <a:t>strumenti…perché</a:t>
            </a:r>
            <a:r>
              <a:rPr lang="it-IT" dirty="0" smtClean="0"/>
              <a:t> la </a:t>
            </a:r>
          </a:p>
          <a:p>
            <a:r>
              <a:rPr lang="it-IT" dirty="0" smtClean="0"/>
              <a:t>calcolatrice non mi serve</a:t>
            </a:r>
          </a:p>
          <a:p>
            <a:r>
              <a:rPr lang="it-IT" dirty="0" smtClean="0"/>
              <a:t>se ho una </a:t>
            </a:r>
            <a:r>
              <a:rPr lang="it-IT" dirty="0" err="1" smtClean="0"/>
              <a:t>discalculia</a:t>
            </a:r>
            <a:endParaRPr lang="it-IT" dirty="0" smtClean="0"/>
          </a:p>
          <a:p>
            <a:r>
              <a:rPr lang="it-IT" dirty="0" smtClean="0"/>
              <a:t>procedurale!!! 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VALUTAZIONE DEGLI APPRENDIMENTI</a:t>
            </a: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11560" y="1196752"/>
            <a:ext cx="795211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smtClean="0"/>
              <a:t>Non esiste un protocollo </a:t>
            </a:r>
            <a:r>
              <a:rPr lang="it-IT" dirty="0" smtClean="0"/>
              <a:t>DSA o BES adattabile a tutti gli studenti</a:t>
            </a:r>
          </a:p>
          <a:p>
            <a:endParaRPr lang="it-IT" dirty="0" smtClean="0"/>
          </a:p>
          <a:p>
            <a:r>
              <a:rPr lang="it-IT" dirty="0" smtClean="0"/>
              <a:t>È </a:t>
            </a:r>
            <a:r>
              <a:rPr lang="it-IT" u="sng" dirty="0" smtClean="0"/>
              <a:t>necessario</a:t>
            </a:r>
            <a:r>
              <a:rPr lang="it-IT" dirty="0" smtClean="0"/>
              <a:t> valutare il profilo cognitivo</a:t>
            </a:r>
          </a:p>
          <a:p>
            <a:r>
              <a:rPr lang="it-IT" dirty="0" smtClean="0"/>
              <a:t>                                        l’analisi degli apprendimenti </a:t>
            </a:r>
          </a:p>
          <a:p>
            <a:r>
              <a:rPr lang="it-IT" dirty="0" smtClean="0"/>
              <a:t>		     la funzionalità generale emotiva e comportamentale</a:t>
            </a:r>
          </a:p>
          <a:p>
            <a:endParaRPr lang="it-IT" dirty="0" smtClean="0"/>
          </a:p>
          <a:p>
            <a:r>
              <a:rPr lang="it-IT" dirty="0" smtClean="0"/>
              <a:t>Ogni DSA e BES è unico, così come ogni individuo</a:t>
            </a:r>
          </a:p>
          <a:p>
            <a:endParaRPr lang="it-IT" dirty="0" smtClean="0"/>
          </a:p>
          <a:p>
            <a:r>
              <a:rPr lang="it-IT" dirty="0" smtClean="0"/>
              <a:t>Un PDP efficace tiene conto del profilo globale e non solo dell’etichetta diagnostica</a:t>
            </a:r>
          </a:p>
          <a:p>
            <a:endParaRPr lang="it-IT" dirty="0" smtClean="0"/>
          </a:p>
          <a:p>
            <a:r>
              <a:rPr lang="it-IT" dirty="0" smtClean="0"/>
              <a:t>Un PDP efficace potenzia e rafforza lo studente, non lo mortifica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chemeClr val="bg1"/>
                </a:solidFill>
              </a:rPr>
              <a:t>Una buona analisi situazionale e un buon PDP rendono il docente certo e sicuro: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pPr algn="ctr"/>
            <a:r>
              <a:rPr lang="it-IT" b="1" dirty="0" smtClean="0">
                <a:solidFill>
                  <a:srgbClr val="0070C0"/>
                </a:solidFill>
              </a:rPr>
              <a:t>Nella gestione serena degli </a:t>
            </a:r>
            <a:r>
              <a:rPr lang="it-IT" b="1" dirty="0" smtClean="0">
                <a:solidFill>
                  <a:schemeClr val="bg1"/>
                </a:solidFill>
              </a:rPr>
              <a:t>strumenti</a:t>
            </a:r>
          </a:p>
          <a:p>
            <a:pPr algn="ctr"/>
            <a:r>
              <a:rPr lang="it-IT" b="1" dirty="0" smtClean="0">
                <a:solidFill>
                  <a:srgbClr val="0070C0"/>
                </a:solidFill>
              </a:rPr>
              <a:t>Nella </a:t>
            </a:r>
            <a:r>
              <a:rPr lang="it-IT" b="1" dirty="0" smtClean="0">
                <a:solidFill>
                  <a:schemeClr val="bg1"/>
                </a:solidFill>
              </a:rPr>
              <a:t>valutazione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it-IT" b="1" dirty="0" smtClean="0">
                <a:solidFill>
                  <a:srgbClr val="0070C0"/>
                </a:solidFill>
              </a:rPr>
              <a:t>Nel rapporto con la </a:t>
            </a:r>
            <a:r>
              <a:rPr lang="it-IT" b="1" dirty="0" smtClean="0">
                <a:solidFill>
                  <a:schemeClr val="bg1"/>
                </a:solidFill>
              </a:rPr>
              <a:t>famiglia</a:t>
            </a:r>
          </a:p>
          <a:p>
            <a:pPr algn="ctr"/>
            <a:r>
              <a:rPr lang="it-IT" b="1" dirty="0" smtClean="0">
                <a:solidFill>
                  <a:srgbClr val="0070C0"/>
                </a:solidFill>
              </a:rPr>
              <a:t>Nella </a:t>
            </a:r>
            <a:r>
              <a:rPr lang="it-IT" b="1" dirty="0" smtClean="0">
                <a:solidFill>
                  <a:schemeClr val="bg1"/>
                </a:solidFill>
              </a:rPr>
              <a:t>crescita</a:t>
            </a:r>
            <a:r>
              <a:rPr lang="it-IT" b="1" dirty="0" smtClean="0">
                <a:solidFill>
                  <a:srgbClr val="0070C0"/>
                </a:solidFill>
              </a:rPr>
              <a:t> dello studente come individuo</a:t>
            </a:r>
          </a:p>
          <a:p>
            <a:endParaRPr lang="it-IT" dirty="0" smtClean="0"/>
          </a:p>
        </p:txBody>
      </p:sp>
      <p:sp>
        <p:nvSpPr>
          <p:cNvPr id="10" name="Rettangolo 9"/>
          <p:cNvSpPr/>
          <p:nvPr/>
        </p:nvSpPr>
        <p:spPr>
          <a:xfrm>
            <a:off x="2267744" y="5013176"/>
            <a:ext cx="4536504" cy="1296144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PROFILO EMOTVO E COMPORTAMENTALE</a:t>
            </a: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1484784"/>
            <a:ext cx="74849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Gli studenti che manifestano difficoltà scolastiche, e in specifico i ragazzi DSA, </a:t>
            </a:r>
          </a:p>
          <a:p>
            <a:pPr algn="ctr"/>
            <a:r>
              <a:rPr lang="it-IT" dirty="0" smtClean="0"/>
              <a:t>evidenziano SEMPRE un profilo emotivo e comportamentale caratteristico.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043608" y="2276872"/>
            <a:ext cx="6480720" cy="357020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/>
              <a:t>Altri criteri utili per la definizione dei DSA sono:</a:t>
            </a:r>
          </a:p>
          <a:p>
            <a:r>
              <a:rPr lang="it-IT" sz="1600" dirty="0" smtClean="0"/>
              <a:t>A) il carattere “evolutivo” di questi disturbi;</a:t>
            </a:r>
          </a:p>
          <a:p>
            <a:r>
              <a:rPr lang="it-IT" sz="1600" dirty="0" smtClean="0"/>
              <a:t>B) la diversa espressività del disturbo nelle diverse fasi evolutive dell’abilità</a:t>
            </a:r>
          </a:p>
          <a:p>
            <a:r>
              <a:rPr lang="it-IT" sz="1600" dirty="0" smtClean="0"/>
              <a:t>in questione;</a:t>
            </a:r>
          </a:p>
          <a:p>
            <a:r>
              <a:rPr lang="it-IT" sz="1600" dirty="0" smtClean="0"/>
              <a:t>C) la quasi costante associazione ad altri disturbi (</a:t>
            </a:r>
            <a:r>
              <a:rPr lang="it-IT" sz="1600" dirty="0" err="1" smtClean="0"/>
              <a:t>comorbilità</a:t>
            </a:r>
            <a:r>
              <a:rPr lang="it-IT" sz="1600" dirty="0" smtClean="0"/>
              <a:t>); fatto questo</a:t>
            </a:r>
          </a:p>
          <a:p>
            <a:r>
              <a:rPr lang="it-IT" sz="1600" dirty="0" smtClean="0"/>
              <a:t>che determina la marcata eterogeneità dei profili funzionali e di</a:t>
            </a:r>
          </a:p>
          <a:p>
            <a:r>
              <a:rPr lang="it-IT" sz="1600" dirty="0" smtClean="0"/>
              <a:t>espressività con cui i DSA si manifestano, e che comporta significative</a:t>
            </a:r>
          </a:p>
          <a:p>
            <a:r>
              <a:rPr lang="it-IT" sz="1600" dirty="0" smtClean="0"/>
              <a:t>ricadute sul versante dell’indagine diagnostica;</a:t>
            </a:r>
          </a:p>
          <a:p>
            <a:r>
              <a:rPr lang="it-IT" sz="1600" dirty="0" smtClean="0"/>
              <a:t>D) il carattere neurobiologico delle anomalie processuali che caratterizzano</a:t>
            </a:r>
          </a:p>
          <a:p>
            <a:r>
              <a:rPr lang="it-IT" sz="1600" dirty="0" smtClean="0"/>
              <a:t>i </a:t>
            </a:r>
            <a:r>
              <a:rPr lang="it-IT" sz="1600" dirty="0" err="1" smtClean="0"/>
              <a:t>DSA.E</a:t>
            </a:r>
            <a:r>
              <a:rPr lang="it-IT" sz="1600" dirty="0" smtClean="0"/>
              <a:t>’ altrettanto importante sottolineare che i fattori “biologici”</a:t>
            </a:r>
          </a:p>
          <a:p>
            <a:r>
              <a:rPr lang="it-IT" sz="1600" dirty="0" smtClean="0"/>
              <a:t>interagiscono attivamente nella determinazione della comparsa del</a:t>
            </a:r>
          </a:p>
          <a:p>
            <a:r>
              <a:rPr lang="it-IT" sz="1600" dirty="0" smtClean="0"/>
              <a:t>disturbo, con i fattori ambientali;</a:t>
            </a:r>
          </a:p>
          <a:p>
            <a:r>
              <a:rPr lang="it-IT" sz="1600" b="1" dirty="0" smtClean="0"/>
              <a:t>E) il disturbo specifico deve comportare un impatto significativo e negativo</a:t>
            </a:r>
          </a:p>
          <a:p>
            <a:r>
              <a:rPr lang="it-IT" sz="1600" b="1" dirty="0" smtClean="0"/>
              <a:t>per l’adattamento scolastico e/o per le attività della vita quotidiana</a:t>
            </a:r>
            <a:r>
              <a:rPr lang="it-IT" b="1" dirty="0" smtClean="0"/>
              <a:t>.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11960" y="6093296"/>
            <a:ext cx="341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Dalla </a:t>
            </a:r>
            <a:r>
              <a:rPr lang="it-IT" dirty="0" err="1" smtClean="0"/>
              <a:t>Consensus</a:t>
            </a:r>
            <a:r>
              <a:rPr lang="it-IT" dirty="0" smtClean="0"/>
              <a:t> </a:t>
            </a:r>
            <a:r>
              <a:rPr lang="it-IT" dirty="0" err="1" smtClean="0"/>
              <a:t>Conference</a:t>
            </a:r>
            <a:r>
              <a:rPr lang="it-IT" dirty="0" smtClean="0"/>
              <a:t>; 2007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12422" y="4797152"/>
            <a:ext cx="7563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/>
              <a:t>Quale </a:t>
            </a:r>
            <a:r>
              <a:rPr lang="it-IT" sz="2000" i="1" dirty="0"/>
              <a:t>significato diamo </a:t>
            </a:r>
            <a:r>
              <a:rPr lang="it-IT" sz="2000" i="1" dirty="0" smtClean="0"/>
              <a:t>ora agli </a:t>
            </a:r>
            <a:r>
              <a:rPr lang="it-IT" sz="2000" i="1" dirty="0"/>
              <a:t>strumenti dispensativi e compensativi</a:t>
            </a:r>
            <a:r>
              <a:rPr lang="it-IT" sz="2000" i="1" dirty="0" smtClean="0"/>
              <a:t>?</a:t>
            </a:r>
          </a:p>
          <a:p>
            <a:pPr algn="ctr"/>
            <a:endParaRPr lang="it-IT" sz="2000" i="1" dirty="0" smtClean="0"/>
          </a:p>
          <a:p>
            <a:pPr algn="ctr"/>
            <a:r>
              <a:rPr lang="it-IT" sz="2000" i="1" dirty="0" smtClean="0"/>
              <a:t>E alla loro INDISPENSABILITA’?</a:t>
            </a:r>
          </a:p>
          <a:p>
            <a:pPr algn="ctr"/>
            <a:endParaRPr lang="it-IT" sz="2000" i="1" dirty="0" smtClean="0"/>
          </a:p>
          <a:p>
            <a:pPr algn="ctr"/>
            <a:r>
              <a:rPr lang="it-IT" sz="2000" i="1" dirty="0" smtClean="0"/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67544" y="332656"/>
            <a:ext cx="4572000" cy="397031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r>
              <a:rPr lang="it-IT" dirty="0" smtClean="0"/>
              <a:t>La </a:t>
            </a:r>
            <a:r>
              <a:rPr lang="it-IT" dirty="0" err="1" smtClean="0"/>
              <a:t>Consensus</a:t>
            </a:r>
            <a:r>
              <a:rPr lang="it-IT" dirty="0" smtClean="0"/>
              <a:t> </a:t>
            </a:r>
            <a:r>
              <a:rPr lang="it-IT" dirty="0" err="1" smtClean="0"/>
              <a:t>Conference</a:t>
            </a:r>
            <a:r>
              <a:rPr lang="it-IT" b="1" dirty="0" smtClean="0"/>
              <a:t> raccomanda fortemente</a:t>
            </a:r>
            <a:r>
              <a:rPr lang="it-IT" dirty="0" smtClean="0"/>
              <a:t>, in ogni processo</a:t>
            </a:r>
          </a:p>
          <a:p>
            <a:r>
              <a:rPr lang="it-IT" dirty="0" smtClean="0"/>
              <a:t>valutativo e diagnostico di uno specifico DSA, di ricercare la presenza di altri</a:t>
            </a:r>
          </a:p>
          <a:p>
            <a:r>
              <a:rPr lang="it-IT" b="1" dirty="0" smtClean="0"/>
              <a:t>disturbi frequentemente </a:t>
            </a:r>
            <a:r>
              <a:rPr lang="it-IT" b="1" dirty="0" err="1" smtClean="0"/>
              <a:t>co-occorrenti</a:t>
            </a:r>
            <a:r>
              <a:rPr lang="it-IT" b="1" dirty="0" smtClean="0"/>
              <a:t> </a:t>
            </a:r>
            <a:r>
              <a:rPr lang="it-IT" dirty="0" smtClean="0"/>
              <a:t>(altri disturbi specifici di apprendimento,</a:t>
            </a:r>
          </a:p>
          <a:p>
            <a:r>
              <a:rPr lang="it-IT" b="1" dirty="0" smtClean="0"/>
              <a:t>ansia, depressione, disturbi del comportamento, ADHD</a:t>
            </a:r>
            <a:r>
              <a:rPr lang="it-IT" dirty="0" smtClean="0"/>
              <a:t>, </a:t>
            </a:r>
            <a:r>
              <a:rPr lang="it-IT" dirty="0" err="1" smtClean="0"/>
              <a:t>disprassie</a:t>
            </a:r>
            <a:r>
              <a:rPr lang="it-IT" dirty="0" smtClean="0"/>
              <a:t>, ecc.). La</a:t>
            </a:r>
          </a:p>
          <a:p>
            <a:r>
              <a:rPr lang="it-IT" dirty="0" smtClean="0"/>
              <a:t>raccomandazione intende proporre una percorso diagnostico solo per quei</a:t>
            </a:r>
          </a:p>
          <a:p>
            <a:r>
              <a:rPr lang="it-IT" dirty="0" smtClean="0"/>
              <a:t>disturbi che il clinico suppone presenti in base alla raccolta anamnestica</a:t>
            </a:r>
          </a:p>
          <a:p>
            <a:r>
              <a:rPr lang="it-IT" dirty="0" smtClean="0"/>
              <a:t>(personale e </a:t>
            </a:r>
            <a:r>
              <a:rPr lang="it-IT" dirty="0" err="1" smtClean="0"/>
              <a:t>contestuale-ambientale</a:t>
            </a:r>
            <a:r>
              <a:rPr lang="it-IT" dirty="0" smtClean="0"/>
              <a:t>) e agli esami strumentali eseguiti.</a:t>
            </a: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2400" dirty="0" smtClean="0">
                <a:solidFill>
                  <a:srgbClr val="00B0F0"/>
                </a:solidFill>
              </a:rPr>
              <a:t>Conseguenze sulla </a:t>
            </a:r>
            <a:r>
              <a:rPr lang="it-IT" sz="2400" b="1" dirty="0" smtClean="0">
                <a:solidFill>
                  <a:srgbClr val="00B0F0"/>
                </a:solidFill>
              </a:rPr>
              <a:t>VALUTAZIONE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Gli strumenti, scelti in modo consapevole e pensato, permettono una adeguata valutazione e utilizzo del voto da parte della docenza.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Lo strumento NON è un facilitatore o un “regalo”, ma risulta, alla luce della complessità espressa, INDISPENSABILE ad una adeguata funzionalità dello studente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err="1" smtClean="0">
                <a:solidFill>
                  <a:srgbClr val="C00000"/>
                </a:solidFill>
              </a:rPr>
              <a:t>…ed</a:t>
            </a:r>
            <a:r>
              <a:rPr lang="it-IT" sz="2400" dirty="0" smtClean="0">
                <a:solidFill>
                  <a:srgbClr val="C00000"/>
                </a:solidFill>
              </a:rPr>
              <a:t> è altrettanto indispensabile per voi docenti,  sapete dirmi perché?</a:t>
            </a:r>
            <a:br>
              <a:rPr lang="it-IT" sz="2400" dirty="0" smtClean="0">
                <a:solidFill>
                  <a:srgbClr val="C00000"/>
                </a:solidFill>
              </a:rPr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>
                <a:solidFill>
                  <a:srgbClr val="0070C0"/>
                </a:solidFill>
              </a:rPr>
              <a:t>Conseguenze sulla </a:t>
            </a:r>
            <a:r>
              <a:rPr lang="it-IT" sz="2400" b="1" dirty="0" smtClean="0">
                <a:solidFill>
                  <a:srgbClr val="0070C0"/>
                </a:solidFill>
              </a:rPr>
              <a:t>MOTIVAZIONE</a:t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/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dirty="0" smtClean="0">
                <a:latin typeface="+mn-lt"/>
              </a:rPr>
              <a:t>Un’adeguata gestione degli strumenti, della valutazione didattica e rapporto con lo studente DSA, determinano la sua motivazione scolastica e il suo proseguimento negli studi. </a:t>
            </a:r>
            <a:br>
              <a:rPr lang="it-IT" sz="2400" dirty="0" smtClean="0">
                <a:latin typeface="+mn-lt"/>
              </a:rPr>
            </a:br>
            <a:r>
              <a:rPr lang="it-IT" sz="2400" dirty="0" smtClean="0">
                <a:latin typeface="+mn-lt"/>
              </a:rPr>
              <a:t/>
            </a:r>
            <a:br>
              <a:rPr lang="it-IT" sz="2400" dirty="0" smtClean="0">
                <a:latin typeface="+mn-lt"/>
              </a:rPr>
            </a:br>
            <a:endParaRPr lang="it-IT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Esempi: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sz="1800" dirty="0" smtClean="0">
                <a:solidFill>
                  <a:srgbClr val="0070C0"/>
                </a:solidFill>
              </a:rPr>
              <a:t>CASO 1</a:t>
            </a:r>
            <a:r>
              <a:rPr lang="it-IT" sz="1800" dirty="0" smtClean="0"/>
              <a:t>_ basse abilità di espressione verbale con limitato vocabolario personale</a:t>
            </a:r>
          </a:p>
          <a:p>
            <a:pPr>
              <a:buNone/>
            </a:pPr>
            <a:r>
              <a:rPr lang="it-IT" sz="1800" dirty="0" smtClean="0"/>
              <a:t>	 </a:t>
            </a:r>
            <a:r>
              <a:rPr lang="it-IT" sz="1800" dirty="0" smtClean="0"/>
              <a:t>      </a:t>
            </a:r>
            <a:r>
              <a:rPr lang="it-IT" sz="1800" dirty="0" err="1" smtClean="0"/>
              <a:t>_carenza</a:t>
            </a:r>
            <a:r>
              <a:rPr lang="it-IT" sz="1800" dirty="0" smtClean="0"/>
              <a:t> della MDL, soprattutto verbale</a:t>
            </a:r>
          </a:p>
          <a:p>
            <a:pPr>
              <a:buNone/>
            </a:pPr>
            <a:r>
              <a:rPr lang="it-IT" sz="1800" dirty="0" smtClean="0"/>
              <a:t>	 </a:t>
            </a:r>
            <a:r>
              <a:rPr lang="it-IT" sz="1800" dirty="0" smtClean="0"/>
              <a:t>     _ dislessia in termini di correttezza con influenza sulla comprensione del testo</a:t>
            </a:r>
          </a:p>
          <a:p>
            <a:pPr>
              <a:buNone/>
            </a:pPr>
            <a:r>
              <a:rPr lang="it-IT" sz="1800" dirty="0" smtClean="0"/>
              <a:t>             _ </a:t>
            </a:r>
            <a:r>
              <a:rPr lang="it-IT" sz="1800" dirty="0" err="1" smtClean="0"/>
              <a:t>disortografia</a:t>
            </a:r>
            <a:endParaRPr lang="it-IT" sz="1800" dirty="0" smtClean="0"/>
          </a:p>
          <a:p>
            <a:pPr>
              <a:buNone/>
            </a:pPr>
            <a:r>
              <a:rPr lang="it-IT" sz="1800" dirty="0" smtClean="0"/>
              <a:t>             _ tende a rifiutare gli aiuti scolastici, chiusura emotiva, spesso disattento</a:t>
            </a:r>
          </a:p>
          <a:p>
            <a:pPr>
              <a:buNone/>
            </a:pPr>
            <a:r>
              <a:rPr lang="it-IT" sz="1800" dirty="0" smtClean="0">
                <a:solidFill>
                  <a:srgbClr val="0070C0"/>
                </a:solidFill>
              </a:rPr>
              <a:t>CASO 2</a:t>
            </a:r>
            <a:r>
              <a:rPr lang="it-IT" sz="1800" dirty="0" smtClean="0"/>
              <a:t>_ deficit MDL (significativo)</a:t>
            </a:r>
          </a:p>
          <a:p>
            <a:pPr>
              <a:buNone/>
            </a:pPr>
            <a:r>
              <a:rPr lang="it-IT" sz="1800" dirty="0" smtClean="0"/>
              <a:t>             _ bassa velocità di elaborazione</a:t>
            </a:r>
          </a:p>
          <a:p>
            <a:pPr>
              <a:buNone/>
            </a:pPr>
            <a:r>
              <a:rPr lang="it-IT" sz="1800" dirty="0" smtClean="0"/>
              <a:t>             </a:t>
            </a:r>
            <a:r>
              <a:rPr lang="it-IT" sz="1800" dirty="0" err="1" smtClean="0"/>
              <a:t>_discalculia</a:t>
            </a:r>
            <a:r>
              <a:rPr lang="it-IT" sz="1800" dirty="0" smtClean="0"/>
              <a:t> procedurale </a:t>
            </a:r>
          </a:p>
          <a:p>
            <a:pPr>
              <a:buNone/>
            </a:pPr>
            <a:r>
              <a:rPr lang="it-IT" sz="1800" dirty="0" smtClean="0"/>
              <a:t>             _ agitazione motoria, tratto oppositivo ed impulsivo</a:t>
            </a:r>
          </a:p>
          <a:p>
            <a:pPr>
              <a:buNone/>
            </a:pPr>
            <a:r>
              <a:rPr lang="it-IT" sz="1800" dirty="0" smtClean="0">
                <a:solidFill>
                  <a:srgbClr val="0070C0"/>
                </a:solidFill>
              </a:rPr>
              <a:t>CASO 3</a:t>
            </a:r>
            <a:r>
              <a:rPr lang="it-IT" sz="1800" dirty="0" smtClean="0"/>
              <a:t>_deficit velocità di elaborazione (esame neurologico pulito)</a:t>
            </a:r>
          </a:p>
          <a:p>
            <a:pPr>
              <a:buNone/>
            </a:pPr>
            <a:r>
              <a:rPr lang="it-IT" sz="1800" dirty="0" smtClean="0"/>
              <a:t>             </a:t>
            </a:r>
            <a:r>
              <a:rPr lang="it-IT" sz="1800" dirty="0" err="1" smtClean="0"/>
              <a:t>_dislessia</a:t>
            </a:r>
            <a:r>
              <a:rPr lang="it-IT" sz="1800" dirty="0" smtClean="0"/>
              <a:t> in termini di rapidità</a:t>
            </a:r>
          </a:p>
          <a:p>
            <a:pPr>
              <a:buNone/>
            </a:pPr>
            <a:r>
              <a:rPr lang="it-IT" sz="1800" dirty="0" smtClean="0"/>
              <a:t>             </a:t>
            </a:r>
            <a:r>
              <a:rPr lang="it-IT" sz="1800" dirty="0" err="1" smtClean="0"/>
              <a:t>_disgrafia</a:t>
            </a:r>
            <a:endParaRPr lang="it-IT" sz="1800" dirty="0" smtClean="0"/>
          </a:p>
          <a:p>
            <a:pPr>
              <a:buNone/>
            </a:pPr>
            <a:r>
              <a:rPr lang="it-IT" sz="1800" dirty="0" smtClean="0"/>
              <a:t>             </a:t>
            </a:r>
            <a:r>
              <a:rPr lang="it-IT" sz="1800" dirty="0" err="1" smtClean="0"/>
              <a:t>_lentezza</a:t>
            </a:r>
            <a:r>
              <a:rPr lang="it-IT" sz="1800" dirty="0" smtClean="0"/>
              <a:t> generale, </a:t>
            </a:r>
            <a:r>
              <a:rPr lang="it-IT" sz="1800" dirty="0" err="1" smtClean="0"/>
              <a:t>impiacciato</a:t>
            </a:r>
            <a:r>
              <a:rPr lang="it-IT" sz="1800" dirty="0" smtClean="0"/>
              <a:t>, </a:t>
            </a:r>
            <a:r>
              <a:rPr lang="it-IT" sz="1800" dirty="0" err="1" smtClean="0"/>
              <a:t>moltointroverso</a:t>
            </a:r>
            <a:r>
              <a:rPr lang="it-IT" sz="1800" dirty="0" smtClean="0"/>
              <a:t>, scarse relazioni sociali</a:t>
            </a:r>
          </a:p>
          <a:p>
            <a:pPr>
              <a:buNone/>
            </a:pPr>
            <a:r>
              <a:rPr lang="it-IT" sz="1800" dirty="0" smtClean="0"/>
              <a:t>	 </a:t>
            </a:r>
            <a:r>
              <a:rPr lang="it-IT" sz="1800" dirty="0" smtClean="0"/>
              <a:t>     </a:t>
            </a:r>
            <a:endParaRPr lang="it-IT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Grazie per la vostra attenzione!</a:t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Grazie </a:t>
            </a:r>
            <a:r>
              <a:rPr lang="it-IT" dirty="0" smtClean="0"/>
              <a:t>al comitato genitori </a:t>
            </a:r>
            <a:br>
              <a:rPr lang="it-IT" dirty="0" smtClean="0"/>
            </a:br>
            <a:r>
              <a:rPr lang="it-IT" dirty="0" smtClean="0"/>
              <a:t>e alla prof.ssa </a:t>
            </a:r>
            <a:r>
              <a:rPr lang="it-IT" dirty="0" smtClean="0"/>
              <a:t>Pedrinoni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per questa splendida occasione </a:t>
            </a:r>
            <a:endParaRPr lang="it-IT" dirty="0" smtClean="0"/>
          </a:p>
          <a:p>
            <a:pPr algn="ctr">
              <a:buNone/>
            </a:pPr>
            <a:r>
              <a:rPr lang="it-IT" dirty="0" smtClean="0"/>
              <a:t>di </a:t>
            </a:r>
            <a:r>
              <a:rPr lang="it-IT" dirty="0" smtClean="0"/>
              <a:t>incontro e </a:t>
            </a:r>
            <a:r>
              <a:rPr lang="it-IT" dirty="0" smtClean="0"/>
              <a:t>confronto</a:t>
            </a:r>
          </a:p>
          <a:p>
            <a:pPr algn="ctr">
              <a:buNone/>
            </a:pP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649720"/>
            <a:ext cx="3853036" cy="293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971600" y="4077072"/>
            <a:ext cx="3717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0070C0"/>
                </a:solidFill>
              </a:rPr>
              <a:t>Buona </a:t>
            </a:r>
            <a:r>
              <a:rPr lang="it-IT" sz="4400" dirty="0" err="1" smtClean="0">
                <a:solidFill>
                  <a:srgbClr val="0070C0"/>
                </a:solidFill>
              </a:rPr>
              <a:t>sqcuola</a:t>
            </a:r>
            <a:r>
              <a:rPr lang="it-IT" sz="4400" dirty="0" smtClean="0">
                <a:solidFill>
                  <a:srgbClr val="0070C0"/>
                </a:solidFill>
              </a:rPr>
              <a:t>!</a:t>
            </a:r>
            <a:endParaRPr lang="it-IT" sz="4400" dirty="0">
              <a:solidFill>
                <a:srgbClr val="0070C0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 flipV="1">
            <a:off x="2699792" y="4221088"/>
            <a:ext cx="576064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403648" y="5373216"/>
            <a:ext cx="287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Alessandra Pernici, psicologa</a:t>
            </a:r>
            <a:endParaRPr lang="it-IT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/>
          <a:lstStyle/>
          <a:p>
            <a:r>
              <a:rPr lang="it-IT" dirty="0" smtClean="0"/>
              <a:t>RELAZIONE CLINICA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4355976" y="1916832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2339752" y="1700808"/>
            <a:ext cx="180020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4644008" y="1700808"/>
            <a:ext cx="180020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95536" y="2780928"/>
            <a:ext cx="18790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Relazione</a:t>
            </a:r>
            <a:r>
              <a:rPr lang="it-IT" dirty="0" smtClean="0"/>
              <a:t> clinica </a:t>
            </a:r>
          </a:p>
          <a:p>
            <a:r>
              <a:rPr lang="it-IT" dirty="0" smtClean="0"/>
              <a:t>e/o diagnostica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707904" y="3861048"/>
            <a:ext cx="1610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Certificazione</a:t>
            </a:r>
            <a:endParaRPr lang="it-IT" sz="2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444208" y="292494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Diagnosi</a:t>
            </a:r>
            <a:r>
              <a:rPr lang="it-IT" dirty="0" smtClean="0"/>
              <a:t> funzionale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1043608" y="3429000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427984" y="429309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380312" y="3429000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827584" y="4221088"/>
            <a:ext cx="52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BES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139952" y="5157192"/>
            <a:ext cx="56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DSA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516216" y="4221088"/>
            <a:ext cx="210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Multidiagnosi</a:t>
            </a:r>
            <a:r>
              <a:rPr lang="it-IT" dirty="0" smtClean="0"/>
              <a:t> con </a:t>
            </a:r>
          </a:p>
          <a:p>
            <a:r>
              <a:rPr lang="it-IT" dirty="0" smtClean="0"/>
              <a:t>richiesta </a:t>
            </a:r>
            <a:r>
              <a:rPr lang="it-IT" dirty="0" err="1" smtClean="0"/>
              <a:t>I.S.</a:t>
            </a:r>
            <a:r>
              <a:rPr lang="it-IT" dirty="0" smtClean="0"/>
              <a:t> e/o </a:t>
            </a:r>
            <a:r>
              <a:rPr lang="it-IT" dirty="0" err="1" smtClean="0"/>
              <a:t>A.E.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27" name="Parentesi graffa chiusa 26"/>
          <p:cNvSpPr/>
          <p:nvPr/>
        </p:nvSpPr>
        <p:spPr>
          <a:xfrm rot="6459471">
            <a:off x="2207869" y="3075119"/>
            <a:ext cx="720080" cy="4481487"/>
          </a:xfrm>
          <a:prstGeom prst="rightBrace">
            <a:avLst>
              <a:gd name="adj1" fmla="val 367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Parentesi graffa chiusa 27"/>
          <p:cNvSpPr/>
          <p:nvPr/>
        </p:nvSpPr>
        <p:spPr>
          <a:xfrm rot="5400000">
            <a:off x="7450174" y="4133688"/>
            <a:ext cx="360040" cy="2069598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2051720" y="594928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PDP</a:t>
            </a:r>
            <a:endParaRPr lang="it-IT" sz="2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7308304" y="5589240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PEI</a:t>
            </a:r>
            <a:endParaRPr lang="it-IT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Relazione/referto/certificazione: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prodotto in forma scritta nel quale lo specialista espone i dati raccolti su un determinato caso, li organizza e li riferisce a costrutti psicologici, spiega le decisioni prese in merito alla diagnosi e al trattamento.</a:t>
            </a:r>
            <a:br>
              <a:rPr lang="it-IT" sz="3600" dirty="0" smtClean="0"/>
            </a:br>
            <a:r>
              <a:rPr lang="it-IT" sz="3600" dirty="0" smtClean="0"/>
              <a:t>Infine fornisce indicazioni ai destinatari della relazione</a:t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200" dirty="0" smtClean="0"/>
              <a:t>(dal codice deontologico)</a:t>
            </a:r>
            <a:endParaRPr lang="it-IT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1470025"/>
          </a:xfrm>
        </p:spPr>
        <p:txBody>
          <a:bodyPr>
            <a:noAutofit/>
          </a:bodyPr>
          <a:lstStyle/>
          <a:p>
            <a:r>
              <a:rPr lang="it-IT" sz="2800" dirty="0" smtClean="0"/>
              <a:t>Qualsiasi relazione diagnostica e certificazione è composta da 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</a:rPr>
              <a:t>parti fondamentali e indispensabili</a:t>
            </a:r>
            <a:r>
              <a:rPr lang="it-IT" sz="2800" dirty="0" smtClean="0"/>
              <a:t>, non solo alla diagnosi ma anche al riconoscimento delle strategie adeguate in ambito scolastico e stimolo alla motivazione dello studente</a:t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>La valutazione del </a:t>
            </a:r>
            <a:r>
              <a:rPr lang="it-IT" sz="2800" u="sng" dirty="0" smtClean="0">
                <a:solidFill>
                  <a:schemeClr val="accent5">
                    <a:lumMod val="75000"/>
                  </a:schemeClr>
                </a:solidFill>
              </a:rPr>
              <a:t>profilo cognitivo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>La valutazione degli </a:t>
            </a:r>
            <a:r>
              <a:rPr lang="it-IT" sz="2800" u="sng" dirty="0" smtClean="0">
                <a:solidFill>
                  <a:schemeClr val="accent5">
                    <a:lumMod val="75000"/>
                  </a:schemeClr>
                </a:solidFill>
              </a:rPr>
              <a:t>apprendimenti scolastici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>Approfondimenti </a:t>
            </a:r>
            <a:r>
              <a:rPr lang="it-IT" sz="2800" u="sng" dirty="0" smtClean="0">
                <a:solidFill>
                  <a:schemeClr val="accent5">
                    <a:lumMod val="75000"/>
                  </a:schemeClr>
                </a:solidFill>
              </a:rPr>
              <a:t>emotivi e comportamentali</a:t>
            </a:r>
            <a:endParaRPr lang="it-IT" sz="28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>
            <a:off x="1619672" y="335699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899592" y="4149080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899592" y="501317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899592" y="5805264"/>
            <a:ext cx="6985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C00000"/>
                </a:solidFill>
              </a:rPr>
              <a:t>NB</a:t>
            </a:r>
            <a:r>
              <a:rPr lang="it-IT" dirty="0" smtClean="0"/>
              <a:t> I</a:t>
            </a:r>
            <a:r>
              <a:rPr lang="it-IT" sz="2000" b="1" dirty="0" smtClean="0"/>
              <a:t>n continua correlazione tra loro, l’una dipendente alle altre</a:t>
            </a:r>
            <a:endParaRPr lang="it-IT"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772400" cy="1470025"/>
          </a:xfrm>
        </p:spPr>
        <p:txBody>
          <a:bodyPr>
            <a:noAutofit/>
          </a:bodyPr>
          <a:lstStyle/>
          <a:p>
            <a:r>
              <a:rPr lang="it-IT" sz="3600" u="sng" dirty="0" smtClean="0">
                <a:solidFill>
                  <a:schemeClr val="accent5">
                    <a:lumMod val="75000"/>
                  </a:schemeClr>
                </a:solidFill>
              </a:rPr>
              <a:t>PROFILO COGNITIVO</a:t>
            </a:r>
            <a:br>
              <a:rPr lang="it-IT" sz="3600" u="sng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600" u="sng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it-IT" sz="3600" u="sng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400" dirty="0" smtClean="0"/>
              <a:t>Strumento: WISC-  IV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Misurazione del QI allo scopo di escludere un deficit intellettivo come causa delle problematiche scolastiche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Numerosi </a:t>
            </a:r>
            <a:r>
              <a:rPr lang="it-IT" sz="2400" dirty="0" err="1" smtClean="0"/>
              <a:t>subtest</a:t>
            </a:r>
            <a:r>
              <a:rPr lang="it-IT" sz="2400" dirty="0" smtClean="0"/>
              <a:t> che valutano:</a:t>
            </a:r>
            <a:br>
              <a:rPr lang="it-IT" sz="2400" dirty="0" smtClean="0"/>
            </a:br>
            <a:r>
              <a:rPr lang="it-IT" sz="2400" dirty="0" smtClean="0"/>
              <a:t>Abilità di  ragionamento verbale (ICV)</a:t>
            </a:r>
            <a:br>
              <a:rPr lang="it-IT" sz="2400" dirty="0" smtClean="0"/>
            </a:br>
            <a:r>
              <a:rPr lang="it-IT" sz="2400" dirty="0" smtClean="0"/>
              <a:t>Abilità di ragionamento </a:t>
            </a:r>
            <a:r>
              <a:rPr lang="it-IT" sz="2400" dirty="0" err="1" smtClean="0"/>
              <a:t>visuo-spaziale</a:t>
            </a:r>
            <a:r>
              <a:rPr lang="it-IT" sz="2400" dirty="0" smtClean="0"/>
              <a:t> (</a:t>
            </a:r>
            <a:br>
              <a:rPr lang="it-IT" sz="2400" dirty="0" smtClean="0"/>
            </a:br>
            <a:r>
              <a:rPr lang="it-IT" sz="2400" dirty="0" smtClean="0"/>
              <a:t>Memoria di lavoro (IML)</a:t>
            </a:r>
            <a:br>
              <a:rPr lang="it-IT" sz="2400" dirty="0" smtClean="0"/>
            </a:br>
            <a:r>
              <a:rPr lang="it-IT" sz="2400" dirty="0" smtClean="0"/>
              <a:t>Velocità di </a:t>
            </a:r>
            <a:r>
              <a:rPr lang="it-IT" sz="2400" dirty="0" err="1" smtClean="0"/>
              <a:t>processamento</a:t>
            </a:r>
            <a:r>
              <a:rPr lang="it-IT" sz="2400" dirty="0" smtClean="0"/>
              <a:t> delle informazioni (IVE)</a:t>
            </a:r>
            <a:br>
              <a:rPr lang="it-IT" sz="2400" dirty="0" smtClean="0"/>
            </a:br>
            <a:endParaRPr lang="it-IT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4842088" cy="64807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483768" y="692696"/>
            <a:ext cx="32403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1560" y="476672"/>
            <a:ext cx="79712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0070C0"/>
                </a:solidFill>
              </a:rPr>
              <a:t>Mattia</a:t>
            </a:r>
            <a:r>
              <a:rPr lang="it-IT" dirty="0" smtClean="0"/>
              <a:t> è stato valutato mediante la somministrazione del test cognitivo strutturato </a:t>
            </a:r>
          </a:p>
          <a:p>
            <a:r>
              <a:rPr lang="it-IT" dirty="0" err="1" smtClean="0"/>
              <a:t>Wechsler</a:t>
            </a:r>
            <a:r>
              <a:rPr lang="it-IT" dirty="0" smtClean="0"/>
              <a:t> Intelligence Scale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Children</a:t>
            </a:r>
            <a:r>
              <a:rPr lang="it-IT" dirty="0" smtClean="0"/>
              <a:t> (WISC IV) con i seguenti risultati:</a:t>
            </a:r>
          </a:p>
          <a:p>
            <a:endParaRPr lang="it-IT" dirty="0" smtClean="0"/>
          </a:p>
          <a:p>
            <a:r>
              <a:rPr lang="it-IT" dirty="0" smtClean="0"/>
              <a:t>ICV (Indice di comprensione verbale): 104                               </a:t>
            </a:r>
            <a:r>
              <a:rPr lang="it-IT" dirty="0" err="1" smtClean="0"/>
              <a:t>Range</a:t>
            </a:r>
            <a:r>
              <a:rPr lang="it-IT" dirty="0" smtClean="0"/>
              <a:t> medio</a:t>
            </a:r>
          </a:p>
          <a:p>
            <a:r>
              <a:rPr lang="it-IT" dirty="0" smtClean="0"/>
              <a:t>IRP (Indice di ragionamento </a:t>
            </a:r>
            <a:r>
              <a:rPr lang="it-IT" dirty="0" err="1" smtClean="0"/>
              <a:t>visuo-percettivo</a:t>
            </a:r>
            <a:r>
              <a:rPr lang="it-IT" dirty="0" smtClean="0"/>
              <a:t>): 132                </a:t>
            </a:r>
            <a:r>
              <a:rPr lang="it-IT" dirty="0" err="1" smtClean="0"/>
              <a:t>Range</a:t>
            </a:r>
            <a:r>
              <a:rPr lang="it-IT" dirty="0" smtClean="0"/>
              <a:t> medio superiore</a:t>
            </a:r>
          </a:p>
          <a:p>
            <a:r>
              <a:rPr lang="it-IT" dirty="0" smtClean="0"/>
              <a:t>IML (Indice di memoria di lavoro): 73                                       </a:t>
            </a:r>
            <a:r>
              <a:rPr lang="it-IT" dirty="0" err="1" smtClean="0"/>
              <a:t>Range</a:t>
            </a:r>
            <a:r>
              <a:rPr lang="it-IT" dirty="0" smtClean="0"/>
              <a:t> inferiore</a:t>
            </a:r>
          </a:p>
          <a:p>
            <a:r>
              <a:rPr lang="it-IT" dirty="0" smtClean="0"/>
              <a:t>IVE (Indice di velocità di elaborazione): 79                              </a:t>
            </a:r>
            <a:r>
              <a:rPr lang="it-IT" dirty="0" err="1" smtClean="0"/>
              <a:t>Range</a:t>
            </a:r>
            <a:r>
              <a:rPr lang="it-IT" dirty="0" smtClean="0"/>
              <a:t> inferiore</a:t>
            </a:r>
          </a:p>
          <a:p>
            <a:r>
              <a:rPr lang="it-IT" dirty="0" smtClean="0"/>
              <a:t>QI (quoziente intellettivo): 101                                                  </a:t>
            </a:r>
            <a:r>
              <a:rPr lang="it-IT" dirty="0" err="1" smtClean="0"/>
              <a:t>Range</a:t>
            </a:r>
            <a:r>
              <a:rPr lang="it-IT" dirty="0" smtClean="0"/>
              <a:t> medio 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251520" y="188640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654" y="3212976"/>
            <a:ext cx="7354692" cy="28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-252536" y="-459432"/>
            <a:ext cx="7772400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PROFILO COGNITIVO e CAPACITA’ VERBALI</a:t>
            </a: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4151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33914" y="-9176"/>
            <a:ext cx="2366702" cy="405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611560" y="2060848"/>
            <a:ext cx="144016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660232" y="1412776"/>
            <a:ext cx="69837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771800" y="3933056"/>
            <a:ext cx="612068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L’indice di comprensione verbale (ICV), una misura </a:t>
            </a:r>
          </a:p>
          <a:p>
            <a:r>
              <a:rPr lang="it-IT" dirty="0" smtClean="0"/>
              <a:t>dell’intelligenza cristallizzata  che offre una rappresentazione</a:t>
            </a:r>
          </a:p>
          <a:p>
            <a:r>
              <a:rPr lang="it-IT" dirty="0" smtClean="0"/>
              <a:t>delle capacità di </a:t>
            </a:r>
            <a:r>
              <a:rPr lang="it-IT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Mattia</a:t>
            </a:r>
            <a:r>
              <a:rPr lang="it-IT" dirty="0" smtClean="0"/>
              <a:t> di operare ragionamenti sulla base delle informazioni precedentemente apprese, è risultato adeguato ma presenta un andamento fortemente altalenante. </a:t>
            </a:r>
          </a:p>
          <a:p>
            <a:r>
              <a:rPr lang="it-IT" dirty="0" smtClean="0"/>
              <a:t>Positive le abilità di ricezione, fluidità verbale, classificazione e finalizzazione delle conoscenze; limitata l’estensione </a:t>
            </a:r>
          </a:p>
          <a:p>
            <a:r>
              <a:rPr lang="it-IT" dirty="0" smtClean="0"/>
              <a:t>del vocabolario personale che vede un calo importante a dispettosi tutte le altre abilità. (SO15, VC6, CO11, IN17, RP12). 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-252536" y="-387424"/>
            <a:ext cx="7772400" cy="1470025"/>
          </a:xfrm>
        </p:spPr>
        <p:txBody>
          <a:bodyPr>
            <a:noAutofit/>
          </a:bodyPr>
          <a:lstStyle/>
          <a:p>
            <a:r>
              <a:rPr lang="it-IT" sz="3200" u="sng" dirty="0" smtClean="0">
                <a:solidFill>
                  <a:schemeClr val="accent5">
                    <a:lumMod val="75000"/>
                  </a:schemeClr>
                </a:solidFill>
              </a:rPr>
              <a:t>PROFILO COGNITIVO E VISUO-PERCETTIVO</a:t>
            </a:r>
            <a:endParaRPr lang="it-IT" sz="32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4151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>
          <a:xfrm>
            <a:off x="1691680" y="2204864"/>
            <a:ext cx="144016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33913" y="494880"/>
            <a:ext cx="2366702" cy="405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e 8"/>
          <p:cNvSpPr/>
          <p:nvPr/>
        </p:nvSpPr>
        <p:spPr>
          <a:xfrm>
            <a:off x="6804248" y="234888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995936" y="3933056"/>
            <a:ext cx="4601452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L’indice di ragionamento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visuo-percettivo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(IRP)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che misura il ragionamento non verbale e il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ragionamento fluido e valuta la capacità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di esaminare un problema, di avvalersi delle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proprie abilità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visuo-motorie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e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visuo-spaziali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 di pianificare, di cercare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delle soluzioni e di valutarle è risultato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adeguato e punto di forza funzionale.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(DC16, CI14, RM15, CF12)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826</Words>
  <Application>Microsoft Office PowerPoint</Application>
  <PresentationFormat>Presentazione su schermo (4:3)</PresentationFormat>
  <Paragraphs>163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LA RELAZIONE CLINICA Implicazioni nella scuola e  nella motivazione scolastica  dello studente</vt:lpstr>
      <vt:lpstr>RELAZIONE CLINICA</vt:lpstr>
      <vt:lpstr>Relazione/referto/certificazione:  prodotto in forma scritta nel quale lo specialista espone i dati raccolti su un determinato caso, li organizza e li riferisce a costrutti psicologici, spiega le decisioni prese in merito alla diagnosi e al trattamento. Infine fornisce indicazioni ai destinatari della relazione  (dal codice deontologico)</vt:lpstr>
      <vt:lpstr>Qualsiasi relazione diagnostica e certificazione è composta da parti fondamentali e indispensabili, non solo alla diagnosi ma anche al riconoscimento delle strategie adeguate in ambito scolastico e stimolo alla motivazione dello studente  La valutazione del profilo cognitivo  La valutazione degli apprendimenti scolastici  Approfondimenti emotivi e comportamentali</vt:lpstr>
      <vt:lpstr>PROFILO COGNITIVO  Strumento: WISC-  IV  Misurazione del QI allo scopo di escludere un deficit intellettivo come causa delle problematiche scolastiche  Numerosi subtest che valutano: Abilità di  ragionamento verbale (ICV) Abilità di ragionamento visuo-spaziale ( Memoria di lavoro (IML) Velocità di processamento delle informazioni (IVE) </vt:lpstr>
      <vt:lpstr>Diapositiva 6</vt:lpstr>
      <vt:lpstr>Diapositiva 7</vt:lpstr>
      <vt:lpstr>PROFILO COGNITIVO e CAPACITA’ VERBALI</vt:lpstr>
      <vt:lpstr>PROFILO COGNITIVO E VISUO-PERCETTIVO</vt:lpstr>
      <vt:lpstr>PROFILO COGNITIVO E MEMORIA DI LAVORO</vt:lpstr>
      <vt:lpstr>PROFILO COGNITIVO E VELOCITA’ DI ELABORAZIONE</vt:lpstr>
      <vt:lpstr>VALUTAZIONE DEGLI APPRENDIMENTI </vt:lpstr>
      <vt:lpstr>Diapositiva 13</vt:lpstr>
      <vt:lpstr>VALUTAZIONE DEGLI APPRENDIMENTI</vt:lpstr>
      <vt:lpstr>PROFILO EMOTVO E COMPORTAMENTALE</vt:lpstr>
      <vt:lpstr>Diapositiva 16</vt:lpstr>
      <vt:lpstr>Conseguenze sulla VALUTAZIONE  Gli strumenti, scelti in modo consapevole e pensato, permettono una adeguata valutazione e utilizzo del voto da parte della docenza.  Lo strumento NON è un facilitatore o un “regalo”, ma risulta, alla luce della complessità espressa, INDISPENSABILE ad una adeguata funzionalità dello studente  …ed è altrettanto indispensabile per voi docenti,  sapete dirmi perché?   Conseguenze sulla MOTIVAZIONE  Un’adeguata gestione degli strumenti, della valutazione didattica e rapporto con lo studente DSA, determinano la sua motivazione scolastica e il suo proseguimento negli studi.   </vt:lpstr>
      <vt:lpstr>Esempi:</vt:lpstr>
      <vt:lpstr>Diapositiva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RELAZIONE CLINICA Implicazioni nella scuola e  nella motivazione scolastica  dello studente</dc:title>
  <dc:creator>Alessandra Pernici</dc:creator>
  <cp:lastModifiedBy>Alessandra Pernici</cp:lastModifiedBy>
  <cp:revision>29</cp:revision>
  <dcterms:created xsi:type="dcterms:W3CDTF">2019-11-10T21:18:41Z</dcterms:created>
  <dcterms:modified xsi:type="dcterms:W3CDTF">2019-11-14T13:44:31Z</dcterms:modified>
</cp:coreProperties>
</file>