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7" r:id="rId2"/>
    <p:sldId id="303" r:id="rId3"/>
    <p:sldId id="298" r:id="rId4"/>
    <p:sldId id="328" r:id="rId5"/>
    <p:sldId id="346" r:id="rId6"/>
    <p:sldId id="299" r:id="rId7"/>
    <p:sldId id="332" r:id="rId8"/>
    <p:sldId id="333" r:id="rId9"/>
    <p:sldId id="331" r:id="rId10"/>
    <p:sldId id="274" r:id="rId11"/>
    <p:sldId id="306" r:id="rId12"/>
    <p:sldId id="279" r:id="rId13"/>
    <p:sldId id="284" r:id="rId14"/>
    <p:sldId id="285" r:id="rId15"/>
    <p:sldId id="286" r:id="rId16"/>
    <p:sldId id="307" r:id="rId17"/>
    <p:sldId id="287" r:id="rId18"/>
    <p:sldId id="289" r:id="rId19"/>
    <p:sldId id="304" r:id="rId20"/>
    <p:sldId id="309" r:id="rId21"/>
    <p:sldId id="310" r:id="rId22"/>
    <p:sldId id="334" r:id="rId23"/>
    <p:sldId id="312" r:id="rId24"/>
    <p:sldId id="314" r:id="rId25"/>
    <p:sldId id="316" r:id="rId26"/>
    <p:sldId id="335" r:id="rId27"/>
    <p:sldId id="336" r:id="rId28"/>
    <p:sldId id="337" r:id="rId29"/>
    <p:sldId id="319" r:id="rId30"/>
    <p:sldId id="322" r:id="rId31"/>
    <p:sldId id="338" r:id="rId32"/>
    <p:sldId id="339" r:id="rId33"/>
    <p:sldId id="340" r:id="rId34"/>
    <p:sldId id="341" r:id="rId35"/>
    <p:sldId id="342" r:id="rId36"/>
    <p:sldId id="343" r:id="rId37"/>
    <p:sldId id="344" r:id="rId38"/>
    <p:sldId id="345" r:id="rId39"/>
    <p:sldId id="327" r:id="rId4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>
        <p:scale>
          <a:sx n="66" d="100"/>
          <a:sy n="66" d="100"/>
        </p:scale>
        <p:origin x="-151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7EC1A9-0824-4946-9E53-8FC91E47F206}" type="datetimeFigureOut">
              <a:rPr lang="it-IT" smtClean="0"/>
              <a:pPr/>
              <a:t>28/04/2021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25325A1-2743-4286-A33A-CAE3A585C2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7EC1A9-0824-4946-9E53-8FC91E47F206}" type="datetimeFigureOut">
              <a:rPr lang="it-IT" smtClean="0"/>
              <a:pPr/>
              <a:t>28/04/2021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5325A1-2743-4286-A33A-CAE3A585C2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7EC1A9-0824-4946-9E53-8FC91E47F206}" type="datetimeFigureOut">
              <a:rPr lang="it-IT" smtClean="0"/>
              <a:pPr/>
              <a:t>28/04/2021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5325A1-2743-4286-A33A-CAE3A585C2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7EC1A9-0824-4946-9E53-8FC91E47F206}" type="datetimeFigureOut">
              <a:rPr lang="it-IT" smtClean="0"/>
              <a:pPr/>
              <a:t>28/04/2021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5325A1-2743-4286-A33A-CAE3A585C25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7EC1A9-0824-4946-9E53-8FC91E47F206}" type="datetimeFigureOut">
              <a:rPr lang="it-IT" smtClean="0"/>
              <a:pPr/>
              <a:t>28/04/2021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5325A1-2743-4286-A33A-CAE3A585C25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7EC1A9-0824-4946-9E53-8FC91E47F206}" type="datetimeFigureOut">
              <a:rPr lang="it-IT" smtClean="0"/>
              <a:pPr/>
              <a:t>28/04/2021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5325A1-2743-4286-A33A-CAE3A585C25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7EC1A9-0824-4946-9E53-8FC91E47F206}" type="datetimeFigureOut">
              <a:rPr lang="it-IT" smtClean="0"/>
              <a:pPr/>
              <a:t>28/04/2021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5325A1-2743-4286-A33A-CAE3A585C2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7EC1A9-0824-4946-9E53-8FC91E47F206}" type="datetimeFigureOut">
              <a:rPr lang="it-IT" smtClean="0"/>
              <a:pPr/>
              <a:t>28/04/2021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5325A1-2743-4286-A33A-CAE3A585C25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7EC1A9-0824-4946-9E53-8FC91E47F206}" type="datetimeFigureOut">
              <a:rPr lang="it-IT" smtClean="0"/>
              <a:pPr/>
              <a:t>28/04/2021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5325A1-2743-4286-A33A-CAE3A585C2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17EC1A9-0824-4946-9E53-8FC91E47F206}" type="datetimeFigureOut">
              <a:rPr lang="it-IT" smtClean="0"/>
              <a:pPr/>
              <a:t>28/04/2021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5325A1-2743-4286-A33A-CAE3A585C2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7EC1A9-0824-4946-9E53-8FC91E47F206}" type="datetimeFigureOut">
              <a:rPr lang="it-IT" smtClean="0"/>
              <a:pPr/>
              <a:t>28/04/2021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25325A1-2743-4286-A33A-CAE3A585C25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17EC1A9-0824-4946-9E53-8FC91E47F206}" type="datetimeFigureOut">
              <a:rPr lang="it-IT" smtClean="0"/>
              <a:pPr/>
              <a:t>28/04/2021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25325A1-2743-4286-A33A-CAE3A585C25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644008" y="2636912"/>
            <a:ext cx="5486400" cy="522288"/>
          </a:xfrm>
        </p:spPr>
        <p:txBody>
          <a:bodyPr>
            <a:noAutofit/>
          </a:bodyPr>
          <a:lstStyle/>
          <a:p>
            <a:pPr algn="l"/>
            <a:r>
              <a:rPr lang="it-IT" sz="4400" dirty="0" smtClean="0">
                <a:solidFill>
                  <a:schemeClr val="bg1"/>
                </a:solidFill>
              </a:rPr>
              <a:t>La </a:t>
            </a:r>
            <a:br>
              <a:rPr lang="it-IT" sz="4400" dirty="0" smtClean="0">
                <a:solidFill>
                  <a:schemeClr val="bg1"/>
                </a:solidFill>
              </a:rPr>
            </a:br>
            <a:r>
              <a:rPr lang="it-IT" sz="4400" dirty="0" smtClean="0">
                <a:solidFill>
                  <a:schemeClr val="bg1"/>
                </a:solidFill>
              </a:rPr>
              <a:t>comunicazione nella relazione scolastica</a:t>
            </a:r>
            <a:endParaRPr lang="it-IT" sz="4400" dirty="0">
              <a:solidFill>
                <a:schemeClr val="bg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67544" y="332656"/>
            <a:ext cx="28023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/>
              <a:t>Dr.ssa Alessandra Pernici</a:t>
            </a:r>
          </a:p>
          <a:p>
            <a:pPr algn="ctr"/>
            <a:r>
              <a:rPr lang="it-IT" dirty="0" smtClean="0"/>
              <a:t>Psicologa e Formatrice</a:t>
            </a:r>
            <a:endParaRPr lang="it-IT" dirty="0"/>
          </a:p>
        </p:txBody>
      </p:sp>
      <p:pic>
        <p:nvPicPr>
          <p:cNvPr id="10" name="Immagine 9" descr="logo senza sfondo.png"/>
          <p:cNvPicPr>
            <a:picLocks noChangeAspect="1"/>
          </p:cNvPicPr>
          <p:nvPr/>
        </p:nvPicPr>
        <p:blipFill>
          <a:blip r:embed="rId2" cstate="print">
            <a:lum bright="40000" contrast="40000"/>
          </a:blip>
          <a:stretch>
            <a:fillRect/>
          </a:stretch>
        </p:blipFill>
        <p:spPr>
          <a:xfrm>
            <a:off x="1259632" y="980728"/>
            <a:ext cx="1061082" cy="1097989"/>
          </a:xfrm>
          <a:prstGeom prst="rect">
            <a:avLst/>
          </a:prstGeom>
        </p:spPr>
      </p:pic>
      <p:cxnSp>
        <p:nvCxnSpPr>
          <p:cNvPr id="12" name="Connettore 1 11"/>
          <p:cNvCxnSpPr/>
          <p:nvPr/>
        </p:nvCxnSpPr>
        <p:spPr>
          <a:xfrm>
            <a:off x="4211960" y="2420888"/>
            <a:ext cx="0" cy="3168352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egnaposto immagine 9" descr="OIPSZEHM7MF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9561" b="9561"/>
          <a:stretch>
            <a:fillRect/>
          </a:stretch>
        </p:blipFill>
        <p:spPr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>
                <a:solidFill>
                  <a:schemeClr val="bg1"/>
                </a:solidFill>
              </a:rPr>
              <a:t>Essenzialità</a:t>
            </a:r>
            <a:endParaRPr lang="it-IT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35696" y="3212976"/>
            <a:ext cx="7308304" cy="522288"/>
          </a:xfrm>
        </p:spPr>
        <p:txBody>
          <a:bodyPr>
            <a:noAutofit/>
          </a:bodyPr>
          <a:lstStyle/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Il messaggio essenziale è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intenso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profondo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efficace</a:t>
            </a:r>
            <a:endParaRPr lang="it-IT" sz="2400" dirty="0">
              <a:solidFill>
                <a:schemeClr val="tx1"/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1547664" y="3068960"/>
            <a:ext cx="0" cy="1728192"/>
          </a:xfrm>
          <a:prstGeom prst="line">
            <a:avLst/>
          </a:prstGeom>
          <a:ln w="254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47664" y="908720"/>
            <a:ext cx="7308304" cy="522288"/>
          </a:xfrm>
        </p:spPr>
        <p:txBody>
          <a:bodyPr>
            <a:noAutofit/>
          </a:bodyPr>
          <a:lstStyle/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Ciò che non aggiunge, toglie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No perdite di tempo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Concentra te stesso e la tua comunicazione</a:t>
            </a:r>
            <a:endParaRPr lang="it-IT" sz="2400" dirty="0">
              <a:solidFill>
                <a:schemeClr val="tx1"/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1403648" y="764704"/>
            <a:ext cx="0" cy="1440160"/>
          </a:xfrm>
          <a:prstGeom prst="line">
            <a:avLst/>
          </a:prstGeom>
          <a:ln w="254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1"/>
          <p:cNvSpPr txBox="1">
            <a:spLocks/>
          </p:cNvSpPr>
          <p:nvPr/>
        </p:nvSpPr>
        <p:spPr>
          <a:xfrm>
            <a:off x="0" y="3573016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Brevi tempi </a:t>
            </a:r>
            <a:r>
              <a:rPr kumimoji="0" lang="it-IT" sz="2400" b="1" i="0" u="none" strike="noStrike" kern="1200" cap="none" spc="0" normalizeH="0" baseline="0" noProof="0" dirty="0" err="1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attentivi</a:t>
            </a: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in età evolutiva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c</a:t>
            </a:r>
            <a:r>
              <a:rPr lang="it-IT" sz="2400" b="1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on il rischio di un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messaggio approssimativo</a:t>
            </a:r>
            <a:endParaRPr kumimoji="0" lang="it-IT" sz="24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0" y="5013176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Meglio usare esempi/richiami esperienziali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e proporre alternative comportamentali</a:t>
            </a:r>
            <a:endParaRPr kumimoji="0" lang="it-IT" sz="24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egnaposto immagine 12" descr="water-ring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2116" b="12116"/>
          <a:stretch>
            <a:fillRect/>
          </a:stretch>
        </p:blipFill>
        <p:spPr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>
                <a:solidFill>
                  <a:schemeClr val="bg1"/>
                </a:solidFill>
              </a:rPr>
              <a:t>Verità e Coerenza</a:t>
            </a:r>
            <a:endParaRPr lang="it-IT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35696" y="4005064"/>
            <a:ext cx="7308304" cy="522288"/>
          </a:xfrm>
        </p:spPr>
        <p:txBody>
          <a:bodyPr>
            <a:noAutofit/>
          </a:bodyPr>
          <a:lstStyle/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Non è in grado di comprendere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Rischia danni emotivi</a:t>
            </a:r>
            <a:endParaRPr lang="it-IT" sz="2400" dirty="0">
              <a:solidFill>
                <a:schemeClr val="tx1"/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1547664" y="3573016"/>
            <a:ext cx="0" cy="1440160"/>
          </a:xfrm>
          <a:prstGeom prst="line">
            <a:avLst/>
          </a:prstGeom>
          <a:ln w="254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35696" y="3429000"/>
            <a:ext cx="7308304" cy="522288"/>
          </a:xfrm>
        </p:spPr>
        <p:txBody>
          <a:bodyPr>
            <a:noAutofit/>
          </a:bodyPr>
          <a:lstStyle/>
          <a:p>
            <a:pPr algn="l"/>
            <a:r>
              <a:rPr lang="it-IT" sz="2400" dirty="0" smtClean="0">
                <a:solidFill>
                  <a:schemeClr val="tx1"/>
                </a:solidFill>
              </a:rPr>
              <a:t/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Protezione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Fatica</a:t>
            </a:r>
            <a:endParaRPr lang="it-IT" sz="2400" dirty="0">
              <a:solidFill>
                <a:schemeClr val="tx1"/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1547664" y="3501008"/>
            <a:ext cx="0" cy="1440160"/>
          </a:xfrm>
          <a:prstGeom prst="line">
            <a:avLst/>
          </a:prstGeom>
          <a:ln w="254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19672" y="3429000"/>
            <a:ext cx="7308304" cy="522288"/>
          </a:xfrm>
        </p:spPr>
        <p:txBody>
          <a:bodyPr>
            <a:noAutofit/>
          </a:bodyPr>
          <a:lstStyle/>
          <a:p>
            <a:pPr algn="l"/>
            <a:r>
              <a:rPr lang="it-IT" sz="2400" dirty="0" smtClean="0">
                <a:solidFill>
                  <a:schemeClr val="tx1"/>
                </a:solidFill>
              </a:rPr>
              <a:t/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Contraddizione emotiva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Spiegazione </a:t>
            </a:r>
            <a:r>
              <a:rPr lang="it-IT" sz="2400" dirty="0" err="1" smtClean="0">
                <a:solidFill>
                  <a:schemeClr val="tx1"/>
                </a:solidFill>
              </a:rPr>
              <a:t>autoriferita</a:t>
            </a:r>
            <a:endParaRPr lang="it-IT" sz="2400" dirty="0">
              <a:solidFill>
                <a:schemeClr val="tx1"/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1403648" y="3429000"/>
            <a:ext cx="0" cy="1440160"/>
          </a:xfrm>
          <a:prstGeom prst="line">
            <a:avLst/>
          </a:prstGeom>
          <a:ln w="254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8"/>
          <p:cNvSpPr>
            <a:spLocks noGrp="1"/>
          </p:cNvSpPr>
          <p:nvPr>
            <p:ph type="body" sz="half" idx="2"/>
          </p:nvPr>
        </p:nvSpPr>
        <p:spPr>
          <a:xfrm>
            <a:off x="1547664" y="1340768"/>
            <a:ext cx="3247256" cy="53035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Love – Alexander </a:t>
            </a:r>
            <a:r>
              <a:rPr lang="it-IT" sz="2000" dirty="0" err="1" smtClean="0"/>
              <a:t>Milov</a:t>
            </a:r>
            <a:endParaRPr lang="it-IT" sz="2000" dirty="0"/>
          </a:p>
        </p:txBody>
      </p:sp>
      <p:pic>
        <p:nvPicPr>
          <p:cNvPr id="7" name="Segnaposto immagine 6" descr="love-alexander-milov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4377" b="4377"/>
          <a:stretch>
            <a:fillRect/>
          </a:stretch>
        </p:blipFill>
        <p:spPr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484784"/>
            <a:ext cx="9144000" cy="522288"/>
          </a:xfrm>
        </p:spPr>
        <p:txBody>
          <a:bodyPr>
            <a:noAutofit/>
          </a:bodyPr>
          <a:lstStyle/>
          <a:p>
            <a:pPr algn="ctr"/>
            <a:r>
              <a:rPr lang="it-IT" sz="3200" dirty="0" smtClean="0">
                <a:solidFill>
                  <a:schemeClr val="tx2">
                    <a:lumMod val="25000"/>
                  </a:schemeClr>
                </a:solidFill>
              </a:rPr>
              <a:t>Coerenza = Fiducia</a:t>
            </a:r>
            <a:endParaRPr lang="it-IT" sz="3200" dirty="0">
              <a:solidFill>
                <a:schemeClr val="tx2">
                  <a:lumMod val="25000"/>
                </a:schemeClr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1475656" y="3501008"/>
            <a:ext cx="0" cy="1440160"/>
          </a:xfrm>
          <a:prstGeom prst="line">
            <a:avLst/>
          </a:prstGeom>
          <a:ln w="254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olo 1"/>
          <p:cNvSpPr txBox="1">
            <a:spLocks/>
          </p:cNvSpPr>
          <p:nvPr/>
        </p:nvSpPr>
        <p:spPr>
          <a:xfrm>
            <a:off x="1835696" y="4221088"/>
            <a:ext cx="7308304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Prenditi tempo e dichiaralo</a:t>
            </a:r>
            <a:b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Accudisci con reazioni pensate</a:t>
            </a:r>
            <a:b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Stai nel qui e ora</a:t>
            </a:r>
            <a:endParaRPr kumimoji="0" lang="it-IT" sz="24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immagine 4" descr="8numeriHarry-Potter-7i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1900" b="11900"/>
          <a:stretch>
            <a:fillRect/>
          </a:stretch>
        </p:blipFill>
        <p:spPr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>
                <a:solidFill>
                  <a:schemeClr val="bg1"/>
                </a:solidFill>
              </a:rPr>
              <a:t>Linguaggio</a:t>
            </a:r>
            <a:endParaRPr lang="it-IT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22288"/>
          </a:xfrm>
        </p:spPr>
        <p:txBody>
          <a:bodyPr>
            <a:noAutofit/>
          </a:bodyPr>
          <a:lstStyle/>
          <a:p>
            <a:pPr algn="ctr"/>
            <a:r>
              <a:rPr lang="it-IT" sz="2400" dirty="0" smtClean="0">
                <a:solidFill>
                  <a:schemeClr val="bg1"/>
                </a:solidFill>
              </a:rPr>
              <a:t>  </a:t>
            </a:r>
            <a:r>
              <a:rPr lang="it-IT" sz="3200" b="1" dirty="0" smtClean="0">
                <a:solidFill>
                  <a:schemeClr val="bg1"/>
                </a:solidFill>
              </a:rPr>
              <a:t>Comunicare</a:t>
            </a: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dirty="0" smtClean="0">
                <a:solidFill>
                  <a:schemeClr val="tx1"/>
                </a:solidFill>
              </a:rPr>
              <a:t/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b="0" i="1" dirty="0" smtClean="0">
                <a:solidFill>
                  <a:schemeClr val="tx1"/>
                </a:solidFill>
                <a:effectLst/>
              </a:rPr>
              <a:t>Mettere in comune - Far partecipe</a:t>
            </a:r>
            <a:br>
              <a:rPr lang="it-IT" b="0" i="1" dirty="0" smtClean="0">
                <a:solidFill>
                  <a:schemeClr val="tx1"/>
                </a:solidFill>
                <a:effectLst/>
              </a:rPr>
            </a:br>
            <a:r>
              <a:rPr lang="it-IT" dirty="0" smtClean="0">
                <a:solidFill>
                  <a:schemeClr val="tx1"/>
                </a:solidFill>
                <a:effectLst/>
              </a:rPr>
              <a:t/>
            </a:r>
            <a:br>
              <a:rPr lang="it-IT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1"/>
                </a:solidFill>
                <a:effectLst/>
              </a:rPr>
              <a:t>Il processo e le modalità di trasmissione di un’informazione </a:t>
            </a:r>
            <a:br>
              <a:rPr lang="it-IT" sz="2400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1"/>
                </a:solidFill>
                <a:effectLst/>
              </a:rPr>
              <a:t>da un individuo all’altro attraverso lo scambio </a:t>
            </a:r>
            <a:br>
              <a:rPr lang="it-IT" sz="2400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1"/>
                </a:solidFill>
                <a:effectLst/>
              </a:rPr>
              <a:t>di un messaggio elaborato secondo le regole di un </a:t>
            </a:r>
            <a:br>
              <a:rPr lang="it-IT" sz="2400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1"/>
                </a:solidFill>
                <a:effectLst/>
              </a:rPr>
              <a:t>determinato codice comune</a:t>
            </a:r>
            <a:endParaRPr lang="it-IT" sz="2400" dirty="0">
              <a:solidFill>
                <a:schemeClr val="tx1"/>
              </a:solidFill>
              <a:effectLst/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1403648" y="3933056"/>
            <a:ext cx="0" cy="1440160"/>
          </a:xfrm>
          <a:prstGeom prst="line">
            <a:avLst/>
          </a:prstGeom>
          <a:ln w="254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/>
          <p:cNvSpPr txBox="1"/>
          <p:nvPr/>
        </p:nvSpPr>
        <p:spPr>
          <a:xfrm>
            <a:off x="1547664" y="4293096"/>
            <a:ext cx="38811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i="1" dirty="0" smtClean="0">
                <a:latin typeface="+mj-lt"/>
              </a:rPr>
              <a:t>Le persone non comunicano</a:t>
            </a:r>
          </a:p>
          <a:p>
            <a:r>
              <a:rPr lang="it-IT" sz="2000" b="1" i="1" u="sng" dirty="0" smtClean="0">
                <a:latin typeface="+mj-lt"/>
              </a:rPr>
              <a:t>Le persone interagiscono</a:t>
            </a:r>
            <a:endParaRPr lang="it-IT" sz="2000" b="1" i="1" u="sng" dirty="0">
              <a:latin typeface="+mj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35696" y="3645024"/>
            <a:ext cx="7308304" cy="522288"/>
          </a:xfrm>
        </p:spPr>
        <p:txBody>
          <a:bodyPr>
            <a:noAutofit/>
          </a:bodyPr>
          <a:lstStyle/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Parole che attivano l’emotivo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Scenario più ampio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Linguaggio positivo</a:t>
            </a:r>
            <a:endParaRPr lang="it-IT" sz="2400" dirty="0">
              <a:solidFill>
                <a:schemeClr val="tx1"/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1475656" y="3501008"/>
            <a:ext cx="0" cy="1440160"/>
          </a:xfrm>
          <a:prstGeom prst="line">
            <a:avLst/>
          </a:prstGeom>
          <a:ln w="254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1"/>
          <p:cNvSpPr txBox="1">
            <a:spLocks/>
          </p:cNvSpPr>
          <p:nvPr/>
        </p:nvSpPr>
        <p:spPr>
          <a:xfrm>
            <a:off x="0" y="1052736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Una storia: </a:t>
            </a: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Il pubblicitario e il non vedente</a:t>
            </a:r>
            <a:endParaRPr kumimoji="0" lang="it-IT" sz="24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35696" y="3645024"/>
            <a:ext cx="7308304" cy="522288"/>
          </a:xfrm>
        </p:spPr>
        <p:txBody>
          <a:bodyPr>
            <a:noAutofit/>
          </a:bodyPr>
          <a:lstStyle/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Negativo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Positivo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Positivo proattivo</a:t>
            </a:r>
            <a:endParaRPr lang="it-IT" sz="2400" dirty="0">
              <a:solidFill>
                <a:schemeClr val="tx1"/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1475656" y="3501008"/>
            <a:ext cx="0" cy="1440160"/>
          </a:xfrm>
          <a:prstGeom prst="line">
            <a:avLst/>
          </a:prstGeom>
          <a:ln w="254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1"/>
          <p:cNvSpPr txBox="1">
            <a:spLocks/>
          </p:cNvSpPr>
          <p:nvPr/>
        </p:nvSpPr>
        <p:spPr>
          <a:xfrm>
            <a:off x="0" y="1340768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2">
                    <a:lumMod val="2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 NEGAZIONI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Il cervello non le comprende a livello inconscio</a:t>
            </a:r>
            <a:endParaRPr kumimoji="0" lang="it-IT" sz="24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3429000"/>
            <a:ext cx="7956376" cy="522288"/>
          </a:xfrm>
        </p:spPr>
        <p:txBody>
          <a:bodyPr>
            <a:noAutofit/>
          </a:bodyPr>
          <a:lstStyle/>
          <a:p>
            <a:pPr algn="l"/>
            <a:r>
              <a:rPr lang="it-IT" sz="2400" u="sng" dirty="0" err="1" smtClean="0">
                <a:solidFill>
                  <a:schemeClr val="tx1"/>
                </a:solidFill>
              </a:rPr>
              <a:t>Neg</a:t>
            </a:r>
            <a:r>
              <a:rPr lang="it-IT" sz="2400" dirty="0" smtClean="0">
                <a:solidFill>
                  <a:schemeClr val="tx1"/>
                </a:solidFill>
              </a:rPr>
              <a:t>: non alzatevi dai vostri banchi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u="sng" dirty="0" err="1" smtClean="0">
                <a:solidFill>
                  <a:schemeClr val="tx1"/>
                </a:solidFill>
              </a:rPr>
              <a:t>Pos</a:t>
            </a:r>
            <a:r>
              <a:rPr lang="it-IT" sz="2400" dirty="0" smtClean="0">
                <a:solidFill>
                  <a:schemeClr val="tx1"/>
                </a:solidFill>
              </a:rPr>
              <a:t>: state seduti ai vostri banchi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u="sng" dirty="0" smtClean="0">
                <a:solidFill>
                  <a:schemeClr val="tx1"/>
                </a:solidFill>
              </a:rPr>
              <a:t>Pro</a:t>
            </a:r>
            <a:r>
              <a:rPr lang="it-IT" sz="2400" dirty="0" smtClean="0">
                <a:solidFill>
                  <a:schemeClr val="tx1"/>
                </a:solidFill>
              </a:rPr>
              <a:t>: state seduti e ai vostri banchi e prendete il libro a pag.</a:t>
            </a:r>
            <a:endParaRPr lang="it-IT" sz="2400" dirty="0">
              <a:solidFill>
                <a:schemeClr val="tx1"/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899592" y="3356992"/>
            <a:ext cx="0" cy="1800200"/>
          </a:xfrm>
          <a:prstGeom prst="line">
            <a:avLst/>
          </a:prstGeom>
          <a:ln w="254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1"/>
          <p:cNvSpPr txBox="1">
            <a:spLocks/>
          </p:cNvSpPr>
          <p:nvPr/>
        </p:nvSpPr>
        <p:spPr>
          <a:xfrm>
            <a:off x="0" y="1340768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 NEGAZIONI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Il cervello non le comprende a livello inconscio</a:t>
            </a:r>
            <a:endParaRPr kumimoji="0" lang="it-IT" sz="24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5616" y="1268760"/>
            <a:ext cx="7308304" cy="522288"/>
          </a:xfrm>
        </p:spPr>
        <p:txBody>
          <a:bodyPr>
            <a:noAutofit/>
          </a:bodyPr>
          <a:lstStyle/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La regola deve trasmettere il comportamento adeguato, l’atteggiamento tipo che vogliamo diffondere</a:t>
            </a:r>
            <a:endParaRPr lang="it-IT" sz="2400" dirty="0">
              <a:solidFill>
                <a:schemeClr val="tx1"/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971600" y="1124744"/>
            <a:ext cx="0" cy="1440160"/>
          </a:xfrm>
          <a:prstGeom prst="line">
            <a:avLst/>
          </a:prstGeom>
          <a:ln w="254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1"/>
          <p:cNvSpPr txBox="1">
            <a:spLocks/>
          </p:cNvSpPr>
          <p:nvPr/>
        </p:nvSpPr>
        <p:spPr>
          <a:xfrm>
            <a:off x="1187624" y="4221088"/>
            <a:ext cx="7308304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Se si rimprovera</a:t>
            </a:r>
            <a:r>
              <a:rPr kumimoji="0" lang="it-IT" sz="2400" b="1" i="0" u="none" strike="noStrike" kern="1200" cap="none" spc="0" normalizeH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un comportamento e nello stesso frangente si manifesta una regola, quest’ultima acquisisce valore negativo come il rimprovero o comunque disperde il suo potere d’impatto</a:t>
            </a:r>
            <a:endParaRPr kumimoji="0" lang="it-IT" sz="24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" name="Connettore 1 5"/>
          <p:cNvCxnSpPr/>
          <p:nvPr/>
        </p:nvCxnSpPr>
        <p:spPr>
          <a:xfrm>
            <a:off x="971600" y="2852936"/>
            <a:ext cx="0" cy="2088232"/>
          </a:xfrm>
          <a:prstGeom prst="line">
            <a:avLst/>
          </a:prstGeom>
          <a:ln w="254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7308304" cy="522288"/>
          </a:xfrm>
        </p:spPr>
        <p:txBody>
          <a:bodyPr>
            <a:noAutofit/>
          </a:bodyPr>
          <a:lstStyle/>
          <a:p>
            <a:pPr algn="l"/>
            <a:r>
              <a:rPr lang="it-IT" sz="2400" dirty="0" smtClean="0">
                <a:solidFill>
                  <a:schemeClr val="tx2">
                    <a:lumMod val="25000"/>
                  </a:schemeClr>
                </a:solidFill>
              </a:rPr>
              <a:t>LA CRITICA</a:t>
            </a:r>
            <a:endParaRPr lang="it-IT" sz="2400" dirty="0">
              <a:solidFill>
                <a:schemeClr val="tx2">
                  <a:lumMod val="25000"/>
                </a:schemeClr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827584" y="835586"/>
            <a:ext cx="0" cy="864096"/>
          </a:xfrm>
          <a:prstGeom prst="line">
            <a:avLst/>
          </a:prstGeom>
          <a:ln w="254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olo 1"/>
          <p:cNvSpPr txBox="1">
            <a:spLocks/>
          </p:cNvSpPr>
          <p:nvPr/>
        </p:nvSpPr>
        <p:spPr>
          <a:xfrm>
            <a:off x="0" y="3140968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Troppo frequenti o fatte nel modo sbagliato,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scoraggiano, attivano altra critica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e quindi più </a:t>
            </a:r>
            <a:r>
              <a:rPr lang="it-IT" sz="2400" b="1" u="sng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provocazione</a:t>
            </a:r>
            <a:r>
              <a:rPr lang="it-IT" sz="2400" b="1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o </a:t>
            </a:r>
            <a:r>
              <a:rPr lang="it-IT" sz="2400" b="1" u="sng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ritiro</a:t>
            </a:r>
            <a:r>
              <a:rPr lang="it-IT" sz="2400" b="1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da parte degli alunni</a:t>
            </a:r>
            <a:endParaRPr kumimoji="0" lang="it-IT" sz="24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308304" cy="522288"/>
          </a:xfrm>
        </p:spPr>
        <p:txBody>
          <a:bodyPr>
            <a:noAutofit/>
          </a:bodyPr>
          <a:lstStyle/>
          <a:p>
            <a:pPr algn="l"/>
            <a:r>
              <a:rPr lang="it-IT" sz="2400" dirty="0" smtClean="0">
                <a:solidFill>
                  <a:schemeClr val="tx2">
                    <a:lumMod val="25000"/>
                  </a:schemeClr>
                </a:solidFill>
              </a:rPr>
              <a:t>LA CRITICA COSTRUTTIVA</a:t>
            </a:r>
            <a:endParaRPr lang="it-IT" sz="2400" dirty="0">
              <a:solidFill>
                <a:schemeClr val="tx2">
                  <a:lumMod val="25000"/>
                </a:schemeClr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539552" y="692696"/>
            <a:ext cx="0" cy="864096"/>
          </a:xfrm>
          <a:prstGeom prst="line">
            <a:avLst/>
          </a:prstGeom>
          <a:ln w="254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-252536" y="2276872"/>
            <a:ext cx="86764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latin typeface="+mj-lt"/>
              </a:rPr>
              <a:t>	. Evita di criticare quando sei arrabbiato</a:t>
            </a:r>
          </a:p>
          <a:p>
            <a:r>
              <a:rPr lang="it-IT" sz="2000" dirty="0" smtClean="0">
                <a:latin typeface="+mj-lt"/>
              </a:rPr>
              <a:t>	.Accogli invece di sminuire</a:t>
            </a:r>
          </a:p>
          <a:p>
            <a:r>
              <a:rPr lang="it-IT" sz="2000" dirty="0" smtClean="0">
                <a:latin typeface="+mj-lt"/>
              </a:rPr>
              <a:t>	.Ascolta</a:t>
            </a:r>
          </a:p>
          <a:p>
            <a:r>
              <a:rPr lang="it-IT" sz="2000" dirty="0" smtClean="0">
                <a:latin typeface="+mj-lt"/>
              </a:rPr>
              <a:t>	.Intervieni quando necessario e nel modo giusto</a:t>
            </a:r>
          </a:p>
          <a:p>
            <a:r>
              <a:rPr lang="it-IT" sz="2000" dirty="0" smtClean="0">
                <a:latin typeface="+mj-lt"/>
              </a:rPr>
              <a:t>	.Perdonati</a:t>
            </a:r>
          </a:p>
          <a:p>
            <a:r>
              <a:rPr lang="it-IT" sz="2000" dirty="0" smtClean="0">
                <a:latin typeface="+mj-lt"/>
              </a:rPr>
              <a:t>	.Chiedi scusa per gli scatti eccessivi</a:t>
            </a:r>
          </a:p>
          <a:p>
            <a:r>
              <a:rPr lang="it-IT" sz="2000" dirty="0" smtClean="0">
                <a:latin typeface="+mj-lt"/>
              </a:rPr>
              <a:t>	.Dai tempo per pensare</a:t>
            </a:r>
          </a:p>
          <a:p>
            <a:r>
              <a:rPr lang="it-IT" sz="2000" dirty="0" smtClean="0">
                <a:latin typeface="+mj-lt"/>
              </a:rPr>
              <a:t>	.Disfati dell’idea dell’insegnante perfetto</a:t>
            </a:r>
          </a:p>
          <a:p>
            <a:r>
              <a:rPr lang="it-IT" sz="2000" dirty="0" smtClean="0">
                <a:latin typeface="+mj-lt"/>
              </a:rPr>
              <a:t>	.Quanto cose belle puoi dire ai tuoi alunni?</a:t>
            </a:r>
            <a:endParaRPr lang="it-IT" sz="2000" dirty="0">
              <a:latin typeface="+mj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22288"/>
          </a:xfrm>
        </p:spPr>
        <p:txBody>
          <a:bodyPr>
            <a:noAutofit/>
          </a:bodyPr>
          <a:lstStyle/>
          <a:p>
            <a:pPr algn="ctr"/>
            <a:r>
              <a:rPr lang="it-IT" sz="2400" dirty="0" smtClean="0">
                <a:solidFill>
                  <a:srgbClr val="C00000"/>
                </a:solidFill>
              </a:rPr>
              <a:t>  </a:t>
            </a:r>
            <a:r>
              <a:rPr lang="it-IT" sz="3200" b="1" dirty="0" smtClean="0">
                <a:solidFill>
                  <a:schemeClr val="bg1"/>
                </a:solidFill>
              </a:rPr>
              <a:t>Abilità comunicative introspettive</a:t>
            </a: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dirty="0" smtClean="0">
                <a:solidFill>
                  <a:schemeClr val="tx1"/>
                </a:solidFill>
              </a:rPr>
              <a:t/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  <a:effectLst/>
              </a:rPr>
              <a:t/>
            </a:r>
            <a:br>
              <a:rPr lang="it-IT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1"/>
                </a:solidFill>
                <a:effectLst/>
              </a:rPr>
              <a:t>Essere consapevoli dei nostri limiti</a:t>
            </a:r>
            <a:br>
              <a:rPr lang="it-IT" sz="2400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1"/>
                </a:solidFill>
                <a:effectLst/>
              </a:rPr>
              <a:t>e sapersi conoscere</a:t>
            </a:r>
            <a:br>
              <a:rPr lang="it-IT" sz="2400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2400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2400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2400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1"/>
                </a:solidFill>
                <a:effectLst/>
              </a:rPr>
              <a:t>CONVINZIONI</a:t>
            </a:r>
            <a:br>
              <a:rPr lang="it-IT" sz="2400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1"/>
                </a:solidFill>
                <a:effectLst/>
              </a:rPr>
              <a:t>LINGUAGGIO INTERNO</a:t>
            </a:r>
            <a:endParaRPr lang="it-IT" sz="18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7308304" cy="522288"/>
          </a:xfrm>
        </p:spPr>
        <p:txBody>
          <a:bodyPr>
            <a:noAutofit/>
          </a:bodyPr>
          <a:lstStyle/>
          <a:p>
            <a:pPr algn="l"/>
            <a:r>
              <a:rPr lang="it-IT" sz="2400" dirty="0" smtClean="0">
                <a:solidFill>
                  <a:schemeClr val="bg1"/>
                </a:solidFill>
              </a:rPr>
              <a:t>CONVINZIONI</a:t>
            </a:r>
            <a:endParaRPr lang="it-IT" sz="2400" dirty="0">
              <a:solidFill>
                <a:schemeClr val="bg1"/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827584" y="908720"/>
            <a:ext cx="0" cy="864096"/>
          </a:xfrm>
          <a:prstGeom prst="line">
            <a:avLst/>
          </a:prstGeom>
          <a:ln w="254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olo 1"/>
          <p:cNvSpPr txBox="1">
            <a:spLocks/>
          </p:cNvSpPr>
          <p:nvPr/>
        </p:nvSpPr>
        <p:spPr>
          <a:xfrm>
            <a:off x="0" y="2636912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Sono il senso di certezza rispetto a qualche cosa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e determinano il risultato che ottieni</a:t>
            </a:r>
            <a:endParaRPr kumimoji="0" lang="it-IT" sz="24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131840" y="4509120"/>
            <a:ext cx="51491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i="1" dirty="0" smtClean="0">
                <a:solidFill>
                  <a:schemeClr val="bg1"/>
                </a:solidFill>
              </a:rPr>
              <a:t>Che tu creda di farcela o che creda di non farcela </a:t>
            </a:r>
          </a:p>
          <a:p>
            <a:pPr algn="r"/>
            <a:r>
              <a:rPr lang="it-IT" sz="1600" i="1" dirty="0" smtClean="0">
                <a:solidFill>
                  <a:schemeClr val="bg1"/>
                </a:solidFill>
              </a:rPr>
              <a:t>avrai sempre ragione</a:t>
            </a:r>
          </a:p>
          <a:p>
            <a:pPr algn="r"/>
            <a:r>
              <a:rPr lang="it-IT" sz="1600" i="1" dirty="0" smtClean="0">
                <a:solidFill>
                  <a:schemeClr val="bg1"/>
                </a:solidFill>
              </a:rPr>
              <a:t>Henry Ford</a:t>
            </a:r>
            <a:endParaRPr lang="it-IT" sz="16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3356992"/>
            <a:ext cx="8388424" cy="522288"/>
          </a:xfrm>
        </p:spPr>
        <p:txBody>
          <a:bodyPr>
            <a:noAutofit/>
          </a:bodyPr>
          <a:lstStyle/>
          <a:p>
            <a:pPr algn="l"/>
            <a:r>
              <a:rPr lang="it-IT" sz="2400" dirty="0" smtClean="0">
                <a:solidFill>
                  <a:schemeClr val="tx1"/>
                </a:solidFill>
              </a:rPr>
              <a:t/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Ma sì, tanto cosa vuoi che cambi!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Provo a parlargli ma tanto già so che non cambia nulla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Non mi ascolta mai</a:t>
            </a:r>
            <a:endParaRPr lang="it-IT" sz="2400" dirty="0">
              <a:solidFill>
                <a:schemeClr val="tx1"/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539552" y="3284984"/>
            <a:ext cx="0" cy="1872208"/>
          </a:xfrm>
          <a:prstGeom prst="line">
            <a:avLst/>
          </a:prstGeom>
          <a:ln w="254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immagine 4" descr="OIP9DTZOZ29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5612" b="15612"/>
          <a:stretch>
            <a:fillRect/>
          </a:stretch>
        </p:blipFill>
        <p:spPr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asellaDiTesto 2"/>
          <p:cNvSpPr txBox="1"/>
          <p:nvPr/>
        </p:nvSpPr>
        <p:spPr>
          <a:xfrm>
            <a:off x="4139952" y="4941168"/>
            <a:ext cx="4752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atin typeface="+mj-lt"/>
              </a:rPr>
              <a:t>La storia degli elefanti</a:t>
            </a:r>
            <a:endParaRPr lang="it-IT" sz="2000" b="1" dirty="0">
              <a:latin typeface="+mj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75656" y="2492896"/>
            <a:ext cx="7308304" cy="522288"/>
          </a:xfrm>
        </p:spPr>
        <p:txBody>
          <a:bodyPr>
            <a:noAutofit/>
          </a:bodyPr>
          <a:lstStyle/>
          <a:p>
            <a:pPr algn="l"/>
            <a:r>
              <a:rPr lang="it-IT" sz="2400" u="sng" dirty="0" smtClean="0">
                <a:solidFill>
                  <a:schemeClr val="tx1"/>
                </a:solidFill>
                <a:effectLst/>
              </a:rPr>
              <a:t>Ricettive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: </a:t>
            </a:r>
            <a:r>
              <a:rPr lang="it-IT" sz="1600" dirty="0" smtClean="0">
                <a:solidFill>
                  <a:schemeClr val="tx1"/>
                </a:solidFill>
                <a:effectLst/>
              </a:rPr>
              <a:t>ascoltare, osservare, accettare senza giudicare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2400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2400" dirty="0" smtClean="0">
                <a:solidFill>
                  <a:schemeClr val="tx1"/>
                </a:solidFill>
                <a:effectLst/>
              </a:rPr>
            </a:br>
            <a:r>
              <a:rPr lang="it-IT" sz="2400" u="sng" dirty="0" smtClean="0">
                <a:solidFill>
                  <a:schemeClr val="tx1"/>
                </a:solidFill>
                <a:effectLst/>
              </a:rPr>
              <a:t>Esplicative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: </a:t>
            </a:r>
            <a:r>
              <a:rPr lang="it-IT" sz="1600" dirty="0" smtClean="0">
                <a:solidFill>
                  <a:schemeClr val="tx1"/>
                </a:solidFill>
                <a:effectLst/>
              </a:rPr>
              <a:t>linguaggio, essenzialità, coerenza, critiche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2400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2400" dirty="0" smtClean="0">
                <a:solidFill>
                  <a:schemeClr val="tx1"/>
                </a:solidFill>
                <a:effectLst/>
              </a:rPr>
            </a:br>
            <a:r>
              <a:rPr lang="it-IT" sz="2400" u="sng" dirty="0" smtClean="0">
                <a:solidFill>
                  <a:schemeClr val="tx1"/>
                </a:solidFill>
                <a:effectLst/>
              </a:rPr>
              <a:t>Introspettive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: </a:t>
            </a:r>
            <a:r>
              <a:rPr lang="it-IT" sz="1600" dirty="0" smtClean="0">
                <a:solidFill>
                  <a:schemeClr val="tx1"/>
                </a:solidFill>
                <a:effectLst/>
              </a:rPr>
              <a:t>consapevolezza di sé, sapersi conoscere</a:t>
            </a:r>
            <a:endParaRPr lang="it-IT" sz="1600" dirty="0">
              <a:solidFill>
                <a:schemeClr val="tx1"/>
              </a:solidFill>
              <a:effectLst/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1187624" y="2348880"/>
            <a:ext cx="0" cy="2232248"/>
          </a:xfrm>
          <a:prstGeom prst="line">
            <a:avLst/>
          </a:prstGeom>
          <a:ln w="254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1"/>
          <p:cNvSpPr txBox="1">
            <a:spLocks/>
          </p:cNvSpPr>
          <p:nvPr/>
        </p:nvSpPr>
        <p:spPr>
          <a:xfrm>
            <a:off x="0" y="764704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400" b="1" i="0" u="sng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Tre</a:t>
            </a:r>
            <a:r>
              <a:rPr kumimoji="0" lang="it-IT" sz="2400" b="1" i="0" u="sng" strike="noStrike" kern="1200" cap="none" spc="0" normalizeH="0" noProof="0" dirty="0" smtClean="0">
                <a:ln w="6350"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 principali abilità comunicative</a:t>
            </a:r>
            <a:r>
              <a:rPr kumimoji="0" lang="it-IT" sz="2400" b="1" i="0" u="none" strike="noStrike" kern="1200" cap="none" spc="0" normalizeH="0" noProof="0" dirty="0" smtClean="0">
                <a:ln w="6350"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it-IT" sz="24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908720"/>
            <a:ext cx="7308304" cy="522288"/>
          </a:xfrm>
        </p:spPr>
        <p:txBody>
          <a:bodyPr>
            <a:noAutofit/>
          </a:bodyPr>
          <a:lstStyle/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Le convinzioni sono le fila che fanno muovere in una direzione piuttosto che in un’altra il nostro modo di pensare, parlare, di agire.</a:t>
            </a:r>
            <a:endParaRPr lang="it-IT" sz="2400" dirty="0">
              <a:solidFill>
                <a:schemeClr val="tx1"/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611560" y="692696"/>
            <a:ext cx="0" cy="1440160"/>
          </a:xfrm>
          <a:prstGeom prst="line">
            <a:avLst/>
          </a:prstGeom>
          <a:ln w="254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1"/>
          <p:cNvSpPr txBox="1">
            <a:spLocks/>
          </p:cNvSpPr>
          <p:nvPr/>
        </p:nvSpPr>
        <p:spPr>
          <a:xfrm>
            <a:off x="0" y="4797152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sng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Cambiare le convinzioni limitanti non è semplice: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ti mettono a tuo agio, sei comodo,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ti muovi nella tua zona di comfort.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400" b="1" dirty="0" smtClean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u="sng" dirty="0" smtClean="0">
                <a:ln w="6350">
                  <a:noFill/>
                </a:ln>
                <a:solidFill>
                  <a:schemeClr val="tx2">
                    <a:lumMod val="2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Serve allenamento e impegno.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Ma</a:t>
            </a:r>
            <a:r>
              <a:rPr kumimoji="0" lang="it-IT" sz="2400" b="1" i="0" u="none" strike="noStrike" kern="1200" cap="none" spc="0" normalizeH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ne vale la pena.</a:t>
            </a:r>
            <a:endParaRPr kumimoji="0" lang="it-IT" sz="24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251520" y="5517232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sng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Esercizio: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1" i="0" u="sng" strike="noStrike" kern="1200" cap="none" spc="0" normalizeH="0" baseline="0" noProof="0" dirty="0" smtClean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it-IT" sz="2000" b="1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Identifica e scrivi 2/3 convinzioni limitanti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it-IT" sz="2000" b="1" i="0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Riscrivile in modo positivo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it-IT" sz="2000" b="1" noProof="0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Cerca esempi di vita reale che hanno 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000" b="1" noProof="0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già realizzato la credenza potenziante che hai scritto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it-IT" sz="2000" b="1" i="0" strike="noStrike" kern="1200" cap="none" spc="0" normalizeH="0" baseline="0" dirty="0" smtClean="0">
              <a:ln w="6350"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2000" b="1" noProof="0" dirty="0" smtClean="0">
              <a:ln w="6350">
                <a:noFill/>
              </a:ln>
              <a:latin typeface="+mj-lt"/>
              <a:ea typeface="+mj-ea"/>
              <a:cs typeface="+mj-cs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000" b="1" noProof="0" dirty="0" err="1" smtClean="0">
                <a:ln w="6350">
                  <a:noFill/>
                </a:ln>
                <a:latin typeface="+mj-lt"/>
                <a:ea typeface="+mj-ea"/>
                <a:cs typeface="+mj-cs"/>
              </a:rPr>
              <a:t>Poi…</a:t>
            </a:r>
            <a:endParaRPr lang="it-IT" sz="2000" b="1" noProof="0" dirty="0" smtClean="0">
              <a:ln w="6350">
                <a:noFill/>
              </a:ln>
              <a:latin typeface="+mj-lt"/>
              <a:ea typeface="+mj-ea"/>
              <a:cs typeface="+mj-cs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2000" b="1" noProof="0" dirty="0" smtClean="0">
              <a:ln w="6350">
                <a:noFill/>
              </a:ln>
              <a:latin typeface="+mj-lt"/>
              <a:ea typeface="+mj-ea"/>
              <a:cs typeface="+mj-cs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2000" b="1" i="0" strike="noStrike" kern="1200" cap="none" spc="0" normalizeH="0" baseline="0" dirty="0" smtClean="0">
                <a:ln w="6350"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1.Scrivi almeno</a:t>
            </a:r>
            <a:r>
              <a:rPr kumimoji="0" lang="it-IT" sz="2000" b="1" i="0" strike="noStrike" kern="1200" cap="none" spc="0" normalizeH="0" dirty="0" smtClean="0">
                <a:ln w="6350"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 3 convinzioni che sono per te limitanti 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2000" b="1" i="0" strike="noStrike" kern="1200" cap="none" spc="0" normalizeH="0" dirty="0" smtClean="0">
                <a:ln w="6350"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nel rapporto con un tuo alunno/alunni, trasformale in positivo 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2000" b="1" i="0" strike="noStrike" kern="1200" cap="none" spc="0" normalizeH="0" dirty="0" smtClean="0">
                <a:ln w="6350"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e trova concretezza nella quotidianità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000" b="1" baseline="0" noProof="0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2.Ripetile</a:t>
            </a:r>
            <a:r>
              <a:rPr lang="it-IT" sz="2000" b="1" noProof="0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 più volte nella giornata,ovviamente in forma positiva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2000" b="1" i="0" strike="noStrike" kern="1200" cap="none" spc="0" normalizeH="0" baseline="0" dirty="0" smtClean="0">
                <a:ln w="6350"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3.Non</a:t>
            </a:r>
            <a:r>
              <a:rPr kumimoji="0" lang="it-IT" sz="2000" b="1" i="0" strike="noStrike" kern="1200" cap="none" spc="0" normalizeH="0" dirty="0" smtClean="0">
                <a:ln w="6350"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 credere che quello che hai scritto sia ovvio, 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2000" b="1" i="0" strike="noStrike" kern="1200" cap="none" spc="0" normalizeH="0" dirty="0" smtClean="0">
                <a:ln w="6350"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se ci credessi davvero non avresti avuto il bisogno di scriverlo</a:t>
            </a:r>
            <a:endParaRPr kumimoji="0" lang="it-IT" sz="2000" b="1" i="0" strike="noStrike" kern="1200" cap="none" spc="0" normalizeH="0" baseline="0" noProof="0" dirty="0" smtClean="0">
              <a:ln w="6350"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1" i="0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7308304" cy="522288"/>
          </a:xfrm>
        </p:spPr>
        <p:txBody>
          <a:bodyPr>
            <a:noAutofit/>
          </a:bodyPr>
          <a:lstStyle/>
          <a:p>
            <a:pPr algn="l"/>
            <a:r>
              <a:rPr lang="it-IT" sz="2400" dirty="0" smtClean="0">
                <a:solidFill>
                  <a:schemeClr val="bg1"/>
                </a:solidFill>
              </a:rPr>
              <a:t>LINGUAGGIO INTERNO</a:t>
            </a:r>
            <a:endParaRPr lang="it-IT" sz="2400" dirty="0">
              <a:solidFill>
                <a:schemeClr val="bg1"/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827584" y="764704"/>
            <a:ext cx="0" cy="864096"/>
          </a:xfrm>
          <a:prstGeom prst="line">
            <a:avLst/>
          </a:prstGeom>
          <a:ln w="254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olo 1"/>
          <p:cNvSpPr txBox="1">
            <a:spLocks/>
          </p:cNvSpPr>
          <p:nvPr/>
        </p:nvSpPr>
        <p:spPr>
          <a:xfrm>
            <a:off x="0" y="2780928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Comunicazione particolare che ha come soggetto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una sola persona.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sng" strike="noStrike" kern="1200" cap="none" spc="0" normalizeH="0" baseline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Ha importanti conseguenze sulle tue azioni</a:t>
            </a:r>
            <a:endParaRPr kumimoji="0" lang="it-IT" sz="2400" b="1" i="0" u="sng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0" y="5157192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È una sorta di pensiero automatico che attiva a cascata altri pensieri automatici,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modificando la chimica del cervello,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e quindi stimolando una certa attivazione corporea,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e di conseguenza, le tue azioni e comunicazioni</a:t>
            </a:r>
            <a:endParaRPr kumimoji="0" lang="it-IT" sz="24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 txBox="1">
            <a:spLocks/>
          </p:cNvSpPr>
          <p:nvPr/>
        </p:nvSpPr>
        <p:spPr>
          <a:xfrm>
            <a:off x="0" y="1196752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u="sng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Quante volte ti sei approcciato ai tuoi alunni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u="sng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con l’idea che non avresti ottenuto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u="sng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i risultati desiderati?</a:t>
            </a:r>
            <a:endParaRPr kumimoji="0" lang="it-IT" sz="2400" b="1" i="0" u="sng" strike="noStrike" kern="1200" cap="none" spc="0" normalizeH="0" baseline="0" noProof="0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0" y="5229200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Il linguaggio interno è migliorabile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400" b="1" noProof="0" dirty="0" smtClean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Scrivi i tuoi pensieri</a:t>
            </a:r>
            <a:r>
              <a:rPr kumimoji="0" lang="it-IT" sz="2400" b="1" i="0" u="none" strike="noStrike" kern="1200" cap="none" spc="0" normalizeH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negativi per imparare a riconoscerli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400" b="1" baseline="0" noProof="0" dirty="0" smtClean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baseline="0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Annotali</a:t>
            </a:r>
            <a:r>
              <a:rPr lang="it-IT" sz="2400" b="1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esattamente come sono arrivati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1" i="0" u="none" strike="noStrike" kern="1200" cap="none" spc="0" normalizeH="0" baseline="0" dirty="0" smtClean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Trasformali</a:t>
            </a:r>
            <a:r>
              <a:rPr kumimoji="0" lang="it-IT" sz="2400" b="1" i="0" u="none" strike="noStrike" kern="1200" cap="none" spc="0" normalizeH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in positivo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400" b="1" baseline="0" noProof="0" dirty="0" smtClean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baseline="0" noProof="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Tieni riletto il lavoro</a:t>
            </a:r>
            <a:endParaRPr kumimoji="0" lang="it-IT" sz="24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0" y="2060848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400" b="1" i="0" u="sng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Per migliorare i </a:t>
            </a:r>
            <a:r>
              <a:rPr lang="it-IT" sz="2400" b="1" u="sng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tuoi</a:t>
            </a:r>
            <a:r>
              <a:rPr kumimoji="0" lang="it-IT" sz="2400" b="1" i="0" u="sng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2400" b="1" i="0" u="sng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aspetti comunicativi,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sng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devi partire da te!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1" i="0" u="sng" strike="noStrike" kern="1200" cap="none" spc="0" normalizeH="0" baseline="0" noProof="0" dirty="0" smtClean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Attiva un buon processo di autoconsapevolezza</a:t>
            </a:r>
            <a:endParaRPr kumimoji="0" lang="it-IT" sz="24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1052736"/>
            <a:ext cx="8388424" cy="522288"/>
          </a:xfrm>
        </p:spPr>
        <p:txBody>
          <a:bodyPr>
            <a:noAutofit/>
          </a:bodyPr>
          <a:lstStyle/>
          <a:p>
            <a:pPr algn="l"/>
            <a:r>
              <a:rPr lang="it-IT" sz="2400" dirty="0" smtClean="0">
                <a:solidFill>
                  <a:schemeClr val="tx1"/>
                </a:solidFill>
              </a:rPr>
              <a:t/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u="sng" dirty="0" smtClean="0">
                <a:solidFill>
                  <a:schemeClr val="bg1"/>
                </a:solidFill>
              </a:rPr>
              <a:t>Coerenza</a:t>
            </a:r>
            <a:r>
              <a:rPr lang="it-IT" sz="2400" dirty="0" smtClean="0">
                <a:solidFill>
                  <a:schemeClr val="bg1"/>
                </a:solidFill>
              </a:rPr>
              <a:t> tra il messaggio verbale e non verbale</a:t>
            </a:r>
            <a:br>
              <a:rPr lang="it-IT" sz="2400" dirty="0" smtClean="0">
                <a:solidFill>
                  <a:schemeClr val="bg1"/>
                </a:solidFill>
              </a:rPr>
            </a:br>
            <a:r>
              <a:rPr lang="it-IT" sz="2400" u="sng" dirty="0" smtClean="0">
                <a:solidFill>
                  <a:schemeClr val="bg1"/>
                </a:solidFill>
              </a:rPr>
              <a:t>Linguaggio</a:t>
            </a:r>
            <a:r>
              <a:rPr lang="it-IT" sz="2400" dirty="0" smtClean="0">
                <a:solidFill>
                  <a:schemeClr val="bg1"/>
                </a:solidFill>
              </a:rPr>
              <a:t> positivo</a:t>
            </a:r>
            <a:endParaRPr lang="it-IT" sz="2400" dirty="0">
              <a:solidFill>
                <a:schemeClr val="bg1"/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539552" y="1052736"/>
            <a:ext cx="0" cy="1440160"/>
          </a:xfrm>
          <a:prstGeom prst="line">
            <a:avLst/>
          </a:prstGeom>
          <a:ln w="254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1"/>
          <p:cNvSpPr txBox="1">
            <a:spLocks/>
          </p:cNvSpPr>
          <p:nvPr/>
        </p:nvSpPr>
        <p:spPr>
          <a:xfrm>
            <a:off x="6732240" y="0"/>
            <a:ext cx="2664296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400" b="1" i="0" u="sng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Concetti VIP</a:t>
            </a:r>
            <a:endParaRPr kumimoji="0" lang="it-IT" sz="2400" b="1" i="0" u="none" strike="noStrike" kern="1200" cap="none" spc="0" normalizeH="0" baseline="0" noProof="0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0" y="5661248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400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 bambini sono ancora esperienziali e danno maggior importanza al dato</a:t>
            </a:r>
            <a:r>
              <a:rPr kumimoji="0" lang="it-IT" sz="2400" i="0" u="none" strike="noStrike" kern="1200" cap="none" spc="0" normalizeH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emotivo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400" baseline="0" dirty="0" smtClean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Sviluppo </a:t>
            </a:r>
            <a:r>
              <a:rPr lang="it-IT" sz="2400" dirty="0" err="1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skills</a:t>
            </a:r>
            <a:r>
              <a:rPr lang="it-IT" sz="240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umane personali e di relazione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i="0" u="none" strike="noStrike" kern="1200" cap="none" spc="0" normalizeH="0" baseline="0" noProof="0" dirty="0" smtClean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Crea base sicura relazionale con l’insegnante: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fiducia e stima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i="0" u="none" strike="noStrike" kern="1200" cap="none" spc="0" normalizeH="0" baseline="0" noProof="0" dirty="0" smtClean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dirty="0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Ottima spinta motivazionale</a:t>
            </a:r>
            <a:endParaRPr kumimoji="0" lang="it-IT" sz="2400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4139952" y="0"/>
            <a:ext cx="5004048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400" b="1" i="0" u="sng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Comunicazione con la famiglia</a:t>
            </a:r>
            <a:endParaRPr kumimoji="0" lang="it-IT" sz="2400" b="1" i="0" u="none" strike="noStrike" kern="1200" cap="none" spc="0" normalizeH="0" baseline="0" noProof="0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0" y="4437112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Ruolo educativo diverso ma complementare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400" b="1" dirty="0" smtClean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La</a:t>
            </a:r>
            <a:r>
              <a:rPr kumimoji="0" lang="it-IT" sz="2400" b="1" i="0" u="none" strike="noStrike" kern="1200" cap="none" spc="0" normalizeH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buona collaborazione è presupposto essenziale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per la buona riuscita del processo formativo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400" b="1" baseline="0" dirty="0" smtClean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400" b="1" baseline="0" dirty="0" smtClean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i="1" dirty="0" smtClean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Gli insegnanti oggi devono possedere competenze relazionali adeguate alla complessità delle situazioni,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i="1" dirty="0" smtClean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e</a:t>
            </a:r>
            <a:r>
              <a:rPr kumimoji="0" lang="it-IT" sz="2400" i="1" u="none" strike="noStrike" kern="1200" cap="none" spc="0" normalizeH="0" baseline="0" noProof="0" dirty="0" err="1" smtClean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sercitare</a:t>
            </a:r>
            <a:r>
              <a:rPr kumimoji="0" lang="it-IT" sz="2400" i="1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una capacità di contenimento di fronte a situazioni di eccessiva ansia e aggressività</a:t>
            </a:r>
            <a:endParaRPr kumimoji="0" lang="it-IT" sz="2400" i="1" u="none" strike="noStrike" kern="1200" cap="none" spc="0" normalizeH="0" baseline="0" noProof="0" dirty="0">
              <a:ln w="6350"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 txBox="1">
            <a:spLocks/>
          </p:cNvSpPr>
          <p:nvPr/>
        </p:nvSpPr>
        <p:spPr>
          <a:xfrm>
            <a:off x="0" y="4941168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400" u="sng" strike="noStrike" kern="1200" cap="none" spc="0" normalizeH="0" baseline="0" noProof="0" dirty="0" smtClean="0">
                <a:ln w="6350">
                  <a:noFill/>
                </a:ln>
                <a:solidFill>
                  <a:schemeClr val="tx2">
                    <a:lumMod val="25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Strategie di interazione: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u="sng" strike="noStrike" kern="1200" cap="none" spc="0" normalizeH="0" baseline="0" noProof="0" dirty="0" smtClean="0">
              <a:ln w="6350">
                <a:noFill/>
              </a:ln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. Informare i genitori dei progressi, non solo delle difficoltà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400" dirty="0" smtClean="0">
              <a:ln w="6350">
                <a:noFill/>
              </a:ln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. Modalità empatiche adeguate e mantenimento del ruolo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400" dirty="0" smtClean="0">
              <a:ln w="6350">
                <a:noFill/>
              </a:ln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.</a:t>
            </a:r>
            <a:r>
              <a:rPr kumimoji="0" lang="it-IT" sz="240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it-IT" sz="2400" noProof="0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Evitare eccessivi “gesti di amicizia”, troppa confidenza,    comunicazioni veloci: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u="none" strike="noStrike" kern="1200" cap="none" spc="0" normalizeH="0" baseline="0" dirty="0" smtClean="0">
                <a:ln w="6350"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	-differenze comportamentali con colleghi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	-eccesso di responsabilità e presa in carico individuale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	-carico</a:t>
            </a:r>
            <a:r>
              <a:rPr kumimoji="0" lang="it-IT" sz="240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 emotivo eccessivo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aseline="0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.</a:t>
            </a:r>
            <a:r>
              <a:rPr lang="it-IT" sz="2400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 </a:t>
            </a:r>
            <a:endParaRPr kumimoji="0" lang="it-IT" sz="2400" u="none" strike="noStrike" kern="1200" cap="none" spc="0" normalizeH="0" baseline="0" noProof="0" dirty="0">
              <a:ln w="6350">
                <a:noFill/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 txBox="1">
            <a:spLocks/>
          </p:cNvSpPr>
          <p:nvPr/>
        </p:nvSpPr>
        <p:spPr>
          <a:xfrm>
            <a:off x="0" y="5733256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400" u="sng" strike="noStrike" kern="1200" cap="none" spc="0" normalizeH="0" baseline="0" noProof="0" dirty="0" smtClean="0">
                <a:ln w="6350">
                  <a:noFill/>
                </a:ln>
                <a:solidFill>
                  <a:schemeClr val="tx2">
                    <a:lumMod val="25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Strategie di interazione: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u="sng" strike="noStrike" kern="1200" cap="none" spc="0" normalizeH="0" baseline="0" noProof="0" dirty="0" smtClean="0">
              <a:ln w="6350">
                <a:noFill/>
              </a:ln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.Comunicazione pensata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400" dirty="0" smtClean="0">
              <a:ln w="6350">
                <a:noFill/>
              </a:ln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.Evitate termini specialistici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u="none" strike="noStrike" kern="1200" cap="none" spc="0" normalizeH="0" baseline="0" noProof="0" dirty="0" smtClean="0">
              <a:ln w="6350">
                <a:noFill/>
              </a:ln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.Evitare</a:t>
            </a:r>
            <a:r>
              <a:rPr kumimoji="0" lang="it-IT" sz="240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 contraddizioni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400" baseline="0" dirty="0" smtClean="0">
              <a:ln w="6350">
                <a:noFill/>
              </a:ln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aseline="0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.Conflittualità e disaccordo nel team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400" dirty="0" smtClean="0">
              <a:ln w="6350">
                <a:noFill/>
              </a:ln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.Attivare confronto e modalità di rete</a:t>
            </a:r>
            <a:endParaRPr lang="it-IT" sz="2400" baseline="0" dirty="0" smtClean="0">
              <a:ln w="6350">
                <a:noFill/>
              </a:ln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u="none" strike="noStrike" kern="1200" cap="none" spc="0" normalizeH="0" noProof="0" dirty="0" smtClean="0">
              <a:ln w="6350">
                <a:noFill/>
              </a:ln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.Incontri a cadenza costante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400" baseline="0" dirty="0" smtClean="0">
              <a:ln w="6350">
                <a:noFill/>
              </a:ln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aseline="0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.Condivisione suggerimenti di supporto</a:t>
            </a:r>
            <a:endParaRPr kumimoji="0" lang="it-IT" sz="2400" u="none" strike="noStrike" kern="1200" cap="none" spc="0" normalizeH="0" baseline="0" noProof="0" dirty="0">
              <a:ln w="6350">
                <a:noFill/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19672" y="2780928"/>
            <a:ext cx="7308304" cy="522288"/>
          </a:xfrm>
        </p:spPr>
        <p:txBody>
          <a:bodyPr>
            <a:noAutofit/>
          </a:bodyPr>
          <a:lstStyle/>
          <a:p>
            <a:pPr algn="l"/>
            <a:r>
              <a:rPr lang="it-IT" sz="2400" b="1" dirty="0" smtClean="0">
                <a:solidFill>
                  <a:schemeClr val="bg1"/>
                </a:solidFill>
              </a:rPr>
              <a:t>Punta al meglio, accetta il quasi</a:t>
            </a:r>
            <a:endParaRPr lang="it-IT" sz="2400" b="1" dirty="0">
              <a:solidFill>
                <a:schemeClr val="bg1"/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1403648" y="2564904"/>
            <a:ext cx="0" cy="792088"/>
          </a:xfrm>
          <a:prstGeom prst="line">
            <a:avLst/>
          </a:prstGeom>
          <a:ln w="254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6084168" y="5661248"/>
            <a:ext cx="28023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/>
              <a:t>Dr.ssa Alessandra Pernici</a:t>
            </a:r>
          </a:p>
          <a:p>
            <a:pPr algn="ctr"/>
            <a:r>
              <a:rPr lang="it-IT" dirty="0" smtClean="0"/>
              <a:t>Psicologa e Formatrice</a:t>
            </a:r>
          </a:p>
          <a:p>
            <a:pPr algn="ctr"/>
            <a:r>
              <a:rPr lang="it-IT" dirty="0" smtClean="0"/>
              <a:t>ale.pernici@gmail.com</a:t>
            </a:r>
            <a:endParaRPr lang="it-IT" dirty="0"/>
          </a:p>
        </p:txBody>
      </p:sp>
      <p:pic>
        <p:nvPicPr>
          <p:cNvPr id="7" name="Immagine 6" descr="logo senza sfondo.png"/>
          <p:cNvPicPr>
            <a:picLocks noChangeAspect="1"/>
          </p:cNvPicPr>
          <p:nvPr/>
        </p:nvPicPr>
        <p:blipFill>
          <a:blip r:embed="rId2" cstate="print"/>
          <a:srcRect b="29412"/>
          <a:stretch>
            <a:fillRect/>
          </a:stretch>
        </p:blipFill>
        <p:spPr>
          <a:xfrm>
            <a:off x="5076056" y="5661248"/>
            <a:ext cx="1193320" cy="864095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522288"/>
          </a:xfrm>
        </p:spPr>
        <p:txBody>
          <a:bodyPr>
            <a:noAutofit/>
          </a:bodyPr>
          <a:lstStyle/>
          <a:p>
            <a:pPr algn="ctr"/>
            <a:r>
              <a:rPr lang="it-IT" sz="2400" dirty="0" smtClean="0">
                <a:solidFill>
                  <a:schemeClr val="bg1"/>
                </a:solidFill>
              </a:rPr>
              <a:t>  </a:t>
            </a:r>
            <a:r>
              <a:rPr lang="it-IT" sz="3200" b="1" dirty="0" smtClean="0">
                <a:solidFill>
                  <a:schemeClr val="bg1"/>
                </a:solidFill>
              </a:rPr>
              <a:t>Abilità comunicative ricettive</a:t>
            </a: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dirty="0" smtClean="0">
                <a:solidFill>
                  <a:schemeClr val="tx1"/>
                </a:solidFill>
              </a:rPr>
              <a:t/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  <a:effectLst/>
              </a:rPr>
              <a:t/>
            </a:r>
            <a:br>
              <a:rPr lang="it-IT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2">
                    <a:lumMod val="25000"/>
                  </a:schemeClr>
                </a:solidFill>
                <a:effectLst/>
              </a:rPr>
              <a:t>1. </a:t>
            </a:r>
            <a:r>
              <a:rPr lang="it-IT" sz="2400" u="sng" dirty="0" smtClean="0">
                <a:solidFill>
                  <a:schemeClr val="tx2">
                    <a:lumMod val="25000"/>
                  </a:schemeClr>
                </a:solidFill>
                <a:effectLst/>
              </a:rPr>
              <a:t>Ascoltare in modo attivo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2400" dirty="0" smtClean="0">
                <a:solidFill>
                  <a:schemeClr val="tx1"/>
                </a:solidFill>
                <a:effectLst/>
              </a:rPr>
            </a:br>
            <a:r>
              <a:rPr lang="it-IT" dirty="0" smtClean="0">
                <a:solidFill>
                  <a:schemeClr val="tx1"/>
                </a:solidFill>
                <a:effectLst/>
              </a:rPr>
              <a:t/>
            </a:r>
            <a:br>
              <a:rPr lang="it-IT" dirty="0" smtClean="0">
                <a:solidFill>
                  <a:schemeClr val="tx1"/>
                </a:solidFill>
                <a:effectLst/>
              </a:rPr>
            </a:br>
            <a:r>
              <a:rPr lang="it-IT" sz="1800" dirty="0" smtClean="0">
                <a:solidFill>
                  <a:schemeClr val="tx1"/>
                </a:solidFill>
                <a:effectLst/>
              </a:rPr>
              <a:t>- manifestare interesse con contatto visivo, appropriato uso del corpo</a:t>
            </a:r>
            <a:br>
              <a:rPr lang="it-IT" sz="1800" dirty="0" smtClean="0">
                <a:solidFill>
                  <a:schemeClr val="tx1"/>
                </a:solidFill>
                <a:effectLst/>
              </a:rPr>
            </a:br>
            <a:r>
              <a:rPr lang="it-IT" sz="1800" dirty="0" smtClean="0">
                <a:solidFill>
                  <a:schemeClr val="tx1"/>
                </a:solidFill>
                <a:effectLst/>
              </a:rPr>
              <a:t> e riduzione delle distrazioni</a:t>
            </a:r>
            <a:br>
              <a:rPr lang="it-IT" sz="1800" dirty="0" smtClean="0">
                <a:solidFill>
                  <a:schemeClr val="tx1"/>
                </a:solidFill>
                <a:effectLst/>
              </a:rPr>
            </a:br>
            <a:r>
              <a:rPr lang="it-IT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1800" dirty="0" smtClean="0">
                <a:solidFill>
                  <a:schemeClr val="tx1"/>
                </a:solidFill>
                <a:effectLst/>
              </a:rPr>
            </a:br>
            <a:r>
              <a:rPr lang="it-IT" sz="1800" dirty="0" smtClean="0">
                <a:solidFill>
                  <a:schemeClr val="tx1"/>
                </a:solidFill>
                <a:effectLst/>
              </a:rPr>
              <a:t>-richiedere informazioni con domande puntuali e cumulative</a:t>
            </a:r>
            <a:br>
              <a:rPr lang="it-IT" sz="1800" dirty="0" smtClean="0">
                <a:solidFill>
                  <a:schemeClr val="tx1"/>
                </a:solidFill>
                <a:effectLst/>
              </a:rPr>
            </a:br>
            <a:r>
              <a:rPr lang="it-IT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1800" dirty="0" smtClean="0">
                <a:solidFill>
                  <a:schemeClr val="tx1"/>
                </a:solidFill>
                <a:effectLst/>
              </a:rPr>
            </a:br>
            <a:r>
              <a:rPr lang="it-IT" sz="1800" dirty="0" smtClean="0">
                <a:solidFill>
                  <a:schemeClr val="tx1"/>
                </a:solidFill>
                <a:effectLst/>
              </a:rPr>
              <a:t>-segnalare la comprensione con espressioni di intesa e riflettere il sentimento dell’interlocutore</a:t>
            </a:r>
            <a:br>
              <a:rPr lang="it-IT" sz="1800" dirty="0" smtClean="0">
                <a:solidFill>
                  <a:schemeClr val="tx1"/>
                </a:solidFill>
                <a:effectLst/>
              </a:rPr>
            </a:br>
            <a:r>
              <a:rPr lang="it-IT" dirty="0" smtClean="0">
                <a:solidFill>
                  <a:schemeClr val="tx1"/>
                </a:solidFill>
                <a:effectLst/>
              </a:rPr>
              <a:t/>
            </a:r>
            <a:br>
              <a:rPr lang="it-IT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2">
                    <a:lumMod val="25000"/>
                  </a:schemeClr>
                </a:solidFill>
                <a:effectLst/>
              </a:rPr>
              <a:t>2. </a:t>
            </a:r>
            <a:r>
              <a:rPr lang="it-IT" sz="2400" u="sng" dirty="0" smtClean="0">
                <a:solidFill>
                  <a:schemeClr val="tx2">
                    <a:lumMod val="25000"/>
                  </a:schemeClr>
                </a:solidFill>
                <a:effectLst/>
              </a:rPr>
              <a:t>Osservare e accettare il punto di vista dell’altro, </a:t>
            </a:r>
            <a:br>
              <a:rPr lang="it-IT" sz="2400" u="sng" dirty="0" smtClean="0">
                <a:solidFill>
                  <a:schemeClr val="tx2">
                    <a:lumMod val="25000"/>
                  </a:schemeClr>
                </a:solidFill>
                <a:effectLst/>
              </a:rPr>
            </a:br>
            <a:r>
              <a:rPr lang="it-IT" sz="2400" u="sng" dirty="0" smtClean="0">
                <a:solidFill>
                  <a:schemeClr val="tx2">
                    <a:lumMod val="25000"/>
                  </a:schemeClr>
                </a:solidFill>
                <a:effectLst/>
              </a:rPr>
              <a:t>senza giudicare</a:t>
            </a:r>
            <a:br>
              <a:rPr lang="it-IT" sz="2400" u="sng" dirty="0" smtClean="0">
                <a:solidFill>
                  <a:schemeClr val="tx2">
                    <a:lumMod val="25000"/>
                  </a:schemeClr>
                </a:solidFill>
                <a:effectLst/>
              </a:rPr>
            </a:br>
            <a:r>
              <a:rPr lang="it-IT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2400" dirty="0" smtClean="0">
                <a:solidFill>
                  <a:schemeClr val="tx1"/>
                </a:solidFill>
                <a:effectLst/>
              </a:rPr>
            </a:br>
            <a:r>
              <a:rPr lang="it-IT" sz="1800" dirty="0" smtClean="0">
                <a:solidFill>
                  <a:schemeClr val="tx1"/>
                </a:solidFill>
                <a:effectLst/>
              </a:rPr>
              <a:t>- partire dal presupposto che l’altro ha ragione </a:t>
            </a:r>
            <a:br>
              <a:rPr lang="it-IT" sz="1800" dirty="0" smtClean="0">
                <a:solidFill>
                  <a:schemeClr val="tx1"/>
                </a:solidFill>
                <a:effectLst/>
              </a:rPr>
            </a:br>
            <a:r>
              <a:rPr lang="it-IT" sz="1800" dirty="0" smtClean="0">
                <a:solidFill>
                  <a:schemeClr val="tx1"/>
                </a:solidFill>
                <a:effectLst/>
              </a:rPr>
              <a:t>e chiedere di aiutarci a capire</a:t>
            </a:r>
            <a:br>
              <a:rPr lang="it-IT" sz="1800" dirty="0" smtClean="0">
                <a:solidFill>
                  <a:schemeClr val="tx1"/>
                </a:solidFill>
                <a:effectLst/>
              </a:rPr>
            </a:br>
            <a:r>
              <a:rPr lang="it-IT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1800" dirty="0" smtClean="0">
                <a:solidFill>
                  <a:schemeClr val="tx1"/>
                </a:solidFill>
                <a:effectLst/>
              </a:rPr>
            </a:br>
            <a:r>
              <a:rPr lang="it-IT" sz="1800" dirty="0" smtClean="0">
                <a:solidFill>
                  <a:schemeClr val="tx1"/>
                </a:solidFill>
                <a:effectLst/>
              </a:rPr>
              <a:t>- gestione del giudizio</a:t>
            </a:r>
            <a:endParaRPr lang="it-IT" sz="18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>
                <a:solidFill>
                  <a:schemeClr val="bg1"/>
                </a:solidFill>
              </a:rPr>
              <a:t>Presenza</a:t>
            </a:r>
            <a:endParaRPr lang="it-IT" sz="3200" dirty="0">
              <a:solidFill>
                <a:schemeClr val="bg1"/>
              </a:solidFill>
            </a:endParaRPr>
          </a:p>
        </p:txBody>
      </p:sp>
      <p:pic>
        <p:nvPicPr>
          <p:cNvPr id="4" name="Immagine 3" descr="OIPN2S89FD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8712968" cy="43924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3645024"/>
            <a:ext cx="9144000" cy="522288"/>
          </a:xfrm>
        </p:spPr>
        <p:txBody>
          <a:bodyPr>
            <a:noAutofit/>
          </a:bodyPr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Presenza come fisicità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ma anche e soprattutto come 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PRESENZAD I SE’: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della tua attenzione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della tua disponibilità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delle tua accoglienza e capacità di relazione</a:t>
            </a:r>
            <a:br>
              <a:rPr lang="it-IT" sz="2400" dirty="0" smtClean="0">
                <a:solidFill>
                  <a:schemeClr val="tx1"/>
                </a:solidFill>
              </a:rPr>
            </a:b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0" y="1052736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strike="noStrike" kern="1200" cap="none" spc="0" normalizeH="0" baseline="0" noProof="0" dirty="0" smtClean="0">
                <a:ln w="6350">
                  <a:noFill/>
                </a:ln>
                <a:solidFill>
                  <a:schemeClr val="tx2">
                    <a:lumMod val="2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Atteggiamento posturale </a:t>
            </a:r>
            <a:r>
              <a:rPr kumimoji="0" lang="it-IT" sz="28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28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8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vs</a:t>
            </a:r>
            <a:br>
              <a:rPr kumimoji="0" lang="it-IT" sz="28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8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Messaggio verbale</a:t>
            </a:r>
            <a:endParaRPr kumimoji="0" lang="it-IT" sz="28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0" y="2564904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Rischio</a:t>
            </a:r>
            <a:r>
              <a:rPr kumimoji="0" lang="it-IT" sz="2400" b="1" i="0" u="none" strike="noStrike" kern="1200" cap="none" spc="0" normalizeH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di c</a:t>
            </a:r>
            <a:r>
              <a:rPr kumimoji="0" lang="it-IT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ontraddizione emotiva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132856"/>
            <a:ext cx="9144000" cy="522288"/>
          </a:xfrm>
        </p:spPr>
        <p:txBody>
          <a:bodyPr>
            <a:noAutofit/>
          </a:bodyPr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Domande puntuali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Domande cumulative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/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/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Riassumere e chiedere conferma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 per attivazione della positività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Ho capito bene?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 Mi stai dicendo questo?</a:t>
            </a:r>
            <a:br>
              <a:rPr lang="it-IT" sz="2400" dirty="0" smtClean="0">
                <a:solidFill>
                  <a:schemeClr val="tx1"/>
                </a:solidFill>
              </a:rPr>
            </a:b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0" y="692696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strike="noStrike" kern="1200" cap="none" spc="0" normalizeH="0" baseline="0" noProof="0" dirty="0" smtClean="0">
                <a:ln w="6350">
                  <a:noFill/>
                </a:ln>
                <a:solidFill>
                  <a:schemeClr val="tx2">
                    <a:lumMod val="2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Ascolto</a:t>
            </a:r>
            <a:r>
              <a:rPr kumimoji="0" lang="it-IT" sz="2800" b="1" i="0" strike="noStrike" kern="1200" cap="none" spc="0" normalizeH="0" noProof="0" dirty="0" smtClean="0">
                <a:ln w="6350">
                  <a:noFill/>
                </a:ln>
                <a:solidFill>
                  <a:schemeClr val="tx2">
                    <a:lumMod val="2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ATTIVO</a:t>
            </a:r>
            <a:endParaRPr kumimoji="0" lang="it-IT" sz="2800" b="1" i="0" strike="noStrike" kern="1200" cap="none" spc="0" normalizeH="0" baseline="0" noProof="0" dirty="0" smtClean="0">
              <a:ln w="6350">
                <a:noFill/>
              </a:ln>
              <a:solidFill>
                <a:schemeClr val="tx2">
                  <a:lumMod val="25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060848"/>
            <a:ext cx="9144000" cy="522288"/>
          </a:xfrm>
        </p:spPr>
        <p:txBody>
          <a:bodyPr>
            <a:noAutofit/>
          </a:bodyPr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Fare da specchio alle sue emozioni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/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/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Ciò che provo non è sbagliato ed esiste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Dare attenzione al vissuto e non all’errore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Riferimento </a:t>
            </a:r>
            <a:r>
              <a:rPr lang="it-IT" sz="2400" dirty="0" err="1" smtClean="0">
                <a:solidFill>
                  <a:schemeClr val="tx1"/>
                </a:solidFill>
              </a:rPr>
              <a:t>empatico=stima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0" y="692696"/>
            <a:ext cx="9144000" cy="522288"/>
          </a:xfrm>
          <a:prstGeom prst="rect">
            <a:avLst/>
          </a:prstGeom>
        </p:spPr>
        <p:txBody>
          <a:bodyPr vert="horz" lIns="45720" rIns="45720" bIns="0" anchor="b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strike="noStrike" kern="1200" cap="none" spc="0" normalizeH="0" baseline="0" noProof="0" dirty="0" smtClean="0">
                <a:ln w="6350">
                  <a:noFill/>
                </a:ln>
                <a:solidFill>
                  <a:schemeClr val="tx2">
                    <a:lumMod val="2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Riflettere il sentimento dell’interlocutore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908720"/>
            <a:ext cx="9144000" cy="522288"/>
          </a:xfrm>
        </p:spPr>
        <p:txBody>
          <a:bodyPr>
            <a:noAutofit/>
          </a:bodyPr>
          <a:lstStyle/>
          <a:p>
            <a:pPr algn="ctr"/>
            <a:r>
              <a:rPr lang="it-IT" sz="2400" dirty="0" smtClean="0">
                <a:solidFill>
                  <a:srgbClr val="C00000"/>
                </a:solidFill>
              </a:rPr>
              <a:t>  </a:t>
            </a:r>
            <a:r>
              <a:rPr lang="it-IT" sz="3200" dirty="0" smtClean="0">
                <a:solidFill>
                  <a:schemeClr val="bg1"/>
                </a:solidFill>
              </a:rPr>
              <a:t>Abilità comunicative esplicative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smtClean="0">
                <a:solidFill>
                  <a:schemeClr val="tx1"/>
                </a:solidFill>
              </a:rPr>
              <a:t/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  <a:effectLst/>
              </a:rPr>
              <a:t/>
            </a:r>
            <a:br>
              <a:rPr lang="it-IT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1"/>
                </a:solidFill>
                <a:effectLst/>
              </a:rPr>
              <a:t>Comunicare in maniera efficace e semplice </a:t>
            </a:r>
            <a:br>
              <a:rPr lang="it-IT" sz="2400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1"/>
                </a:solidFill>
                <a:effectLst/>
              </a:rPr>
              <a:t>un messaggio linguistico</a:t>
            </a:r>
            <a:br>
              <a:rPr lang="it-IT" sz="2400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2400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2400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2400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1"/>
                </a:solidFill>
                <a:effectLst/>
              </a:rPr>
              <a:t>ESSENZIALITA’</a:t>
            </a:r>
            <a:br>
              <a:rPr lang="it-IT" sz="2400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1"/>
                </a:solidFill>
                <a:effectLst/>
              </a:rPr>
              <a:t>VERITA’ E COERENZA</a:t>
            </a:r>
            <a:br>
              <a:rPr lang="it-IT" sz="2400" dirty="0" smtClean="0">
                <a:solidFill>
                  <a:schemeClr val="tx1"/>
                </a:solidFill>
                <a:effectLst/>
              </a:rPr>
            </a:br>
            <a:r>
              <a:rPr lang="it-IT" sz="2400" dirty="0" smtClean="0">
                <a:solidFill>
                  <a:schemeClr val="tx1"/>
                </a:solidFill>
                <a:effectLst/>
              </a:rPr>
              <a:t>LINGUAGGIO</a:t>
            </a:r>
            <a:endParaRPr lang="it-IT" sz="18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5545</TotalTime>
  <Words>517</Words>
  <Application>Microsoft Office PowerPoint</Application>
  <PresentationFormat>Presentazione su schermo (4:3)</PresentationFormat>
  <Paragraphs>163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39</vt:i4>
      </vt:variant>
    </vt:vector>
  </HeadingPairs>
  <TitlesOfParts>
    <vt:vector size="40" baseType="lpstr">
      <vt:lpstr>Viale</vt:lpstr>
      <vt:lpstr>La  comunicazione nella relazione scolastica</vt:lpstr>
      <vt:lpstr>  Comunicare  Mettere in comune - Far partecipe  Il processo e le modalità di trasmissione di un’informazione  da un individuo all’altro attraverso lo scambio  di un messaggio elaborato secondo le regole di un  determinato codice comune</vt:lpstr>
      <vt:lpstr>Ricettive: ascoltare, osservare, accettare senza giudicare  Esplicative: linguaggio, essenzialità, coerenza, critiche  Introspettive: consapevolezza di sé, sapersi conoscere</vt:lpstr>
      <vt:lpstr>  Abilità comunicative ricettive   1. Ascoltare in modo attivo  - manifestare interesse con contatto visivo, appropriato uso del corpo  e riduzione delle distrazioni  -richiedere informazioni con domande puntuali e cumulative  -segnalare la comprensione con espressioni di intesa e riflettere il sentimento dell’interlocutore  2. Osservare e accettare il punto di vista dell’altro,  senza giudicare  - partire dal presupposto che l’altro ha ragione  e chiedere di aiutarci a capire  - gestione del giudizio</vt:lpstr>
      <vt:lpstr>Presenza</vt:lpstr>
      <vt:lpstr>Presenza come fisicità ma anche e soprattutto come  PRESENZAD I SE’: della tua attenzione della tua disponibilità delle tua accoglienza e capacità di relazione </vt:lpstr>
      <vt:lpstr>Domande puntuali Domande cumulative   Riassumere e chiedere conferma  per attivazione della positività Ho capito bene?  Mi stai dicendo questo? </vt:lpstr>
      <vt:lpstr>Fare da specchio alle sue emozioni   Ciò che provo non è sbagliato ed esiste Dare attenzione al vissuto e non all’errore Riferimento empatico=stima</vt:lpstr>
      <vt:lpstr>  Abilità comunicative esplicative   Comunicare in maniera efficace e semplice  un messaggio linguistico    ESSENZIALITA’ VERITA’ E COERENZA LINGUAGGIO</vt:lpstr>
      <vt:lpstr>Essenzialità</vt:lpstr>
      <vt:lpstr>Il messaggio essenziale è intenso profondo efficace</vt:lpstr>
      <vt:lpstr>Ciò che non aggiunge, toglie No perdite di tempo Concentra te stesso e la tua comunicazione</vt:lpstr>
      <vt:lpstr>Verità e Coerenza</vt:lpstr>
      <vt:lpstr>Non è in grado di comprendere Rischia danni emotivi</vt:lpstr>
      <vt:lpstr> Protezione Fatica</vt:lpstr>
      <vt:lpstr> Contraddizione emotiva Spiegazione autoriferita</vt:lpstr>
      <vt:lpstr>Diapositiva 17</vt:lpstr>
      <vt:lpstr>Coerenza = Fiducia</vt:lpstr>
      <vt:lpstr>Linguaggio</vt:lpstr>
      <vt:lpstr>Parole che attivano l’emotivo Scenario più ampio Linguaggio positivo</vt:lpstr>
      <vt:lpstr>Negativo Positivo Positivo proattivo</vt:lpstr>
      <vt:lpstr>Neg: non alzatevi dai vostri banchi Pos: state seduti ai vostri banchi Pro: state seduti e ai vostri banchi e prendete il libro a pag.</vt:lpstr>
      <vt:lpstr>La regola deve trasmettere il comportamento adeguato, l’atteggiamento tipo che vogliamo diffondere</vt:lpstr>
      <vt:lpstr>LA CRITICA</vt:lpstr>
      <vt:lpstr>LA CRITICA COSTRUTTIVA</vt:lpstr>
      <vt:lpstr>  Abilità comunicative introspettive   Essere consapevoli dei nostri limiti e sapersi conoscere    CONVINZIONI LINGUAGGIO INTERNO</vt:lpstr>
      <vt:lpstr>CONVINZIONI</vt:lpstr>
      <vt:lpstr> Ma sì, tanto cosa vuoi che cambi! Provo a parlargli ma tanto già so che non cambia nulla Non mi ascolta mai</vt:lpstr>
      <vt:lpstr>Diapositiva 29</vt:lpstr>
      <vt:lpstr>Le convinzioni sono le fila che fanno muovere in una direzione piuttosto che in un’altra il nostro modo di pensare, parlare, di agire.</vt:lpstr>
      <vt:lpstr>Diapositiva 31</vt:lpstr>
      <vt:lpstr>LINGUAGGIO INTERNO</vt:lpstr>
      <vt:lpstr>Diapositiva 33</vt:lpstr>
      <vt:lpstr>Diapositiva 34</vt:lpstr>
      <vt:lpstr> Coerenza tra il messaggio verbale e non verbale Linguaggio positivo</vt:lpstr>
      <vt:lpstr>Diapositiva 36</vt:lpstr>
      <vt:lpstr>Diapositiva 37</vt:lpstr>
      <vt:lpstr>Diapositiva 38</vt:lpstr>
      <vt:lpstr>Punta al meglio, accetta il quasi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Alessandra Pernici</dc:creator>
  <cp:lastModifiedBy>Alessandra Pernici</cp:lastModifiedBy>
  <cp:revision>159</cp:revision>
  <dcterms:created xsi:type="dcterms:W3CDTF">2020-05-14T14:19:45Z</dcterms:created>
  <dcterms:modified xsi:type="dcterms:W3CDTF">2021-04-28T17:19:26Z</dcterms:modified>
</cp:coreProperties>
</file>