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6"/>
  </p:notesMasterIdLst>
  <p:sldIdLst>
    <p:sldId id="267" r:id="rId2"/>
    <p:sldId id="274" r:id="rId3"/>
    <p:sldId id="279" r:id="rId4"/>
    <p:sldId id="370" r:id="rId5"/>
    <p:sldId id="371" r:id="rId6"/>
    <p:sldId id="372" r:id="rId7"/>
    <p:sldId id="342" r:id="rId8"/>
    <p:sldId id="343" r:id="rId9"/>
    <p:sldId id="373" r:id="rId10"/>
    <p:sldId id="374" r:id="rId11"/>
    <p:sldId id="344" r:id="rId12"/>
    <p:sldId id="328" r:id="rId13"/>
    <p:sldId id="376" r:id="rId14"/>
    <p:sldId id="375" r:id="rId15"/>
    <p:sldId id="377" r:id="rId16"/>
    <p:sldId id="378" r:id="rId17"/>
    <p:sldId id="379" r:id="rId18"/>
    <p:sldId id="345" r:id="rId19"/>
    <p:sldId id="380" r:id="rId20"/>
    <p:sldId id="381" r:id="rId21"/>
    <p:sldId id="382" r:id="rId22"/>
    <p:sldId id="346" r:id="rId23"/>
    <p:sldId id="383" r:id="rId24"/>
    <p:sldId id="384" r:id="rId25"/>
    <p:sldId id="385" r:id="rId26"/>
    <p:sldId id="386" r:id="rId27"/>
    <p:sldId id="347" r:id="rId28"/>
    <p:sldId id="387" r:id="rId29"/>
    <p:sldId id="388" r:id="rId30"/>
    <p:sldId id="389" r:id="rId31"/>
    <p:sldId id="390" r:id="rId32"/>
    <p:sldId id="391" r:id="rId33"/>
    <p:sldId id="393" r:id="rId34"/>
    <p:sldId id="365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7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7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362B5-1D15-406C-8DED-F4CABF8DBC6C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90ACE-85B8-4C89-9CF8-145D3C56850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90ACE-85B8-4C89-9CF8-145D3C568507}" type="slidenum">
              <a:rPr lang="it-IT" smtClean="0"/>
              <a:pPr/>
              <a:t>34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7EC1A9-0824-4946-9E53-8FC91E47F206}" type="datetimeFigureOut">
              <a:rPr lang="it-IT" smtClean="0"/>
              <a:pPr/>
              <a:t>22/05/2021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5325A1-2743-4286-A33A-CAE3A585C25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>
    <p:wipe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Ale.pernici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47664" y="836712"/>
            <a:ext cx="7596336" cy="522288"/>
          </a:xfrm>
        </p:spPr>
        <p:txBody>
          <a:bodyPr>
            <a:noAutofit/>
          </a:bodyPr>
          <a:lstStyle/>
          <a:p>
            <a:pPr algn="l"/>
            <a:r>
              <a:rPr lang="it-IT" sz="4400" dirty="0" smtClean="0">
                <a:solidFill>
                  <a:schemeClr val="tx1"/>
                </a:solidFill>
              </a:rPr>
              <a:t/>
            </a:r>
            <a:br>
              <a:rPr lang="it-IT" sz="4400" dirty="0" smtClean="0">
                <a:solidFill>
                  <a:schemeClr val="tx1"/>
                </a:solidFill>
              </a:rPr>
            </a:br>
            <a:r>
              <a:rPr lang="it-IT" sz="4400" dirty="0" smtClean="0">
                <a:solidFill>
                  <a:schemeClr val="tx1"/>
                </a:solidFill>
              </a:rPr>
              <a:t/>
            </a:r>
            <a:br>
              <a:rPr lang="it-IT" sz="4400" dirty="0" smtClean="0">
                <a:solidFill>
                  <a:schemeClr val="tx1"/>
                </a:solidFill>
              </a:rPr>
            </a:br>
            <a:r>
              <a:rPr lang="it-IT" sz="4400" dirty="0" smtClean="0">
                <a:solidFill>
                  <a:schemeClr val="tx1"/>
                </a:solidFill>
              </a:rPr>
              <a:t/>
            </a:r>
            <a:br>
              <a:rPr lang="it-IT" sz="4400" dirty="0" smtClean="0">
                <a:solidFill>
                  <a:schemeClr val="tx1"/>
                </a:solidFill>
              </a:rPr>
            </a:br>
            <a:r>
              <a:rPr lang="it-IT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Empatia ed efficacia comunicativa</a:t>
            </a:r>
            <a:br>
              <a:rPr lang="it-IT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 Scuola dell’Infanzia</a:t>
            </a:r>
            <a:endParaRPr lang="it-IT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548578" y="4653136"/>
            <a:ext cx="2388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Dr.ssa </a:t>
            </a:r>
            <a:r>
              <a:rPr lang="it-IT" b="1" i="1" dirty="0" smtClean="0"/>
              <a:t>Alessandra Pernici</a:t>
            </a:r>
          </a:p>
          <a:p>
            <a:pPr algn="ctr"/>
            <a:r>
              <a:rPr lang="it-IT" dirty="0" smtClean="0"/>
              <a:t>Psicologa e Formatrice</a:t>
            </a:r>
            <a:endParaRPr lang="it-IT" dirty="0"/>
          </a:p>
        </p:txBody>
      </p:sp>
      <p:pic>
        <p:nvPicPr>
          <p:cNvPr id="10" name="Immagine 9" descr="logo senza sfondo.png"/>
          <p:cNvPicPr>
            <a:picLocks noChangeAspect="1"/>
          </p:cNvPicPr>
          <p:nvPr/>
        </p:nvPicPr>
        <p:blipFill>
          <a:blip r:embed="rId2" cstate="print">
            <a:lum bright="40000" contrast="40000"/>
          </a:blip>
          <a:srcRect b="30769"/>
          <a:stretch>
            <a:fillRect/>
          </a:stretch>
        </p:blipFill>
        <p:spPr>
          <a:xfrm>
            <a:off x="5796136" y="4653136"/>
            <a:ext cx="907059" cy="648072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725144"/>
            <a:ext cx="9144000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    2. Incoraggiare senza imporre: </a:t>
            </a:r>
            <a:br>
              <a:rPr lang="it-IT" sz="2400" dirty="0" smtClean="0">
                <a:solidFill>
                  <a:schemeClr val="accent3"/>
                </a:solidFill>
              </a:rPr>
            </a:br>
            <a:r>
              <a:rPr lang="it-IT" sz="2400" u="sng" dirty="0" smtClean="0">
                <a:solidFill>
                  <a:schemeClr val="accent3"/>
                </a:solidFill>
              </a:rPr>
              <a:t>richiamo pratico-esperienziale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0"/>
            <a:ext cx="75963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Richiamo pratico-esperienziale</a:t>
            </a:r>
          </a:p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Accompagnamento strumentale ed emotivo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A sostegno delle funzione ricettiva del bambino</a:t>
            </a:r>
          </a:p>
          <a:p>
            <a:r>
              <a:rPr lang="it-IT" sz="2000" dirty="0" smtClean="0">
                <a:latin typeface="+mj-lt"/>
              </a:rPr>
              <a:t>Gesti che accompagnano l’esecuzione:</a:t>
            </a:r>
          </a:p>
          <a:p>
            <a:r>
              <a:rPr lang="it-IT" sz="2000" dirty="0" smtClean="0">
                <a:latin typeface="+mj-lt"/>
              </a:rPr>
              <a:t>		.“facciamolo insieme”</a:t>
            </a:r>
          </a:p>
          <a:p>
            <a:r>
              <a:rPr lang="it-IT" sz="2000" dirty="0" smtClean="0">
                <a:latin typeface="+mj-lt"/>
              </a:rPr>
              <a:t>		.“ti faccio vedere come si fa”</a:t>
            </a:r>
          </a:p>
          <a:p>
            <a:r>
              <a:rPr lang="it-IT" sz="2000" dirty="0" smtClean="0">
                <a:latin typeface="+mj-lt"/>
              </a:rPr>
              <a:t>Modalità verbali e non verbali rassicuranti:</a:t>
            </a:r>
          </a:p>
          <a:p>
            <a:r>
              <a:rPr lang="it-IT" sz="2000" dirty="0" smtClean="0">
                <a:latin typeface="+mj-lt"/>
              </a:rPr>
              <a:t>		.”non ti preoccupare, all’inizio può sembrare difficile..”</a:t>
            </a:r>
          </a:p>
          <a:p>
            <a:r>
              <a:rPr lang="it-IT" sz="2000" dirty="0" smtClean="0">
                <a:latin typeface="+mj-lt"/>
              </a:rPr>
              <a:t>		.richiamo dello guardo per rassicurare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endParaRPr lang="it-IT" sz="2000" dirty="0" smtClean="0">
              <a:latin typeface="+mj-lt"/>
            </a:endParaRPr>
          </a:p>
          <a:p>
            <a:endParaRPr lang="it-IT" sz="2400" dirty="0" smtClean="0">
              <a:latin typeface="+mj-lt"/>
            </a:endParaRPr>
          </a:p>
          <a:p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OIP (5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178" b="12178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sellaDiTesto 3"/>
          <p:cNvSpPr txBox="1"/>
          <p:nvPr/>
        </p:nvSpPr>
        <p:spPr>
          <a:xfrm>
            <a:off x="1547664" y="4797152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smtClean="0">
                <a:solidFill>
                  <a:schemeClr val="accent3"/>
                </a:solidFill>
              </a:rPr>
              <a:t>3</a:t>
            </a:r>
            <a:r>
              <a:rPr lang="it-IT" sz="2400" dirty="0" smtClean="0">
                <a:solidFill>
                  <a:schemeClr val="accent3"/>
                </a:solidFill>
              </a:rPr>
              <a:t>. Sostenere gli errori</a:t>
            </a:r>
            <a:endParaRPr lang="it-IT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7308304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3. Sostenere gli errori:</a:t>
            </a:r>
            <a:br>
              <a:rPr lang="it-IT" sz="2400" dirty="0" smtClean="0">
                <a:solidFill>
                  <a:schemeClr val="accent3"/>
                </a:solidFill>
              </a:rPr>
            </a:br>
            <a:r>
              <a:rPr lang="it-IT" sz="2400" u="sng" dirty="0" smtClean="0">
                <a:solidFill>
                  <a:schemeClr val="accent3"/>
                </a:solidFill>
              </a:rPr>
              <a:t>la punizione produttiva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404664"/>
            <a:ext cx="7596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latin typeface="+mj-lt"/>
            </a:endParaRPr>
          </a:p>
          <a:p>
            <a:r>
              <a:rPr lang="it-IT" sz="2400" dirty="0" err="1" smtClean="0">
                <a:latin typeface="+mj-lt"/>
              </a:rPr>
              <a:t>Giacomino</a:t>
            </a:r>
            <a:r>
              <a:rPr lang="it-IT" sz="2400" dirty="0" smtClean="0">
                <a:latin typeface="+mj-lt"/>
              </a:rPr>
              <a:t> emette un comportamento negativo: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solidFill>
                  <a:srgbClr val="C00000"/>
                </a:solidFill>
                <a:latin typeface="+mj-lt"/>
              </a:rPr>
              <a:t>. Siediti qua e pensa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solidFill>
                  <a:srgbClr val="C00000"/>
                </a:solidFill>
                <a:latin typeface="+mj-lt"/>
              </a:rPr>
              <a:t>. Non giochi per 10 minuti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solidFill>
                  <a:srgbClr val="C00000"/>
                </a:solidFill>
                <a:latin typeface="+mj-lt"/>
              </a:rPr>
              <a:t>. Stai qua con la maestra</a:t>
            </a:r>
            <a:endParaRPr lang="it-IT" sz="2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7308304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3. Sostenere gli errori:</a:t>
            </a:r>
            <a:br>
              <a:rPr lang="it-IT" sz="2400" dirty="0" smtClean="0">
                <a:solidFill>
                  <a:schemeClr val="accent3"/>
                </a:solidFill>
              </a:rPr>
            </a:br>
            <a:r>
              <a:rPr lang="it-IT" sz="2400" u="sng" dirty="0" smtClean="0">
                <a:solidFill>
                  <a:schemeClr val="accent3"/>
                </a:solidFill>
              </a:rPr>
              <a:t>la punizione produttiva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332656"/>
            <a:ext cx="7596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latin typeface="+mj-lt"/>
            </a:endParaRPr>
          </a:p>
          <a:p>
            <a:r>
              <a:rPr lang="it-IT" sz="2400" dirty="0" err="1" smtClean="0">
                <a:latin typeface="+mj-lt"/>
              </a:rPr>
              <a:t>Giacomino</a:t>
            </a:r>
            <a:r>
              <a:rPr lang="it-IT" sz="2400" dirty="0" smtClean="0">
                <a:latin typeface="+mj-lt"/>
              </a:rPr>
              <a:t> emette un comportamento negativo: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.La maestra si mette alla sua altezza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.Fa presente lo sbaglio con dolce fermezza</a:t>
            </a:r>
          </a:p>
          <a:p>
            <a:r>
              <a:rPr lang="it-IT" sz="2000" dirty="0" smtClean="0">
                <a:latin typeface="+mj-lt"/>
              </a:rPr>
              <a:t>“Questo è sbagliato (spiega), prova a fare in un altro modo, ti osservo per vedere come va”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. Se ok, segnali di approvazione ed intesa</a:t>
            </a:r>
          </a:p>
          <a:p>
            <a:endParaRPr lang="it-IT" sz="2400" dirty="0" smtClean="0">
              <a:solidFill>
                <a:srgbClr val="00B050"/>
              </a:solidFill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7308304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3. Sostenere gli errori:</a:t>
            </a:r>
            <a:br>
              <a:rPr lang="it-IT" sz="2400" dirty="0" smtClean="0">
                <a:solidFill>
                  <a:schemeClr val="accent3"/>
                </a:solidFill>
              </a:rPr>
            </a:br>
            <a:r>
              <a:rPr lang="it-IT" sz="2400" u="sng" dirty="0" smtClean="0">
                <a:solidFill>
                  <a:schemeClr val="accent3"/>
                </a:solidFill>
              </a:rPr>
              <a:t>la regola del 3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188640"/>
            <a:ext cx="75963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+mj-lt"/>
              </a:rPr>
              <a:t>Giacomino</a:t>
            </a:r>
            <a:r>
              <a:rPr lang="it-IT" sz="2400" dirty="0" smtClean="0">
                <a:latin typeface="+mj-lt"/>
              </a:rPr>
              <a:t> emette un comportamento negativo:</a:t>
            </a:r>
          </a:p>
          <a:p>
            <a:endParaRPr lang="it-IT" sz="1600" dirty="0" smtClean="0">
              <a:latin typeface="+mj-lt"/>
            </a:endParaRPr>
          </a:p>
          <a:p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.Primo richiamo non colto. </a:t>
            </a:r>
          </a:p>
          <a:p>
            <a:r>
              <a:rPr lang="it-IT" sz="2000" dirty="0" smtClean="0">
                <a:solidFill>
                  <a:srgbClr val="002060"/>
                </a:solidFill>
                <a:latin typeface="+mj-lt"/>
              </a:rPr>
              <a:t>La maestra riprende il comportamento “Questo modo proprio non funziona, hai provato a fare così?”</a:t>
            </a:r>
          </a:p>
          <a:p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.Secondo tentativo non colto.</a:t>
            </a:r>
          </a:p>
          <a:p>
            <a:r>
              <a:rPr lang="it-IT" sz="2000" dirty="0" smtClean="0">
                <a:solidFill>
                  <a:srgbClr val="002060"/>
                </a:solidFill>
                <a:latin typeface="+mj-lt"/>
              </a:rPr>
              <a:t>La maestra riprende il comportamento con maggiore intensità “</a:t>
            </a:r>
            <a:r>
              <a:rPr lang="it-IT" sz="2000" dirty="0" err="1" smtClean="0">
                <a:solidFill>
                  <a:srgbClr val="002060"/>
                </a:solidFill>
                <a:latin typeface="+mj-lt"/>
              </a:rPr>
              <a:t>Giacomino</a:t>
            </a:r>
            <a:r>
              <a:rPr lang="it-IT" sz="2000" dirty="0" smtClean="0">
                <a:solidFill>
                  <a:srgbClr val="002060"/>
                </a:solidFill>
                <a:latin typeface="+mj-lt"/>
              </a:rPr>
              <a:t>, ti avevo già detto che così non è giusto ed è la seconda volta che te lo dico, ti avevo detto di fare cosi, dai prova. Ti osservo e questo è l’ultima volta che ti richiamo”</a:t>
            </a:r>
          </a:p>
          <a:p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. Terzo tentativo non colto: punizione</a:t>
            </a:r>
          </a:p>
          <a:p>
            <a:endParaRPr lang="it-IT" sz="2400" dirty="0" smtClean="0">
              <a:solidFill>
                <a:srgbClr val="00B050"/>
              </a:solidFill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7308304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3. Sostenere gli errori:</a:t>
            </a:r>
            <a:br>
              <a:rPr lang="it-IT" sz="2400" dirty="0" smtClean="0">
                <a:solidFill>
                  <a:schemeClr val="accent3"/>
                </a:solidFill>
              </a:rPr>
            </a:br>
            <a:r>
              <a:rPr lang="it-IT" sz="2400" u="sng" dirty="0" smtClean="0">
                <a:solidFill>
                  <a:schemeClr val="accent3"/>
                </a:solidFill>
              </a:rPr>
              <a:t>la regola del 3 e punizione produttiva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332656"/>
            <a:ext cx="75963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Cosa abbiamo fatto?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Non abbiamo condannato l’errore </a:t>
            </a:r>
          </a:p>
          <a:p>
            <a:pPr algn="ctr"/>
            <a:r>
              <a:rPr lang="it-IT" sz="2000" dirty="0" smtClean="0">
                <a:latin typeface="+mj-lt"/>
              </a:rPr>
              <a:t>perché parte integrante del processo di crescita. 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Abbiamo fornito il tempo necessario (i 3 tentativi) e comportamenti alternativi: </a:t>
            </a:r>
          </a:p>
          <a:p>
            <a:pPr algn="ctr"/>
            <a:r>
              <a:rPr lang="it-IT" sz="2000" dirty="0" smtClean="0">
                <a:latin typeface="+mj-lt"/>
              </a:rPr>
              <a:t>tempi e modalità adeguati per correggersi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Sottolineato l’importanza di correggersi e sistemare</a:t>
            </a:r>
          </a:p>
          <a:p>
            <a:pPr algn="ctr"/>
            <a:r>
              <a:rPr lang="it-IT" sz="2000" dirty="0" smtClean="0">
                <a:latin typeface="+mj-lt"/>
              </a:rPr>
              <a:t>perché l’importante non è lo sbaglio</a:t>
            </a:r>
          </a:p>
          <a:p>
            <a:endParaRPr lang="it-IT" sz="2400" dirty="0" smtClean="0">
              <a:solidFill>
                <a:srgbClr val="00B050"/>
              </a:solidFill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7308304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3. Sostenere gli errori:</a:t>
            </a:r>
            <a:br>
              <a:rPr lang="it-IT" sz="2400" dirty="0" smtClean="0">
                <a:solidFill>
                  <a:schemeClr val="accent3"/>
                </a:solidFill>
              </a:rPr>
            </a:br>
            <a:r>
              <a:rPr lang="it-IT" sz="2400" u="sng" dirty="0" smtClean="0">
                <a:solidFill>
                  <a:schemeClr val="accent3"/>
                </a:solidFill>
              </a:rPr>
              <a:t>la regola del 3 e punizione produttiva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332656"/>
            <a:ext cx="75963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Cosa abbiamo fatto?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Esempio comportamentale al singolo e al gruppo</a:t>
            </a:r>
          </a:p>
          <a:p>
            <a:pPr algn="ctr"/>
            <a:r>
              <a:rPr lang="it-IT" sz="2000" dirty="0" smtClean="0">
                <a:latin typeface="+mj-lt"/>
              </a:rPr>
              <a:t>probabile diffusione per imitazione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Consapevole gestione emotiva</a:t>
            </a:r>
          </a:p>
          <a:p>
            <a:pPr algn="ctr"/>
            <a:r>
              <a:rPr lang="it-IT" sz="2000" dirty="0" smtClean="0">
                <a:latin typeface="+mj-lt"/>
              </a:rPr>
              <a:t>fa bene a te maestra, a tutti!</a:t>
            </a:r>
          </a:p>
          <a:p>
            <a:endParaRPr lang="it-IT" sz="2400" dirty="0" smtClean="0">
              <a:latin typeface="+mj-lt"/>
            </a:endParaRPr>
          </a:p>
          <a:p>
            <a:endParaRPr lang="it-IT" sz="2400" dirty="0" smtClean="0">
              <a:solidFill>
                <a:srgbClr val="00B050"/>
              </a:solidFill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7308304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3. Sostenere gli errori:</a:t>
            </a:r>
            <a:br>
              <a:rPr lang="it-IT" sz="2400" dirty="0" smtClean="0">
                <a:solidFill>
                  <a:schemeClr val="accent3"/>
                </a:solidFill>
              </a:rPr>
            </a:br>
            <a:r>
              <a:rPr lang="it-IT" sz="2400" u="sng" dirty="0" smtClean="0">
                <a:solidFill>
                  <a:schemeClr val="accent3"/>
                </a:solidFill>
              </a:rPr>
              <a:t>essenzialità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332656"/>
            <a:ext cx="7596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Essenzialità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Vocabolario non ancora completo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Tiene in considerazione eventuali fatiche </a:t>
            </a:r>
          </a:p>
          <a:p>
            <a:pPr algn="ctr"/>
            <a:r>
              <a:rPr lang="it-IT" sz="2400" dirty="0" smtClean="0">
                <a:latin typeface="+mj-lt"/>
              </a:rPr>
              <a:t>fonologiche o ricettive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Meglio far vedere e guidare che parlare e spiegare troppo</a:t>
            </a:r>
          </a:p>
          <a:p>
            <a:endParaRPr lang="it-IT" sz="2400" dirty="0" smtClean="0">
              <a:latin typeface="+mj-lt"/>
            </a:endParaRPr>
          </a:p>
          <a:p>
            <a:endParaRPr lang="it-IT" sz="2400" dirty="0" smtClean="0">
              <a:solidFill>
                <a:srgbClr val="00B050"/>
              </a:solidFill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OIPPGA2E86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0" r="80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/>
          <p:cNvSpPr txBox="1"/>
          <p:nvPr/>
        </p:nvSpPr>
        <p:spPr>
          <a:xfrm>
            <a:off x="3877815" y="4797152"/>
            <a:ext cx="526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accent3"/>
                </a:solidFill>
              </a:rPr>
              <a:t>4. Gestione comportamentale ed emotiva</a:t>
            </a:r>
            <a:endParaRPr lang="it-IT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7308304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4. Gestione comportamentale e emotiva:</a:t>
            </a:r>
            <a:br>
              <a:rPr lang="it-IT" sz="2400" dirty="0" smtClean="0">
                <a:solidFill>
                  <a:schemeClr val="accent3"/>
                </a:solidFill>
              </a:rPr>
            </a:br>
            <a:r>
              <a:rPr lang="it-IT" sz="2400" u="sng" dirty="0" smtClean="0">
                <a:solidFill>
                  <a:schemeClr val="accent3"/>
                </a:solidFill>
              </a:rPr>
              <a:t>la routine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332656"/>
            <a:ext cx="7596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La routine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Forte azione contenitiva utile a ogni funzionamento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Abitudini giornaliere da consolidare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Terreno utile a nuove acquisizioni per tutti</a:t>
            </a:r>
          </a:p>
          <a:p>
            <a:endParaRPr lang="it-IT" sz="2400" dirty="0" smtClean="0">
              <a:latin typeface="+mj-lt"/>
            </a:endParaRPr>
          </a:p>
          <a:p>
            <a:endParaRPr lang="it-IT" sz="2400" dirty="0" smtClean="0">
              <a:solidFill>
                <a:srgbClr val="00B050"/>
              </a:solidFill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La scuola dell’Infanzia per il bambino</a:t>
            </a:r>
            <a:endParaRPr lang="it-IT" sz="2400" dirty="0">
              <a:solidFill>
                <a:schemeClr val="accent3"/>
              </a:solidFill>
            </a:endParaRPr>
          </a:p>
        </p:txBody>
      </p:sp>
      <p:pic>
        <p:nvPicPr>
          <p:cNvPr id="8" name="Immagine 7" descr="OIPS6BW1H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8975" y="2671762"/>
            <a:ext cx="2686050" cy="1514475"/>
          </a:xfrm>
          <a:prstGeom prst="rect">
            <a:avLst/>
          </a:prstGeom>
        </p:spPr>
      </p:pic>
      <p:pic>
        <p:nvPicPr>
          <p:cNvPr id="12" name="Segnaposto immagine 11" descr="OIPS6BW1HIC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207" r="3207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7308304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4. Gestione comportamentale e emotiva:</a:t>
            </a:r>
            <a:br>
              <a:rPr lang="it-IT" sz="2400" dirty="0" smtClean="0">
                <a:solidFill>
                  <a:schemeClr val="accent3"/>
                </a:solidFill>
              </a:rPr>
            </a:br>
            <a:r>
              <a:rPr lang="it-IT" sz="2400" u="sng" dirty="0" smtClean="0">
                <a:solidFill>
                  <a:schemeClr val="accent3"/>
                </a:solidFill>
              </a:rPr>
              <a:t>la tecnica dell’anticipazione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332656"/>
            <a:ext cx="75963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L’anticipazione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Il timore per le novità può generare diverse reazioni difficili da gestire una volta innescate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Intervenire </a:t>
            </a:r>
          </a:p>
          <a:p>
            <a:pPr algn="ctr"/>
            <a:r>
              <a:rPr lang="it-IT" sz="2400" dirty="0" smtClean="0">
                <a:solidFill>
                  <a:srgbClr val="00B050"/>
                </a:solidFill>
                <a:latin typeface="+mj-lt"/>
              </a:rPr>
              <a:t>PRIMA</a:t>
            </a:r>
          </a:p>
          <a:p>
            <a:pPr algn="ctr"/>
            <a:r>
              <a:rPr lang="it-IT" sz="2400" dirty="0" smtClean="0">
                <a:latin typeface="+mj-lt"/>
              </a:rPr>
              <a:t> che i sviluppino timori e preoccupazioni</a:t>
            </a:r>
          </a:p>
          <a:p>
            <a:endParaRPr lang="it-IT" sz="2400" dirty="0" smtClean="0">
              <a:latin typeface="+mj-lt"/>
            </a:endParaRPr>
          </a:p>
          <a:p>
            <a:endParaRPr lang="it-IT" sz="2400" dirty="0" smtClean="0">
              <a:solidFill>
                <a:srgbClr val="00B050"/>
              </a:solidFill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7308304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4. Gestione comportamentale e emotiva:</a:t>
            </a:r>
            <a:br>
              <a:rPr lang="it-IT" sz="2400" dirty="0" smtClean="0">
                <a:solidFill>
                  <a:schemeClr val="accent3"/>
                </a:solidFill>
              </a:rPr>
            </a:br>
            <a:r>
              <a:rPr lang="it-IT" sz="2400" u="sng" dirty="0" smtClean="0">
                <a:solidFill>
                  <a:schemeClr val="accent3"/>
                </a:solidFill>
              </a:rPr>
              <a:t>la tecnica dell’anticipazione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332656"/>
            <a:ext cx="75963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L’anticipazione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Per permettere ad ognuno con i suoi tempi di aprirsi al cambiamento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Per permettere all’insegnante di osservare le reazioni</a:t>
            </a:r>
          </a:p>
          <a:p>
            <a:pPr algn="ctr"/>
            <a:r>
              <a:rPr lang="it-IT" sz="2000" dirty="0" smtClean="0">
                <a:latin typeface="+mj-lt"/>
              </a:rPr>
              <a:t> e in caso di  problemi intervenire prima,non ancora in attività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endParaRPr lang="it-IT" sz="2000" dirty="0" smtClean="0">
              <a:latin typeface="+mj-lt"/>
            </a:endParaRPr>
          </a:p>
          <a:p>
            <a:endParaRPr lang="it-IT" sz="2400" dirty="0" smtClean="0">
              <a:latin typeface="+mj-lt"/>
            </a:endParaRPr>
          </a:p>
          <a:p>
            <a:endParaRPr lang="it-IT" sz="2400" dirty="0" smtClean="0">
              <a:solidFill>
                <a:srgbClr val="00B050"/>
              </a:solidFill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 descr="OIP (18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454" r="7477" b="19487"/>
          <a:stretch>
            <a:fillRect/>
          </a:stretch>
        </p:blipFill>
        <p:spPr>
          <a:xfrm>
            <a:off x="1547664" y="0"/>
            <a:ext cx="7596336" cy="4658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/>
          <p:cNvSpPr txBox="1"/>
          <p:nvPr/>
        </p:nvSpPr>
        <p:spPr>
          <a:xfrm>
            <a:off x="7971884" y="4797152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accent3"/>
                </a:solidFill>
              </a:rPr>
              <a:t>Esempio</a:t>
            </a:r>
            <a:endParaRPr lang="it-IT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7308304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4. Gestione comportamentale e emotiva:</a:t>
            </a:r>
            <a:br>
              <a:rPr lang="it-IT" sz="2400" dirty="0" smtClean="0">
                <a:solidFill>
                  <a:schemeClr val="accent3"/>
                </a:solidFill>
              </a:rPr>
            </a:br>
            <a:r>
              <a:rPr lang="it-IT" sz="2400" u="sng" dirty="0" smtClean="0">
                <a:solidFill>
                  <a:schemeClr val="accent3"/>
                </a:solidFill>
              </a:rPr>
              <a:t>la tecnica dell’anticipazione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332656"/>
            <a:ext cx="759633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L’anticipazione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Attiva immagini inerenti all’attività proposta</a:t>
            </a:r>
          </a:p>
          <a:p>
            <a:pPr algn="ctr"/>
            <a:r>
              <a:rPr lang="it-IT" sz="2000" dirty="0" smtClean="0">
                <a:latin typeface="+mj-lt"/>
              </a:rPr>
              <a:t>immagina,si incuriosisce, chiede,aumenta l’interesse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Stimolo potente alle capacità di programmazione e controllo</a:t>
            </a:r>
          </a:p>
          <a:p>
            <a:pPr algn="ctr"/>
            <a:r>
              <a:rPr lang="it-IT" sz="2000" dirty="0" smtClean="0">
                <a:latin typeface="+mj-lt"/>
              </a:rPr>
              <a:t>la moderna mappa mentale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Primo linguaggio interno stimolante</a:t>
            </a:r>
          </a:p>
          <a:p>
            <a:pPr algn="ctr"/>
            <a:r>
              <a:rPr lang="it-IT" sz="2000" dirty="0" smtClean="0">
                <a:latin typeface="+mj-lt"/>
              </a:rPr>
              <a:t>per funzioni esecutive, aspetti motivazionali e gestione emotiva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endParaRPr lang="it-IT" sz="2000" dirty="0" smtClean="0">
              <a:latin typeface="+mj-lt"/>
            </a:endParaRPr>
          </a:p>
          <a:p>
            <a:endParaRPr lang="it-IT" sz="2400" dirty="0" smtClean="0">
              <a:latin typeface="+mj-lt"/>
            </a:endParaRPr>
          </a:p>
          <a:p>
            <a:endParaRPr lang="it-IT" sz="2400" dirty="0" smtClean="0">
              <a:solidFill>
                <a:srgbClr val="00B050"/>
              </a:solidFill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7308304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4. Gestione comportamentale e emotiva:</a:t>
            </a:r>
            <a:br>
              <a:rPr lang="it-IT" sz="2400" dirty="0" smtClean="0">
                <a:solidFill>
                  <a:schemeClr val="accent3"/>
                </a:solidFill>
              </a:rPr>
            </a:br>
            <a:r>
              <a:rPr lang="it-IT" sz="2400" u="sng" dirty="0" smtClean="0">
                <a:solidFill>
                  <a:schemeClr val="accent3"/>
                </a:solidFill>
              </a:rPr>
              <a:t>fare specchio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332656"/>
            <a:ext cx="75963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Fare specchio</a:t>
            </a:r>
          </a:p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Condivisione emotiva per: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Sono reazioni e non comportamenti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Sono automatici ad impulso e non intenzionali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Possibili non adeguati interventi in altri ambienti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endParaRPr lang="it-IT" sz="2400" dirty="0" smtClean="0">
              <a:latin typeface="+mj-lt"/>
            </a:endParaRPr>
          </a:p>
          <a:p>
            <a:endParaRPr lang="it-IT" sz="2400" dirty="0" smtClean="0">
              <a:solidFill>
                <a:srgbClr val="00B050"/>
              </a:solidFill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7308304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4. Gestione comportamentale e emotiva:</a:t>
            </a:r>
            <a:br>
              <a:rPr lang="it-IT" sz="2400" dirty="0" smtClean="0">
                <a:solidFill>
                  <a:schemeClr val="accent3"/>
                </a:solidFill>
              </a:rPr>
            </a:br>
            <a:r>
              <a:rPr lang="it-IT" sz="2400" u="sng" dirty="0" smtClean="0">
                <a:solidFill>
                  <a:schemeClr val="accent3"/>
                </a:solidFill>
              </a:rPr>
              <a:t>fare specchio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692696"/>
            <a:ext cx="7596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Fare specchio</a:t>
            </a:r>
          </a:p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Rispecchiare il vissuto e ciò che il bambino prova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Fra vedere e riconoscere le emozioni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7308304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4. Gestione comportamentale e emotiva:</a:t>
            </a:r>
            <a:br>
              <a:rPr lang="it-IT" sz="2400" dirty="0" smtClean="0">
                <a:solidFill>
                  <a:schemeClr val="accent3"/>
                </a:solidFill>
              </a:rPr>
            </a:br>
            <a:r>
              <a:rPr lang="it-IT" sz="2400" u="sng" dirty="0" smtClean="0">
                <a:solidFill>
                  <a:schemeClr val="accent3"/>
                </a:solidFill>
              </a:rPr>
              <a:t>fare specchio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260648"/>
            <a:ext cx="75963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Fare specchio, </a:t>
            </a:r>
            <a:r>
              <a:rPr lang="it-IT" sz="2400" dirty="0" smtClean="0">
                <a:latin typeface="+mj-lt"/>
              </a:rPr>
              <a:t>utile per:</a:t>
            </a:r>
          </a:p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Confermare l’esistenza dell’emozione</a:t>
            </a:r>
          </a:p>
          <a:p>
            <a:pPr algn="ctr"/>
            <a:r>
              <a:rPr lang="it-IT" sz="2000" dirty="0" smtClean="0">
                <a:latin typeface="+mj-lt"/>
              </a:rPr>
              <a:t>e aiutare a riconoscerla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Importanza al vissuto</a:t>
            </a:r>
          </a:p>
          <a:p>
            <a:pPr algn="ctr"/>
            <a:r>
              <a:rPr lang="it-IT" sz="2000" dirty="0" smtClean="0">
                <a:latin typeface="+mj-lt"/>
              </a:rPr>
              <a:t>e non all’evento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Aiuta la gestione della situazione emotiva</a:t>
            </a:r>
          </a:p>
          <a:p>
            <a:pPr algn="ctr"/>
            <a:r>
              <a:rPr lang="it-IT" sz="2000" dirty="0" smtClean="0">
                <a:latin typeface="+mj-lt"/>
              </a:rPr>
              <a:t>da parte dell’insegnante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Fiducia e riferimento positivo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836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+mj-lt"/>
              </a:rPr>
              <a:t>Percorso individuale o di gruppo</a:t>
            </a:r>
            <a:endParaRPr lang="it-IT" sz="2400" dirty="0"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842006" y="4725144"/>
            <a:ext cx="33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accent3"/>
                </a:solidFill>
              </a:rPr>
              <a:t>Non si chiede  il PERCHE’!</a:t>
            </a:r>
            <a:endParaRPr lang="it-IT" sz="2400" dirty="0">
              <a:solidFill>
                <a:schemeClr val="accent3"/>
              </a:solidFill>
            </a:endParaRPr>
          </a:p>
        </p:txBody>
      </p:sp>
      <p:pic>
        <p:nvPicPr>
          <p:cNvPr id="12" name="Segnaposto immagine 11" descr="OIP (7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898" b="4898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7308304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Non si chiede il PERCHE’!</a:t>
            </a:r>
            <a:br>
              <a:rPr lang="it-IT" sz="2400" dirty="0" smtClean="0">
                <a:solidFill>
                  <a:schemeClr val="accent3"/>
                </a:solidFill>
              </a:rPr>
            </a:br>
            <a:r>
              <a:rPr lang="it-IT" sz="2400" dirty="0" smtClean="0">
                <a:solidFill>
                  <a:schemeClr val="accent3"/>
                </a:solidFill>
              </a:rPr>
              <a:t>N</a:t>
            </a:r>
            <a:r>
              <a:rPr lang="it-IT" sz="2400" u="sng" dirty="0" smtClean="0">
                <a:solidFill>
                  <a:schemeClr val="accent3"/>
                </a:solidFill>
              </a:rPr>
              <a:t>ota bene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260648"/>
            <a:ext cx="75963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Non si chiede il PERCHE’</a:t>
            </a:r>
            <a:endParaRPr lang="it-IT" sz="2400" dirty="0" smtClean="0">
              <a:latin typeface="+mj-lt"/>
            </a:endParaRPr>
          </a:p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Totalmente inutile</a:t>
            </a:r>
          </a:p>
          <a:p>
            <a:pPr algn="ctr"/>
            <a:r>
              <a:rPr lang="it-IT" sz="2000" dirty="0" smtClean="0">
                <a:latin typeface="+mj-lt"/>
              </a:rPr>
              <a:t>se ripetitivo è anche frustrante, </a:t>
            </a:r>
            <a:r>
              <a:rPr lang="it-IT" sz="2000" dirty="0" err="1" smtClean="0">
                <a:latin typeface="+mj-lt"/>
              </a:rPr>
              <a:t>parecchio…</a:t>
            </a:r>
            <a:endParaRPr lang="it-IT" sz="2000" dirty="0" smtClean="0">
              <a:latin typeface="+mj-lt"/>
            </a:endParaRP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Difficile fare domande se di ordine </a:t>
            </a:r>
          </a:p>
          <a:p>
            <a:pPr algn="ctr"/>
            <a:r>
              <a:rPr lang="it-IT" sz="2400" dirty="0" smtClean="0">
                <a:latin typeface="+mj-lt"/>
              </a:rPr>
              <a:t>comportamentale ed emotivo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Meglio proporre alternative</a:t>
            </a:r>
          </a:p>
          <a:p>
            <a:pPr algn="ctr"/>
            <a:r>
              <a:rPr lang="it-IT" sz="2000" dirty="0" smtClean="0">
                <a:latin typeface="+mj-lt"/>
              </a:rPr>
              <a:t>questo o quello?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endParaRPr lang="it-IT" sz="2400" dirty="0" smtClean="0"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836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+mj-lt"/>
              </a:rPr>
              <a:t>Percorso individuale o di gruppo</a:t>
            </a:r>
            <a:endParaRPr lang="it-IT" sz="2400" dirty="0"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449031" y="4797152"/>
            <a:ext cx="269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accent3"/>
                </a:solidFill>
              </a:rPr>
              <a:t>5. Accoglienza fisica</a:t>
            </a:r>
            <a:endParaRPr lang="it-IT" sz="2400" dirty="0">
              <a:solidFill>
                <a:schemeClr val="accent3"/>
              </a:solidFill>
            </a:endParaRPr>
          </a:p>
        </p:txBody>
      </p:sp>
      <p:pic>
        <p:nvPicPr>
          <p:cNvPr id="8" name="Segnaposto immagine 7" descr="alternative-treatment_wide-f1bde07d808b62480e6de9d57063e36aee7faeb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347" r="3347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47664" y="1052736"/>
            <a:ext cx="64345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Sviluppo intelligenza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globale</a:t>
            </a:r>
            <a:r>
              <a:rPr lang="it-IT" sz="2400" dirty="0" smtClean="0">
                <a:latin typeface="+mj-lt"/>
              </a:rPr>
              <a:t> e specifiche capacità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Ambiente di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opportunità</a:t>
            </a:r>
            <a:r>
              <a:rPr lang="it-IT" sz="2400" dirty="0" smtClean="0">
                <a:latin typeface="+mj-lt"/>
              </a:rPr>
              <a:t> per nuove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acquisizioni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Prerequisito</a:t>
            </a:r>
            <a:r>
              <a:rPr lang="it-IT" sz="2400" dirty="0" smtClean="0">
                <a:latin typeface="+mj-lt"/>
              </a:rPr>
              <a:t> </a:t>
            </a:r>
            <a:r>
              <a:rPr lang="it-IT" sz="2400" dirty="0" err="1" smtClean="0">
                <a:latin typeface="+mj-lt"/>
              </a:rPr>
              <a:t>psicologioco-emotivo</a:t>
            </a:r>
            <a:r>
              <a:rPr lang="it-IT" sz="2400" dirty="0" smtClean="0">
                <a:latin typeface="+mj-lt"/>
              </a:rPr>
              <a:t> e strumentale</a:t>
            </a:r>
          </a:p>
          <a:p>
            <a:endParaRPr lang="it-IT" sz="2400" dirty="0"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91680" y="4869160"/>
            <a:ext cx="745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Considerazioni iniziali</a:t>
            </a:r>
            <a:endParaRPr lang="it-IT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7308304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5. Accoglienza fisica:</a:t>
            </a:r>
            <a:br>
              <a:rPr lang="it-IT" sz="2400" dirty="0" smtClean="0">
                <a:solidFill>
                  <a:schemeClr val="accent3"/>
                </a:solidFill>
              </a:rPr>
            </a:br>
            <a:r>
              <a:rPr lang="it-IT" sz="2400" u="sng" dirty="0" smtClean="0">
                <a:solidFill>
                  <a:schemeClr val="accent3"/>
                </a:solidFill>
              </a:rPr>
              <a:t>porsi all’altezza del bambino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620688"/>
            <a:ext cx="75963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Porsi all’altezza del bambino</a:t>
            </a:r>
            <a:endParaRPr lang="it-IT" sz="2400" dirty="0" smtClean="0">
              <a:latin typeface="+mj-lt"/>
            </a:endParaRPr>
          </a:p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La posizione dall’alto appare minacciosa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Rischia un messaggio che spaventa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Meglio viso a viso</a:t>
            </a:r>
          </a:p>
          <a:p>
            <a:pPr algn="ctr"/>
            <a:r>
              <a:rPr lang="it-IT" sz="2000" dirty="0" smtClean="0">
                <a:latin typeface="+mj-lt"/>
              </a:rPr>
              <a:t>con adeguata distanza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endParaRPr lang="it-IT" sz="2400" dirty="0" smtClean="0"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7308304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5. Accoglienza fisica:</a:t>
            </a:r>
            <a:br>
              <a:rPr lang="it-IT" sz="2400" dirty="0" smtClean="0">
                <a:solidFill>
                  <a:schemeClr val="accent3"/>
                </a:solidFill>
              </a:rPr>
            </a:br>
            <a:r>
              <a:rPr lang="it-IT" sz="2400" u="sng" dirty="0" smtClean="0">
                <a:solidFill>
                  <a:schemeClr val="accent3"/>
                </a:solidFill>
              </a:rPr>
              <a:t>gesti affettivi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404664"/>
            <a:ext cx="75963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Gesti affettivi</a:t>
            </a:r>
          </a:p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Utili all’accompagnamento dell’informazione,</a:t>
            </a:r>
          </a:p>
          <a:p>
            <a:pPr algn="ctr"/>
            <a:r>
              <a:rPr lang="it-IT" sz="2400" dirty="0" smtClean="0">
                <a:latin typeface="+mj-lt"/>
              </a:rPr>
              <a:t>ma: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Attenzione agli eccessi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Modalità uguali/simili per tutti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Crea differenze tra bambini</a:t>
            </a:r>
            <a:endParaRPr lang="it-IT" sz="2000" dirty="0" smtClean="0">
              <a:latin typeface="+mj-lt"/>
            </a:endParaRP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endParaRPr lang="it-IT" sz="2400" dirty="0" smtClean="0"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8367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+mj-lt"/>
              </a:rPr>
              <a:t>Percorso individuale o di gruppo</a:t>
            </a:r>
            <a:endParaRPr lang="it-IT" sz="2400" dirty="0"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567123" y="4797152"/>
            <a:ext cx="357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accent3"/>
                </a:solidFill>
              </a:rPr>
              <a:t>6. Rapporto con la famiglia</a:t>
            </a:r>
            <a:endParaRPr lang="it-IT" sz="2400" dirty="0">
              <a:solidFill>
                <a:schemeClr val="accent3"/>
              </a:solidFill>
            </a:endParaRPr>
          </a:p>
        </p:txBody>
      </p:sp>
      <p:pic>
        <p:nvPicPr>
          <p:cNvPr id="11" name="Segnaposto immagine 10" descr="OIPKZX7MKL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739" b="4739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7308304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6. Rapporto con la famiglia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0"/>
            <a:ext cx="75963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Rapporto con la famiglia</a:t>
            </a:r>
          </a:p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Procedure condivise</a:t>
            </a:r>
          </a:p>
          <a:p>
            <a:pPr algn="ctr"/>
            <a:r>
              <a:rPr lang="it-IT" sz="2000" dirty="0" smtClean="0">
                <a:latin typeface="+mj-lt"/>
              </a:rPr>
              <a:t>soprattutto per momenti di distacco e passaggio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No a comunicazioni veloci</a:t>
            </a:r>
          </a:p>
          <a:p>
            <a:pPr algn="ctr"/>
            <a:r>
              <a:rPr lang="it-IT" sz="2000" dirty="0" smtClean="0">
                <a:latin typeface="+mj-lt"/>
              </a:rPr>
              <a:t>a rischio interpretativo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Momenti di confronto e dialogo per stimolo collaborazione</a:t>
            </a:r>
          </a:p>
          <a:p>
            <a:pPr algn="ctr"/>
            <a:r>
              <a:rPr lang="it-IT" sz="2000" dirty="0" smtClean="0">
                <a:latin typeface="+mj-lt"/>
              </a:rPr>
              <a:t>con prenotazione e in modalità adeguate al ruolo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Comunicazioni chiare e trasparenti</a:t>
            </a:r>
          </a:p>
          <a:p>
            <a:pPr algn="ctr"/>
            <a:r>
              <a:rPr lang="it-IT" sz="2000" dirty="0" smtClean="0">
                <a:latin typeface="+mj-lt"/>
              </a:rPr>
              <a:t>occhio alla gestione della critica e del giudizio</a:t>
            </a:r>
          </a:p>
          <a:p>
            <a:pPr algn="ctr"/>
            <a:endParaRPr lang="it-IT" sz="2000" dirty="0" smtClean="0">
              <a:latin typeface="+mj-lt"/>
            </a:endParaRPr>
          </a:p>
          <a:p>
            <a:pPr algn="ctr"/>
            <a:endParaRPr lang="it-IT" sz="2400" dirty="0" smtClean="0">
              <a:latin typeface="+mj-lt"/>
            </a:endParaRPr>
          </a:p>
          <a:p>
            <a:endParaRPr lang="it-IT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547664" y="1772816"/>
            <a:ext cx="5486400" cy="522288"/>
          </a:xfrm>
        </p:spPr>
        <p:txBody>
          <a:bodyPr>
            <a:noAutofit/>
          </a:bodyPr>
          <a:lstStyle/>
          <a:p>
            <a:pPr algn="l"/>
            <a:r>
              <a:rPr lang="it-IT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Punta al meglio,</a:t>
            </a:r>
            <a:br>
              <a:rPr lang="it-IT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accetta il quasi </a:t>
            </a:r>
            <a:br>
              <a:rPr lang="it-IT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;)</a:t>
            </a:r>
            <a:endParaRPr lang="it-IT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548578" y="4653136"/>
            <a:ext cx="2388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Dr.ssa </a:t>
            </a:r>
            <a:r>
              <a:rPr lang="it-IT" b="1" i="1" dirty="0" smtClean="0"/>
              <a:t>Alessandra Pernici</a:t>
            </a:r>
          </a:p>
          <a:p>
            <a:pPr algn="ctr"/>
            <a:r>
              <a:rPr lang="it-IT" dirty="0" smtClean="0"/>
              <a:t>Psicologa e Formatrice</a:t>
            </a:r>
            <a:endParaRPr lang="it-IT" dirty="0"/>
          </a:p>
        </p:txBody>
      </p:sp>
      <p:pic>
        <p:nvPicPr>
          <p:cNvPr id="6" name="Immagine 5" descr="logo senza sfondo.png"/>
          <p:cNvPicPr>
            <a:picLocks noChangeAspect="1"/>
          </p:cNvPicPr>
          <p:nvPr/>
        </p:nvPicPr>
        <p:blipFill>
          <a:blip r:embed="rId3" cstate="print">
            <a:lum bright="40000" contrast="40000"/>
          </a:blip>
          <a:srcRect b="30769"/>
          <a:stretch>
            <a:fillRect/>
          </a:stretch>
        </p:blipFill>
        <p:spPr>
          <a:xfrm>
            <a:off x="5796136" y="4653136"/>
            <a:ext cx="907059" cy="64807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588224" y="5373216"/>
            <a:ext cx="2359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hlinkClick r:id="rId4"/>
              </a:rPr>
              <a:t>ale.pernici@gmail.com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Tel 338.7465996</a:t>
            </a:r>
            <a:endParaRPr lang="it-IT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4797152"/>
            <a:ext cx="7596336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1. Quotidianità: obiettivi realistici, utili e potenzianti </a:t>
            </a:r>
            <a:endParaRPr lang="it-IT" sz="2400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1052736"/>
            <a:ext cx="7596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+mj-lt"/>
              </a:rPr>
              <a:t>Si a gruppi eterogenei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No a rigidi parametri manualistici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Zona di sviluppo prossimale a rinforzo degli apprendimenti stimolati spontaneamente dal gruppo</a:t>
            </a:r>
          </a:p>
          <a:p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4797152"/>
            <a:ext cx="7596336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1. Quotidianità: obiettivi realistici, utili e potenzianti </a:t>
            </a:r>
            <a:endParaRPr lang="it-IT" sz="2400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0"/>
            <a:ext cx="75963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Quotidiana e “normale” costanza:</a:t>
            </a:r>
          </a:p>
          <a:p>
            <a:r>
              <a:rPr lang="it-IT" sz="2000" dirty="0" smtClean="0">
                <a:latin typeface="+mj-lt"/>
              </a:rPr>
              <a:t>	.modalità facili da mantenere nel tempo, </a:t>
            </a:r>
          </a:p>
          <a:p>
            <a:r>
              <a:rPr lang="it-IT" sz="2000" dirty="0" smtClean="0">
                <a:latin typeface="+mj-lt"/>
              </a:rPr>
              <a:t>	.adattabili alla diversità dei bambini, </a:t>
            </a:r>
          </a:p>
          <a:p>
            <a:r>
              <a:rPr lang="it-IT" sz="2000" dirty="0" smtClean="0">
                <a:latin typeface="+mj-lt"/>
              </a:rPr>
              <a:t>	.semplici da sostenere nella motivazione,</a:t>
            </a:r>
          </a:p>
          <a:p>
            <a:r>
              <a:rPr lang="it-IT" sz="2000" dirty="0" smtClean="0">
                <a:latin typeface="+mj-lt"/>
              </a:rPr>
              <a:t>	.raggiungimento sicuro degli obiettivi.</a:t>
            </a: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Semplici gesti quotidiani:</a:t>
            </a:r>
          </a:p>
          <a:p>
            <a:r>
              <a:rPr lang="it-IT" sz="2400" dirty="0" smtClean="0">
                <a:latin typeface="+mj-lt"/>
              </a:rPr>
              <a:t>	</a:t>
            </a:r>
            <a:r>
              <a:rPr lang="it-IT" sz="2000" dirty="0" smtClean="0">
                <a:latin typeface="+mj-lt"/>
              </a:rPr>
              <a:t>.senso di cura del’ambiente e degli altri,</a:t>
            </a:r>
          </a:p>
          <a:p>
            <a:r>
              <a:rPr lang="it-IT" sz="2000" dirty="0" smtClean="0">
                <a:latin typeface="+mj-lt"/>
              </a:rPr>
              <a:t>	.sviluppo risorse umane e </a:t>
            </a:r>
            <a:r>
              <a:rPr lang="it-IT" sz="2000" dirty="0" err="1" smtClean="0">
                <a:latin typeface="+mj-lt"/>
              </a:rPr>
              <a:t>skills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emotivo-relazionali</a:t>
            </a:r>
            <a:endParaRPr lang="it-IT" sz="2000" dirty="0" smtClean="0">
              <a:latin typeface="+mj-lt"/>
            </a:endParaRPr>
          </a:p>
          <a:p>
            <a:r>
              <a:rPr lang="it-IT" sz="2000" dirty="0" smtClean="0">
                <a:latin typeface="+mj-lt"/>
              </a:rPr>
              <a:t>	.senso di appartenenza (grande valore psicologico)</a:t>
            </a:r>
          </a:p>
          <a:p>
            <a:endParaRPr lang="it-IT" sz="2400" dirty="0" smtClean="0">
              <a:latin typeface="+mj-lt"/>
            </a:endParaRPr>
          </a:p>
          <a:p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4797152"/>
            <a:ext cx="7596336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1. Quotidianità: obiettivi realistici, utili e potenzianti </a:t>
            </a:r>
            <a:endParaRPr lang="it-IT" sz="2400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0"/>
            <a:ext cx="75963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Recupero di semplici attività che spingono sulla</a:t>
            </a:r>
            <a:r>
              <a:rPr lang="it-IT" sz="2400" dirty="0" smtClean="0">
                <a:solidFill>
                  <a:srgbClr val="09572C"/>
                </a:solidFill>
                <a:latin typeface="+mj-lt"/>
              </a:rPr>
              <a:t> </a:t>
            </a:r>
          </a:p>
          <a:p>
            <a:pPr algn="ctr"/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motivazione interna ed emotiva</a:t>
            </a:r>
            <a:r>
              <a:rPr lang="it-IT" sz="2400" dirty="0" smtClean="0">
                <a:latin typeface="+mj-lt"/>
              </a:rPr>
              <a:t>.</a:t>
            </a:r>
          </a:p>
          <a:p>
            <a:pPr algn="ctr"/>
            <a:r>
              <a:rPr lang="it-IT" sz="2400" dirty="0" smtClean="0">
                <a:latin typeface="+mj-lt"/>
              </a:rPr>
              <a:t>Attività lontane dalla quotidianità e con difficile utilizzo generalizzato delle competenze, non rimangono.</a:t>
            </a:r>
          </a:p>
          <a:p>
            <a:pPr algn="ctr"/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Il bambino è </a:t>
            </a:r>
            <a:r>
              <a:rPr lang="it-IT" sz="2400" dirty="0" smtClean="0">
                <a:solidFill>
                  <a:srgbClr val="00B050"/>
                </a:solidFill>
                <a:latin typeface="+mj-lt"/>
              </a:rPr>
              <a:t>ECONOMICO</a:t>
            </a:r>
            <a:r>
              <a:rPr lang="it-IT" sz="2400" dirty="0" smtClean="0">
                <a:latin typeface="+mj-lt"/>
              </a:rPr>
              <a:t>:</a:t>
            </a:r>
          </a:p>
          <a:p>
            <a:r>
              <a:rPr lang="it-IT" sz="2000" dirty="0" smtClean="0">
                <a:latin typeface="+mj-lt"/>
              </a:rPr>
              <a:t>	.non si affolla di info poco utili</a:t>
            </a:r>
          </a:p>
          <a:p>
            <a:r>
              <a:rPr lang="it-IT" sz="2000" dirty="0" smtClean="0">
                <a:latin typeface="+mj-lt"/>
              </a:rPr>
              <a:t>	.tiene ciò che serve</a:t>
            </a:r>
          </a:p>
          <a:p>
            <a:r>
              <a:rPr lang="it-IT" sz="2000" dirty="0" smtClean="0">
                <a:latin typeface="+mj-lt"/>
              </a:rPr>
              <a:t>	.tiene ciò che funziona </a:t>
            </a:r>
          </a:p>
          <a:p>
            <a:r>
              <a:rPr lang="it-IT" sz="2000" dirty="0" smtClean="0">
                <a:latin typeface="+mj-lt"/>
              </a:rPr>
              <a:t>	.tiene ciò che gratifica</a:t>
            </a:r>
          </a:p>
          <a:p>
            <a:r>
              <a:rPr lang="it-IT" sz="2000" dirty="0" smtClean="0">
                <a:latin typeface="+mj-lt"/>
              </a:rPr>
              <a:t>	.tiene ciò che è utilizzabile e permette senso di buona riuscita</a:t>
            </a:r>
          </a:p>
          <a:p>
            <a:endParaRPr lang="it-IT" sz="2400" dirty="0" smtClean="0">
              <a:latin typeface="+mj-lt"/>
            </a:endParaRPr>
          </a:p>
          <a:p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dirty="0" err="1" smtClean="0">
                <a:solidFill>
                  <a:schemeClr val="accent3"/>
                </a:solidFill>
              </a:rPr>
              <a:t>Mindfulness</a:t>
            </a:r>
            <a:endParaRPr lang="it-IT" dirty="0">
              <a:solidFill>
                <a:schemeClr val="accent3"/>
              </a:solidFill>
            </a:endParaRPr>
          </a:p>
        </p:txBody>
      </p:sp>
      <p:pic>
        <p:nvPicPr>
          <p:cNvPr id="5" name="Segnaposto immagine 4" descr="OIP (14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27" b="16027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543800" cy="685800"/>
          </a:xfrm>
        </p:spPr>
        <p:txBody>
          <a:bodyPr>
            <a:norm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2. Incoraggiare senza imporre</a:t>
            </a:r>
            <a:endParaRPr lang="it-IT" sz="2400" dirty="0">
              <a:solidFill>
                <a:schemeClr val="accent3"/>
              </a:solidFill>
            </a:endParaRPr>
          </a:p>
        </p:txBody>
      </p:sp>
      <p:pic>
        <p:nvPicPr>
          <p:cNvPr id="5" name="Segnaposto immagine 4" descr="OIPKPDXKV7J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629" b="4629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725144"/>
            <a:ext cx="9144000" cy="522288"/>
          </a:xfrm>
        </p:spPr>
        <p:txBody>
          <a:bodyPr>
            <a:noAutofit/>
          </a:bodyPr>
          <a:lstStyle/>
          <a:p>
            <a:pPr algn="r"/>
            <a:r>
              <a:rPr lang="it-IT" sz="2400" dirty="0" smtClean="0">
                <a:solidFill>
                  <a:schemeClr val="accent3"/>
                </a:solidFill>
              </a:rPr>
              <a:t>    2. Incoraggiare senza imporre: </a:t>
            </a:r>
            <a:br>
              <a:rPr lang="it-IT" sz="2400" dirty="0" smtClean="0">
                <a:solidFill>
                  <a:schemeClr val="accent3"/>
                </a:solidFill>
              </a:rPr>
            </a:br>
            <a:r>
              <a:rPr lang="it-IT" sz="2400" u="sng" dirty="0" smtClean="0">
                <a:solidFill>
                  <a:schemeClr val="accent3"/>
                </a:solidFill>
              </a:rPr>
              <a:t>linguaggio positivo e proattivo </a:t>
            </a:r>
            <a:endParaRPr lang="it-IT" sz="2400" u="sng" dirty="0">
              <a:solidFill>
                <a:schemeClr val="accent3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0"/>
            <a:ext cx="75963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solidFill>
                  <a:srgbClr val="002060"/>
                </a:solidFill>
                <a:latin typeface="+mj-lt"/>
              </a:rPr>
              <a:t>Linguaggio positivo e proattivo</a:t>
            </a:r>
          </a:p>
          <a:p>
            <a:pPr algn="ctr"/>
            <a:endParaRPr lang="it-IT" sz="24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Non usare negazioni e </a:t>
            </a:r>
          </a:p>
          <a:p>
            <a:pPr algn="ctr"/>
            <a:r>
              <a:rPr lang="it-IT" sz="2400" dirty="0" smtClean="0">
                <a:latin typeface="+mj-lt"/>
              </a:rPr>
              <a:t>indicazioni espresse con forma negativa</a:t>
            </a:r>
          </a:p>
          <a:p>
            <a:endParaRPr lang="it-IT" sz="2400" dirty="0" smtClean="0">
              <a:latin typeface="+mj-lt"/>
            </a:endParaRP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Esercizio:</a:t>
            </a:r>
          </a:p>
          <a:p>
            <a:r>
              <a:rPr lang="it-IT" sz="2000" dirty="0" smtClean="0">
                <a:latin typeface="+mj-lt"/>
              </a:rPr>
              <a:t>.</a:t>
            </a:r>
            <a:r>
              <a:rPr lang="it-IT" sz="2000" dirty="0" err="1" smtClean="0">
                <a:latin typeface="+mj-lt"/>
              </a:rPr>
              <a:t>Neg</a:t>
            </a:r>
            <a:r>
              <a:rPr lang="it-IT" sz="2000" dirty="0" smtClean="0">
                <a:latin typeface="+mj-lt"/>
              </a:rPr>
              <a:t>: </a:t>
            </a:r>
            <a:r>
              <a:rPr lang="it-IT" sz="2000" dirty="0" err="1" smtClean="0">
                <a:latin typeface="+mj-lt"/>
              </a:rPr>
              <a:t>Giacomino</a:t>
            </a:r>
            <a:r>
              <a:rPr lang="it-IT" sz="2000" dirty="0" smtClean="0">
                <a:latin typeface="+mj-lt"/>
              </a:rPr>
              <a:t> non correre in salone</a:t>
            </a:r>
          </a:p>
          <a:p>
            <a:r>
              <a:rPr lang="it-IT" sz="2000" dirty="0" smtClean="0">
                <a:latin typeface="+mj-lt"/>
              </a:rPr>
              <a:t>.</a:t>
            </a:r>
            <a:r>
              <a:rPr lang="it-IT" sz="2000" dirty="0" err="1" smtClean="0">
                <a:latin typeface="+mj-lt"/>
              </a:rPr>
              <a:t>Pos</a:t>
            </a:r>
            <a:r>
              <a:rPr lang="it-IT" sz="2000" dirty="0" smtClean="0">
                <a:latin typeface="+mj-lt"/>
              </a:rPr>
              <a:t>: </a:t>
            </a:r>
            <a:r>
              <a:rPr lang="it-IT" sz="2000" dirty="0" err="1" smtClean="0">
                <a:latin typeface="+mj-lt"/>
              </a:rPr>
              <a:t>Giacomino</a:t>
            </a:r>
            <a:r>
              <a:rPr lang="it-IT" sz="2000" dirty="0" smtClean="0">
                <a:latin typeface="+mj-lt"/>
              </a:rPr>
              <a:t> vai piano in salone</a:t>
            </a:r>
          </a:p>
          <a:p>
            <a:r>
              <a:rPr lang="it-IT" sz="2000" dirty="0" smtClean="0">
                <a:latin typeface="+mj-lt"/>
              </a:rPr>
              <a:t>.Pro: </a:t>
            </a:r>
            <a:r>
              <a:rPr lang="it-IT" sz="2000" dirty="0" err="1" smtClean="0">
                <a:latin typeface="+mj-lt"/>
              </a:rPr>
              <a:t>Giacomino</a:t>
            </a:r>
            <a:r>
              <a:rPr lang="it-IT" sz="2000" dirty="0" smtClean="0">
                <a:latin typeface="+mj-lt"/>
              </a:rPr>
              <a:t> vai piano in salone e scegli un gioco dalla cesta</a:t>
            </a:r>
          </a:p>
          <a:p>
            <a:endParaRPr lang="it-IT" sz="2400" dirty="0" smtClean="0">
              <a:latin typeface="+mj-lt"/>
            </a:endParaRPr>
          </a:p>
          <a:p>
            <a:endParaRPr lang="it-IT" sz="2400" dirty="0">
              <a:latin typeface="+mj-lt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7130</TotalTime>
  <Words>941</Words>
  <Application>Microsoft Office PowerPoint</Application>
  <PresentationFormat>Presentazione su schermo (4:3)</PresentationFormat>
  <Paragraphs>279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Luna</vt:lpstr>
      <vt:lpstr>   Empatia ed efficacia comunicativa nella Scuola dell’Infanzia</vt:lpstr>
      <vt:lpstr>La scuola dell’Infanzia per il bambino</vt:lpstr>
      <vt:lpstr>Diapositiva 3</vt:lpstr>
      <vt:lpstr>1. Quotidianità: obiettivi realistici, utili e potenzianti </vt:lpstr>
      <vt:lpstr>1. Quotidianità: obiettivi realistici, utili e potenzianti </vt:lpstr>
      <vt:lpstr>1. Quotidianità: obiettivi realistici, utili e potenzianti </vt:lpstr>
      <vt:lpstr>Mindfulness</vt:lpstr>
      <vt:lpstr>2. Incoraggiare senza imporre</vt:lpstr>
      <vt:lpstr>    2. Incoraggiare senza imporre:  linguaggio positivo e proattivo </vt:lpstr>
      <vt:lpstr>    2. Incoraggiare senza imporre:  richiamo pratico-esperienziale</vt:lpstr>
      <vt:lpstr>Diapositiva 11</vt:lpstr>
      <vt:lpstr>3. Sostenere gli errori: la punizione produttiva</vt:lpstr>
      <vt:lpstr>3. Sostenere gli errori: la punizione produttiva</vt:lpstr>
      <vt:lpstr>3. Sostenere gli errori: la regola del 3</vt:lpstr>
      <vt:lpstr>3. Sostenere gli errori: la regola del 3 e punizione produttiva</vt:lpstr>
      <vt:lpstr>3. Sostenere gli errori: la regola del 3 e punizione produttiva</vt:lpstr>
      <vt:lpstr>3. Sostenere gli errori: essenzialità</vt:lpstr>
      <vt:lpstr>Diapositiva 18</vt:lpstr>
      <vt:lpstr>4. Gestione comportamentale e emotiva: la routine</vt:lpstr>
      <vt:lpstr>4. Gestione comportamentale e emotiva: la tecnica dell’anticipazione</vt:lpstr>
      <vt:lpstr>4. Gestione comportamentale e emotiva: la tecnica dell’anticipazione</vt:lpstr>
      <vt:lpstr>Diapositiva 22</vt:lpstr>
      <vt:lpstr>4. Gestione comportamentale e emotiva: la tecnica dell’anticipazione</vt:lpstr>
      <vt:lpstr>4. Gestione comportamentale e emotiva: fare specchio</vt:lpstr>
      <vt:lpstr>4. Gestione comportamentale e emotiva: fare specchio</vt:lpstr>
      <vt:lpstr>4. Gestione comportamentale e emotiva: fare specchio</vt:lpstr>
      <vt:lpstr>Diapositiva 27</vt:lpstr>
      <vt:lpstr>Non si chiede il PERCHE’! Nota bene</vt:lpstr>
      <vt:lpstr>Diapositiva 29</vt:lpstr>
      <vt:lpstr>5. Accoglienza fisica: porsi all’altezza del bambino</vt:lpstr>
      <vt:lpstr>5. Accoglienza fisica: gesti affettivi</vt:lpstr>
      <vt:lpstr>Diapositiva 32</vt:lpstr>
      <vt:lpstr>6. Rapporto con la famiglia</vt:lpstr>
      <vt:lpstr>Punta al meglio, accetta il quasi  ;)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Alessandra Pernici</dc:creator>
  <cp:lastModifiedBy>Luisa Pedrinoni</cp:lastModifiedBy>
  <cp:revision>213</cp:revision>
  <dcterms:created xsi:type="dcterms:W3CDTF">2020-05-14T14:19:45Z</dcterms:created>
  <dcterms:modified xsi:type="dcterms:W3CDTF">2021-05-22T06:33:44Z</dcterms:modified>
</cp:coreProperties>
</file>