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3"/>
  </p:notesMasterIdLst>
  <p:sldIdLst>
    <p:sldId id="267" r:id="rId2"/>
    <p:sldId id="274" r:id="rId3"/>
    <p:sldId id="279" r:id="rId4"/>
    <p:sldId id="370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344" r:id="rId17"/>
    <p:sldId id="376" r:id="rId18"/>
    <p:sldId id="375" r:id="rId19"/>
    <p:sldId id="377" r:id="rId20"/>
    <p:sldId id="378" r:id="rId21"/>
    <p:sldId id="379" r:id="rId22"/>
    <p:sldId id="345" r:id="rId23"/>
    <p:sldId id="381" r:id="rId24"/>
    <p:sldId id="382" r:id="rId25"/>
    <p:sldId id="383" r:id="rId26"/>
    <p:sldId id="388" r:id="rId27"/>
    <p:sldId id="389" r:id="rId28"/>
    <p:sldId id="390" r:id="rId29"/>
    <p:sldId id="391" r:id="rId30"/>
    <p:sldId id="393" r:id="rId31"/>
    <p:sldId id="36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7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362B5-1D15-406C-8DED-F4CABF8DBC6C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90ACE-85B8-4C89-9CF8-145D3C5685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90ACE-85B8-4C89-9CF8-145D3C568507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le.pernici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15816" y="620688"/>
            <a:ext cx="6048672" cy="522288"/>
          </a:xfrm>
        </p:spPr>
        <p:txBody>
          <a:bodyPr>
            <a:noAutofit/>
          </a:bodyPr>
          <a:lstStyle/>
          <a:p>
            <a:pPr algn="l"/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 ed </a:t>
            </a:r>
            <a:b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efficacia comunicativa</a:t>
            </a:r>
            <a:b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</a:t>
            </a:r>
            <a:b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Primaria</a:t>
            </a:r>
            <a:endParaRPr lang="it-IT" sz="4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055" y="5589240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/>
              <a:t>Alessandra Pernici</a:t>
            </a:r>
          </a:p>
          <a:p>
            <a:pPr algn="ctr"/>
            <a:r>
              <a:rPr lang="it-IT" dirty="0" smtClean="0"/>
              <a:t>Psicologa e Formatrice</a:t>
            </a:r>
            <a:endParaRPr lang="it-IT" dirty="0"/>
          </a:p>
        </p:txBody>
      </p:sp>
      <p:pic>
        <p:nvPicPr>
          <p:cNvPr id="10" name="Immagine 9" descr="logo senza sfondo.pn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rcRect b="30769"/>
          <a:stretch>
            <a:fillRect/>
          </a:stretch>
        </p:blipFill>
        <p:spPr>
          <a:xfrm>
            <a:off x="971600" y="4941168"/>
            <a:ext cx="907059" cy="64807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Ascolto Attivo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espressioni d’intesa e riflettere il sentimento dell’interlocutore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Tecnica empatica potentissima: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</a:t>
            </a:r>
            <a:r>
              <a:rPr lang="it-IT" sz="2000" dirty="0" smtClean="0">
                <a:latin typeface="+mj-lt"/>
              </a:rPr>
              <a:t>conferma le emozioni, esistono e si provano, nulla di sbagliato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.attenzione al vissuto e non tanto all’evento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.empatica autorevolezza che da alla relazione rispetto, fiducia,crescita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Ascolto Attivo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accettare</a:t>
            </a:r>
            <a:b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il punto di vista</a:t>
            </a:r>
            <a:b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dell’altro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Comunicazione come alleato e attenzione: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</a:t>
            </a:r>
            <a:r>
              <a:rPr lang="it-IT" sz="2000" dirty="0" smtClean="0">
                <a:latin typeface="+mj-lt"/>
              </a:rPr>
              <a:t>chiedere di aiutarci a capire la situazione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.frequenti reazioni, non comportamenti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.scorretta attribuzione di intenzionalità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.evitare atteggiamento giudicante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Incoraggiare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senza</a:t>
            </a:r>
            <a:b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imporre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Parlare con coerenza all’emotivo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</a:t>
            </a:r>
            <a:r>
              <a:rPr lang="it-IT" sz="2000" dirty="0" smtClean="0">
                <a:latin typeface="+mj-lt"/>
              </a:rPr>
              <a:t>prima arriva l’emozione poi la parole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.senza coerenza la comunicazione fallisce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.senza la coerenza la comunicazione è contraddittoria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.senza coerenza generate reazioni negative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Incoraggiare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senza imporre</a:t>
            </a:r>
            <a:b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Linguaggio</a:t>
            </a:r>
            <a:b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Positivo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908720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Linguaggio </a:t>
            </a:r>
            <a:r>
              <a:rPr lang="it-IT" sz="2400" u="sng" dirty="0" smtClean="0">
                <a:latin typeface="+mj-lt"/>
              </a:rPr>
              <a:t>negativo</a:t>
            </a:r>
          </a:p>
          <a:p>
            <a:r>
              <a:rPr lang="it-IT" sz="2000" dirty="0" smtClean="0">
                <a:latin typeface="+mj-lt"/>
              </a:rPr>
              <a:t>ignorato a livello inconscio</a:t>
            </a:r>
          </a:p>
          <a:p>
            <a:r>
              <a:rPr lang="it-IT" sz="2000" dirty="0" smtClean="0">
                <a:latin typeface="+mj-lt"/>
              </a:rPr>
              <a:t>attiva il ricordo di ciò che non si deve fare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Linguaggio </a:t>
            </a:r>
            <a:r>
              <a:rPr lang="it-IT" sz="2400" u="sng" dirty="0" smtClean="0">
                <a:latin typeface="+mj-lt"/>
              </a:rPr>
              <a:t>positivo/proattivo</a:t>
            </a:r>
          </a:p>
          <a:p>
            <a:r>
              <a:rPr lang="it-IT" sz="2000" dirty="0" smtClean="0">
                <a:latin typeface="+mj-lt"/>
              </a:rPr>
              <a:t>Ideale per la comprensione immediata</a:t>
            </a:r>
          </a:p>
          <a:p>
            <a:r>
              <a:rPr lang="it-IT" sz="2000" dirty="0" smtClean="0">
                <a:latin typeface="+mj-lt"/>
              </a:rPr>
              <a:t>Si focalizza sul risultato positivo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Incoraggiare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senza imporre</a:t>
            </a:r>
            <a:b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Linguaggio</a:t>
            </a:r>
            <a:b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Positivo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908720"/>
            <a:ext cx="60486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Esempio: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err="1" smtClean="0">
                <a:latin typeface="+mj-lt"/>
              </a:rPr>
              <a:t>Ling</a:t>
            </a:r>
            <a:r>
              <a:rPr lang="it-IT" sz="2400" dirty="0" smtClean="0">
                <a:latin typeface="+mj-lt"/>
              </a:rPr>
              <a:t> negativo</a:t>
            </a:r>
          </a:p>
          <a:p>
            <a:r>
              <a:rPr lang="it-IT" sz="2000" dirty="0" smtClean="0">
                <a:latin typeface="+mj-lt"/>
              </a:rPr>
              <a:t>Sei sempre quello che interviene a sproposito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400" dirty="0" err="1" smtClean="0">
                <a:latin typeface="+mj-lt"/>
              </a:rPr>
              <a:t>Ling</a:t>
            </a:r>
            <a:r>
              <a:rPr lang="it-IT" sz="2400" dirty="0" smtClean="0">
                <a:latin typeface="+mj-lt"/>
              </a:rPr>
              <a:t> positivo</a:t>
            </a:r>
          </a:p>
          <a:p>
            <a:r>
              <a:rPr lang="it-IT" sz="2000" dirty="0" smtClean="0">
                <a:latin typeface="+mj-lt"/>
              </a:rPr>
              <a:t>Chiedi il permesso prima di intervenire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400" dirty="0" err="1" smtClean="0">
                <a:latin typeface="+mj-lt"/>
              </a:rPr>
              <a:t>Ling</a:t>
            </a:r>
            <a:r>
              <a:rPr lang="it-IT" sz="2400" dirty="0" smtClean="0">
                <a:latin typeface="+mj-lt"/>
              </a:rPr>
              <a:t> proattivo</a:t>
            </a:r>
          </a:p>
          <a:p>
            <a:r>
              <a:rPr lang="it-IT" sz="2000" dirty="0" smtClean="0">
                <a:latin typeface="+mj-lt"/>
              </a:rPr>
              <a:t>Pensa bene a quello che devi dire e chiedi il permesso per intervenire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gli errori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908720"/>
            <a:ext cx="604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Errore</a:t>
            </a:r>
          </a:p>
          <a:p>
            <a:r>
              <a:rPr lang="it-IT" sz="2000" dirty="0" smtClean="0">
                <a:latin typeface="+mj-lt"/>
              </a:rPr>
              <a:t>è esperienza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Punizione</a:t>
            </a:r>
          </a:p>
          <a:p>
            <a:r>
              <a:rPr lang="it-IT" sz="2000" dirty="0" smtClean="0">
                <a:latin typeface="+mj-lt"/>
              </a:rPr>
              <a:t>sterile dal punto di vista della crescita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Punizione costruttiva</a:t>
            </a:r>
          </a:p>
          <a:p>
            <a:r>
              <a:rPr lang="it-IT" sz="2000" dirty="0" smtClean="0">
                <a:latin typeface="+mj-lt"/>
              </a:rPr>
              <a:t>non ferma, regola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OIP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43" b="43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179512" y="544522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punizione produttiva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Comportamento negativo: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</a:t>
            </a:r>
            <a:r>
              <a:rPr lang="it-IT" sz="2000" dirty="0" smtClean="0">
                <a:latin typeface="+mj-lt"/>
              </a:rPr>
              <a:t>La maestra si mette alla sua altezza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.Fa presente lo sbaglio con dolce fermezza</a:t>
            </a:r>
          </a:p>
          <a:p>
            <a:r>
              <a:rPr lang="it-IT" sz="2000" dirty="0" smtClean="0">
                <a:latin typeface="+mj-lt"/>
              </a:rPr>
              <a:t>“Questo è sbagliato (spiega), prova a fare in un altro modo, ti osservo per vedere come va”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 Se ok, segnali di approvazione ed intesa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3"/>
                </a:solidFill>
              </a:rPr>
              <a:t> 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regola del 3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Comportamento negativo:</a:t>
            </a:r>
          </a:p>
          <a:p>
            <a:endParaRPr lang="it-IT" sz="1600" dirty="0" smtClean="0">
              <a:latin typeface="+mj-lt"/>
            </a:endParaRPr>
          </a:p>
          <a:p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r>
              <a:rPr lang="it-IT" sz="2400" dirty="0" smtClean="0">
                <a:latin typeface="+mj-lt"/>
              </a:rPr>
              <a:t>Primo richiamo non colto. </a:t>
            </a:r>
          </a:p>
          <a:p>
            <a:r>
              <a:rPr lang="it-IT" sz="2000" dirty="0" smtClean="0">
                <a:latin typeface="+mj-lt"/>
              </a:rPr>
              <a:t>La maestra riprende il comportamento “Questo modo proprio non funziona, hai provato a fare così?”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.Secondo tentativo non colto.</a:t>
            </a:r>
          </a:p>
          <a:p>
            <a:r>
              <a:rPr lang="it-IT" sz="2000" dirty="0" smtClean="0">
                <a:latin typeface="+mj-lt"/>
              </a:rPr>
              <a:t>La maestra riprende il comportamento con maggiore intensità “</a:t>
            </a:r>
            <a:r>
              <a:rPr lang="it-IT" sz="2000" dirty="0" err="1" smtClean="0">
                <a:latin typeface="+mj-lt"/>
              </a:rPr>
              <a:t>Giacomino</a:t>
            </a:r>
            <a:r>
              <a:rPr lang="it-IT" sz="2000" dirty="0" smtClean="0">
                <a:latin typeface="+mj-lt"/>
              </a:rPr>
              <a:t>, ti avevo già detto che così non è giusto ed è la seconda volta che te lo dico, ti avevo detto di fare cosi, dai prova. Ti osservo e questo è l’ultima volta che ti richiamo”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.Terzo tentativo non colto: punizione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regola del 3 e punizione produttiva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620688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latin typeface="+mj-lt"/>
              </a:rPr>
              <a:t>Cosa abbiamo fatto?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Non abbiamo condannato l’errore </a:t>
            </a:r>
          </a:p>
          <a:p>
            <a:r>
              <a:rPr lang="it-IT" sz="2000" dirty="0" smtClean="0">
                <a:latin typeface="+mj-lt"/>
              </a:rPr>
              <a:t>perché parte integrante del processo di crescita. 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Abbiamo fornito il tempo necessario (i 3 tentativi) e comportamenti alternativi: </a:t>
            </a:r>
          </a:p>
          <a:p>
            <a:r>
              <a:rPr lang="it-IT" sz="2000" dirty="0" smtClean="0">
                <a:latin typeface="+mj-lt"/>
              </a:rPr>
              <a:t>tempi e modalità adeguati per correggersi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Sottolineato l’importanza di correggersi e sistemare</a:t>
            </a:r>
          </a:p>
          <a:p>
            <a:r>
              <a:rPr lang="it-IT" sz="2000" dirty="0" smtClean="0">
                <a:latin typeface="+mj-lt"/>
              </a:rPr>
              <a:t>perché l’importante non è lo sbaglio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La scuola Primaria per il bambino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Segnaposto immagine 6" descr="OIPRV4LQJZ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979" r="897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regola del 3 e punizione produttiva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332656"/>
            <a:ext cx="62281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u="sng" dirty="0" smtClean="0">
                <a:latin typeface="+mj-lt"/>
              </a:rPr>
              <a:t>Cosa abbiamo fatto?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Esempio comportamentale al singolo e al gruppo</a:t>
            </a:r>
          </a:p>
          <a:p>
            <a:r>
              <a:rPr lang="it-IT" sz="2000" dirty="0" smtClean="0">
                <a:latin typeface="+mj-lt"/>
              </a:rPr>
              <a:t>probabile diffusione per imitazione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Consapevole gestione emotiva</a:t>
            </a:r>
          </a:p>
          <a:p>
            <a:r>
              <a:rPr lang="it-IT" sz="2000" dirty="0" smtClean="0">
                <a:latin typeface="+mj-lt"/>
              </a:rPr>
              <a:t>fa bene a te maestra, a tutti!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Sostenere gli errori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essenzialità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332656"/>
            <a:ext cx="63001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u="sng" dirty="0" smtClean="0">
                <a:latin typeface="+mj-lt"/>
              </a:rPr>
              <a:t>Essenzialità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Vocabolario non ancora completo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Tiene in considerazione eventuali fatiche </a:t>
            </a:r>
          </a:p>
          <a:p>
            <a:r>
              <a:rPr lang="it-IT" sz="2400" dirty="0" smtClean="0">
                <a:latin typeface="+mj-lt"/>
              </a:rPr>
              <a:t>fonologiche o ricettive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Meglio far vedere e guidare che parlare e spiegare troppo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OIPPGA2E8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647" r="864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5085184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Gestione </a:t>
            </a:r>
          </a:p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comportamentale </a:t>
            </a:r>
          </a:p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ed emotiva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37112"/>
            <a:ext cx="3024336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Gestione comportamentale e emotiva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tecnica dell’anticipazione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332656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u="sng" dirty="0" smtClean="0"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Il timore per le novità può generare diverse reazioni difficili da gestire una volta innescate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Intervenire </a:t>
            </a:r>
          </a:p>
          <a:p>
            <a:pPr algn="ctr"/>
            <a:r>
              <a:rPr lang="it-IT" sz="2400" dirty="0" smtClean="0">
                <a:latin typeface="+mj-lt"/>
              </a:rPr>
              <a:t>PRIMA</a:t>
            </a:r>
          </a:p>
          <a:p>
            <a:pPr algn="ctr"/>
            <a:r>
              <a:rPr lang="it-IT" sz="2400" dirty="0" smtClean="0">
                <a:latin typeface="+mj-lt"/>
              </a:rPr>
              <a:t> che i sviluppino timori e preoccupazioni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81128"/>
            <a:ext cx="3059832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Gestione comportamentale e emotiva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tecnica dell’anticipazione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332656"/>
            <a:ext cx="63001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Per permettere ad ognuno </a:t>
            </a:r>
          </a:p>
          <a:p>
            <a:pPr algn="ctr"/>
            <a:r>
              <a:rPr lang="it-IT" sz="2400" dirty="0" smtClean="0">
                <a:latin typeface="+mj-lt"/>
              </a:rPr>
              <a:t>con i suoi tempi </a:t>
            </a:r>
          </a:p>
          <a:p>
            <a:pPr algn="ctr"/>
            <a:r>
              <a:rPr lang="it-IT" sz="2400" dirty="0" smtClean="0">
                <a:latin typeface="+mj-lt"/>
              </a:rPr>
              <a:t>di aprirsi al cambiamento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Per permettere all’insegnante </a:t>
            </a:r>
          </a:p>
          <a:p>
            <a:pPr algn="ctr"/>
            <a:r>
              <a:rPr lang="it-IT" sz="2400" dirty="0" smtClean="0">
                <a:latin typeface="+mj-lt"/>
              </a:rPr>
              <a:t>di osservare le reazioni</a:t>
            </a:r>
          </a:p>
          <a:p>
            <a:pPr algn="ctr"/>
            <a:r>
              <a:rPr lang="it-IT" sz="2000" dirty="0" smtClean="0">
                <a:latin typeface="+mj-lt"/>
              </a:rPr>
              <a:t> e in caso di  problemi intervenire prima,</a:t>
            </a:r>
          </a:p>
          <a:p>
            <a:pPr algn="ctr"/>
            <a:r>
              <a:rPr lang="it-IT" sz="2000" dirty="0" smtClean="0">
                <a:latin typeface="+mj-lt"/>
              </a:rPr>
              <a:t>non ancora in attività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81128"/>
            <a:ext cx="298782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Gestione comportamentale e emotiva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la tecnica dell’anticipazione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1"/>
            <a:ext cx="60486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Attiva immagini inerenti all’attività proposta</a:t>
            </a:r>
          </a:p>
          <a:p>
            <a:pPr algn="ctr"/>
            <a:r>
              <a:rPr lang="it-IT" sz="2000" dirty="0" smtClean="0">
                <a:latin typeface="+mj-lt"/>
              </a:rPr>
              <a:t>immagina,si incuriosisce, chiede,aumenta l’interesse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Stimolo potente alle capacità di programmazione e controllo</a:t>
            </a:r>
          </a:p>
          <a:p>
            <a:pPr algn="ctr"/>
            <a:r>
              <a:rPr lang="it-IT" sz="2000" dirty="0" smtClean="0">
                <a:latin typeface="+mj-lt"/>
              </a:rPr>
              <a:t>la moderna mappa mentale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Primo linguaggio interno stimolante</a:t>
            </a:r>
          </a:p>
          <a:p>
            <a:pPr algn="ctr"/>
            <a:r>
              <a:rPr lang="it-IT" sz="2000" dirty="0" smtClean="0">
                <a:latin typeface="+mj-lt"/>
              </a:rPr>
              <a:t>per funzioni esecutive, aspetti motivazionali e gestione emotiva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512" y="53732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Accoglienza fisica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Segnaposto immagine 7" descr="alternative-treatment_wide-f1bde07d808b62480e6de9d57063e36aee7faeb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53" r="113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Accoglienza fisica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porsi all’altezza del bambino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2281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u="sng" dirty="0" smtClean="0">
                <a:latin typeface="+mj-lt"/>
              </a:rPr>
              <a:t>Porsi all’altezza del bambino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La posizione dall’alto appare minacciosa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Rischia un messaggio che spaventa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Meglio viso a viso</a:t>
            </a:r>
          </a:p>
          <a:p>
            <a:pPr algn="ctr"/>
            <a:r>
              <a:rPr lang="it-IT" sz="2000" dirty="0" smtClean="0">
                <a:latin typeface="+mj-lt"/>
              </a:rPr>
              <a:t>con adeguata distanza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Accoglienza fisica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gesti affettivi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404664"/>
            <a:ext cx="63001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u="sng" dirty="0" smtClean="0">
                <a:latin typeface="+mj-lt"/>
              </a:rPr>
              <a:t>Gesti affettivi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Utili all’accompagnamento dell’informazione,</a:t>
            </a:r>
          </a:p>
          <a:p>
            <a:pPr algn="ctr"/>
            <a:r>
              <a:rPr lang="it-IT" sz="2400" dirty="0" smtClean="0">
                <a:latin typeface="+mj-lt"/>
              </a:rPr>
              <a:t>ma: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Attenzione agli eccessi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Modalità uguali/simili per tutti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Crea differenze tra bambini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Differenze tra maestre</a:t>
            </a:r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512" y="53732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Rapporto con</a:t>
            </a:r>
          </a:p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 la famiglia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Segnaposto immagine 10" descr="OIPKZX7MKL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43" r="4243"/>
          <a:stretch>
            <a:fillRect/>
          </a:stretch>
        </p:blipFill>
        <p:spPr>
          <a:xfrm>
            <a:off x="2987824" y="548680"/>
            <a:ext cx="5867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5816" y="1052736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Abilità comunicative </a:t>
            </a:r>
          </a:p>
          <a:p>
            <a:r>
              <a:rPr lang="it-IT" sz="2400" dirty="0" smtClean="0">
                <a:latin typeface="+mj-lt"/>
              </a:rPr>
              <a:t>come regolazione e stimolo: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 all’apprendimento</a:t>
            </a:r>
          </a:p>
          <a:p>
            <a:r>
              <a:rPr lang="it-IT" sz="2400" dirty="0" smtClean="0">
                <a:latin typeface="+mj-lt"/>
              </a:rPr>
              <a:t>. alla cooperazione</a:t>
            </a:r>
          </a:p>
          <a:p>
            <a:r>
              <a:rPr lang="it-IT" sz="2400" dirty="0" smtClean="0">
                <a:latin typeface="+mj-lt"/>
              </a:rPr>
              <a:t>. alla fiducia</a:t>
            </a:r>
          </a:p>
          <a:p>
            <a:r>
              <a:rPr lang="it-IT" sz="2400" dirty="0" smtClean="0">
                <a:latin typeface="+mj-lt"/>
              </a:rPr>
              <a:t>. all’empatia</a:t>
            </a:r>
          </a:p>
          <a:p>
            <a:endParaRPr lang="it-IT" sz="2400" dirty="0" smtClean="0">
              <a:latin typeface="+mj-lt"/>
            </a:endParaRPr>
          </a:p>
          <a:p>
            <a:pPr algn="r"/>
            <a:r>
              <a:rPr lang="it-IT" sz="2400" dirty="0" smtClean="0">
                <a:latin typeface="+mj-lt"/>
              </a:rPr>
              <a:t>(nel gruppo e con il gruppo)</a:t>
            </a:r>
          </a:p>
          <a:p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44522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Considerazioni iniziali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Rapporto con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 la famiglia</a:t>
            </a:r>
            <a:endParaRPr lang="it-IT" sz="24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404664"/>
            <a:ext cx="62281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u="sng" dirty="0" smtClean="0">
                <a:latin typeface="+mj-lt"/>
              </a:rPr>
              <a:t>Rapporto con la famiglia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Procedure condivise</a:t>
            </a:r>
          </a:p>
          <a:p>
            <a:pPr algn="ctr"/>
            <a:r>
              <a:rPr lang="it-IT" sz="2000" dirty="0" smtClean="0">
                <a:latin typeface="+mj-lt"/>
              </a:rPr>
              <a:t>soprattutto per momenti di distacco e passaggio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No a comunicazioni veloci</a:t>
            </a:r>
          </a:p>
          <a:p>
            <a:pPr algn="ctr"/>
            <a:r>
              <a:rPr lang="it-IT" sz="2000" dirty="0" smtClean="0">
                <a:latin typeface="+mj-lt"/>
              </a:rPr>
              <a:t>a rischio interpretativo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Momenti di confronto e dialogo per stimolo collaborazione</a:t>
            </a:r>
          </a:p>
          <a:p>
            <a:pPr algn="ctr"/>
            <a:r>
              <a:rPr lang="it-IT" sz="2000" dirty="0" smtClean="0">
                <a:latin typeface="+mj-lt"/>
              </a:rPr>
              <a:t>con prenotazione e in modalità adeguate al ruolo, istituzionali, uguali per tutti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Comunicazioni chiare e trasparenti</a:t>
            </a:r>
          </a:p>
          <a:p>
            <a:pPr algn="ctr"/>
            <a:r>
              <a:rPr lang="it-IT" sz="2000" dirty="0" smtClean="0">
                <a:latin typeface="+mj-lt"/>
              </a:rPr>
              <a:t>occhio alla gestione della critica e del giudizio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15816" y="1484784"/>
            <a:ext cx="6048672" cy="522288"/>
          </a:xfrm>
        </p:spPr>
        <p:txBody>
          <a:bodyPr>
            <a:noAutofit/>
          </a:bodyPr>
          <a:lstStyle/>
          <a:p>
            <a:pPr algn="l"/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Punta al meglio,</a:t>
            </a:r>
            <a:b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accetta il quasi </a:t>
            </a:r>
            <a:b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;)</a:t>
            </a:r>
            <a:endParaRPr lang="it-IT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Alessandra Pernici</a:t>
            </a:r>
          </a:p>
          <a:p>
            <a:pPr algn="ctr"/>
            <a:r>
              <a:rPr lang="it-IT" dirty="0" smtClean="0"/>
              <a:t>Psicologa e Formatrice</a:t>
            </a:r>
            <a:endParaRPr lang="it-IT" dirty="0"/>
          </a:p>
        </p:txBody>
      </p:sp>
      <p:pic>
        <p:nvPicPr>
          <p:cNvPr id="6" name="Immagine 5" descr="logo senza sfondo.png"/>
          <p:cNvPicPr>
            <a:picLocks noChangeAspect="1"/>
          </p:cNvPicPr>
          <p:nvPr/>
        </p:nvPicPr>
        <p:blipFill>
          <a:blip r:embed="rId3" cstate="print">
            <a:lum bright="40000" contrast="40000"/>
          </a:blip>
          <a:srcRect b="30769"/>
          <a:stretch>
            <a:fillRect/>
          </a:stretch>
        </p:blipFill>
        <p:spPr>
          <a:xfrm>
            <a:off x="971600" y="4221088"/>
            <a:ext cx="907059" cy="6480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9512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hlinkClick r:id="rId4"/>
              </a:rPr>
              <a:t>ale.pernici@gmail.com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Tel 338.7465996</a:t>
            </a:r>
            <a:endParaRPr lang="it-IT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Messaggio-IO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1052736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Tecnica attraverso la quale </a:t>
            </a:r>
          </a:p>
          <a:p>
            <a:pPr algn="ctr"/>
            <a:r>
              <a:rPr lang="it-IT" sz="2400" dirty="0" smtClean="0">
                <a:latin typeface="+mj-lt"/>
              </a:rPr>
              <a:t>l’insegnante mette a confronto </a:t>
            </a:r>
          </a:p>
          <a:p>
            <a:pPr algn="ctr"/>
            <a:r>
              <a:rPr lang="it-IT" sz="2400" dirty="0" smtClean="0">
                <a:latin typeface="+mj-lt"/>
              </a:rPr>
              <a:t>i propri sentimenti e bisogni </a:t>
            </a:r>
          </a:p>
          <a:p>
            <a:pPr algn="ctr"/>
            <a:r>
              <a:rPr lang="it-IT" sz="2400" dirty="0" smtClean="0">
                <a:latin typeface="+mj-lt"/>
              </a:rPr>
              <a:t>con i comportamenti </a:t>
            </a:r>
          </a:p>
          <a:p>
            <a:pPr algn="ctr"/>
            <a:r>
              <a:rPr lang="it-IT" sz="2400" dirty="0" smtClean="0">
                <a:latin typeface="+mj-lt"/>
              </a:rPr>
              <a:t>non efficaci dei bambini,</a:t>
            </a:r>
          </a:p>
          <a:p>
            <a:pPr algn="ctr"/>
            <a:r>
              <a:rPr lang="it-IT" sz="2400" dirty="0" smtClean="0">
                <a:latin typeface="+mj-lt"/>
              </a:rPr>
              <a:t> in modo che, questi ultimi, </a:t>
            </a:r>
          </a:p>
          <a:p>
            <a:pPr algn="ctr"/>
            <a:r>
              <a:rPr lang="it-IT" sz="2400" dirty="0" smtClean="0">
                <a:latin typeface="+mj-lt"/>
              </a:rPr>
              <a:t>si rendano conto </a:t>
            </a:r>
          </a:p>
          <a:p>
            <a:pPr algn="ctr"/>
            <a:r>
              <a:rPr lang="it-IT" sz="2400" dirty="0" smtClean="0">
                <a:latin typeface="+mj-lt"/>
              </a:rPr>
              <a:t>delle conseguenze del proprio agire </a:t>
            </a:r>
          </a:p>
          <a:p>
            <a:pPr algn="ctr"/>
            <a:r>
              <a:rPr lang="it-IT" sz="2400" dirty="0" smtClean="0">
                <a:latin typeface="+mj-lt"/>
              </a:rPr>
              <a:t>e ciò che determina negli altri soggetti</a:t>
            </a:r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Messaggio-TU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Messaggio-IO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400" i="1" u="sng" dirty="0" smtClean="0">
                <a:latin typeface="+mj-lt"/>
              </a:rPr>
              <a:t>Messaggio-TU</a:t>
            </a:r>
            <a:r>
              <a:rPr lang="it-IT" sz="2400" dirty="0" smtClean="0">
                <a:latin typeface="+mj-lt"/>
              </a:rPr>
              <a:t>  </a:t>
            </a:r>
          </a:p>
          <a:p>
            <a:r>
              <a:rPr lang="it-IT" sz="2400" dirty="0" smtClean="0">
                <a:latin typeface="+mj-lt"/>
              </a:rPr>
              <a:t>comunicazione scarsa</a:t>
            </a:r>
          </a:p>
          <a:p>
            <a:r>
              <a:rPr lang="it-IT" sz="2400" dirty="0" smtClean="0">
                <a:latin typeface="+mj-lt"/>
              </a:rPr>
              <a:t>giudizio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000" dirty="0" err="1" smtClean="0">
                <a:latin typeface="+mj-lt"/>
              </a:rPr>
              <a:t>_Sei</a:t>
            </a:r>
            <a:r>
              <a:rPr lang="it-IT" sz="2000" dirty="0" smtClean="0">
                <a:latin typeface="+mj-lt"/>
              </a:rPr>
              <a:t> svogliato, sei disordinato, </a:t>
            </a:r>
          </a:p>
          <a:p>
            <a:r>
              <a:rPr lang="it-IT" sz="2000" dirty="0" smtClean="0">
                <a:latin typeface="+mj-lt"/>
              </a:rPr>
              <a:t>sei un chiacchierone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i="1" u="sng" dirty="0" smtClean="0">
                <a:latin typeface="+mj-lt"/>
              </a:rPr>
              <a:t>Messaggio-IO</a:t>
            </a:r>
            <a:r>
              <a:rPr lang="it-IT" sz="2400" dirty="0" smtClean="0">
                <a:latin typeface="+mj-lt"/>
              </a:rPr>
              <a:t>  </a:t>
            </a:r>
          </a:p>
          <a:p>
            <a:r>
              <a:rPr lang="it-IT" sz="2400" dirty="0" smtClean="0">
                <a:latin typeface="+mj-lt"/>
              </a:rPr>
              <a:t>comunicazione empatica</a:t>
            </a:r>
          </a:p>
          <a:p>
            <a:r>
              <a:rPr lang="it-IT" sz="2400" dirty="0" smtClean="0">
                <a:latin typeface="+mj-lt"/>
              </a:rPr>
              <a:t>confronto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000" dirty="0" err="1" smtClean="0">
                <a:latin typeface="+mj-lt"/>
              </a:rPr>
              <a:t>_Mi</a:t>
            </a:r>
            <a:r>
              <a:rPr lang="it-IT" sz="2000" dirty="0" smtClean="0">
                <a:latin typeface="+mj-lt"/>
              </a:rPr>
              <a:t> sento triste quando, </a:t>
            </a:r>
          </a:p>
          <a:p>
            <a:r>
              <a:rPr lang="it-IT" sz="2000" dirty="0" smtClean="0">
                <a:latin typeface="+mj-lt"/>
              </a:rPr>
              <a:t>mi arrabbio quando</a:t>
            </a: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Messaggio-TU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Messaggio-IO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Il messaggio-tu </a:t>
            </a:r>
          </a:p>
          <a:p>
            <a:r>
              <a:rPr lang="it-IT" sz="2400" u="sng" dirty="0" smtClean="0">
                <a:latin typeface="+mj-lt"/>
              </a:rPr>
              <a:t>SEMBRA </a:t>
            </a:r>
          </a:p>
          <a:p>
            <a:r>
              <a:rPr lang="it-IT" sz="2400" dirty="0" smtClean="0">
                <a:latin typeface="+mj-lt"/>
              </a:rPr>
              <a:t>una modalità più incisiva, più diretta, capace di determinare un cambiamento in modo autorevole</a:t>
            </a:r>
          </a:p>
          <a:p>
            <a:endParaRPr lang="it-IT" sz="2400" u="sng" dirty="0" smtClean="0">
              <a:latin typeface="+mj-lt"/>
            </a:endParaRPr>
          </a:p>
          <a:p>
            <a:r>
              <a:rPr lang="it-IT" sz="2400" u="sng" dirty="0" smtClean="0">
                <a:latin typeface="+mj-lt"/>
              </a:rPr>
              <a:t>MA</a:t>
            </a:r>
            <a:r>
              <a:rPr lang="it-IT" sz="2400" dirty="0" smtClean="0">
                <a:latin typeface="+mj-lt"/>
              </a:rPr>
              <a:t> è una modalità in realtà difensiva che chiude il dialogo.</a:t>
            </a:r>
          </a:p>
          <a:p>
            <a:r>
              <a:rPr lang="it-IT" sz="2400" dirty="0" smtClean="0">
                <a:latin typeface="+mj-lt"/>
              </a:rPr>
              <a:t>È una sentenza, </a:t>
            </a:r>
          </a:p>
          <a:p>
            <a:r>
              <a:rPr lang="it-IT" sz="2400" dirty="0" smtClean="0">
                <a:latin typeface="+mj-lt"/>
              </a:rPr>
              <a:t>e chi la vive si sente giudicato</a:t>
            </a: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Ascolto Attivo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Competenza emotiva </a:t>
            </a:r>
          </a:p>
          <a:p>
            <a:pPr algn="ctr"/>
            <a:r>
              <a:rPr lang="it-IT" sz="2400" dirty="0" smtClean="0">
                <a:latin typeface="+mj-lt"/>
              </a:rPr>
              <a:t>che consiste nella capacità dell’insegnante di “riflettere” il messaggio dell’alunno, recependolo senza inquinarlo </a:t>
            </a:r>
          </a:p>
          <a:p>
            <a:pPr algn="ctr"/>
            <a:r>
              <a:rPr lang="it-IT" sz="2400" dirty="0" smtClean="0">
                <a:latin typeface="+mj-lt"/>
              </a:rPr>
              <a:t>e dunque facilitando </a:t>
            </a:r>
          </a:p>
          <a:p>
            <a:pPr algn="ctr"/>
            <a:r>
              <a:rPr lang="it-IT" sz="2400" dirty="0" smtClean="0">
                <a:latin typeface="+mj-lt"/>
              </a:rPr>
              <a:t>il sentimento dell’accettazione </a:t>
            </a:r>
          </a:p>
          <a:p>
            <a:pPr algn="ctr"/>
            <a:r>
              <a:rPr lang="it-IT" sz="2400" dirty="0" smtClean="0">
                <a:latin typeface="+mj-lt"/>
              </a:rPr>
              <a:t>da parte dell’alunno</a:t>
            </a: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Ascolto Attivo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Significa lasciare spazio all’emittente di esprimersi, guidandolo: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 manifestare interesse attraverso il contatto visivo e uso appropriato del linguaggio del corpo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.richiedere informazioni attraverso domande puntuali e cumulative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.espressioni d’intesa e riflettere il sentimento dell’interlocutore</a:t>
            </a: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2736304" cy="52228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Ascolto Attivo</a:t>
            </a:r>
            <a:b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e domande puntuali e cumulative</a:t>
            </a:r>
            <a:endParaRPr lang="it-IT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620688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Domande puntuali</a:t>
            </a:r>
          </a:p>
          <a:p>
            <a:r>
              <a:rPr lang="it-IT" sz="2000" dirty="0" smtClean="0">
                <a:latin typeface="+mj-lt"/>
              </a:rPr>
              <a:t> inerenti all’accaduto per approfondire gli stati d’animo, senza attivare altro.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Domande cumulative</a:t>
            </a:r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 riassumere quanto accaduto e chiedere conferma.</a:t>
            </a:r>
          </a:p>
          <a:p>
            <a:r>
              <a:rPr lang="it-IT" sz="2000" dirty="0" smtClean="0">
                <a:latin typeface="+mj-lt"/>
              </a:rPr>
              <a:t>Ho capito bene? 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pPr algn="ctr"/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8477</TotalTime>
  <Words>932</Words>
  <Application>Microsoft Office PowerPoint</Application>
  <PresentationFormat>Presentazione su schermo (4:3)</PresentationFormat>
  <Paragraphs>297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Città</vt:lpstr>
      <vt:lpstr> Empatia ed  efficacia comunicativa nella  Scuola Primaria</vt:lpstr>
      <vt:lpstr>La scuola Primaria per il bambino</vt:lpstr>
      <vt:lpstr>Diapositiva 3</vt:lpstr>
      <vt:lpstr>Messaggio-IO</vt:lpstr>
      <vt:lpstr>Messaggio-TU Messaggio-IO</vt:lpstr>
      <vt:lpstr>Messaggio-TU Messaggio-IO</vt:lpstr>
      <vt:lpstr>Ascolto Attivo</vt:lpstr>
      <vt:lpstr>Ascolto Attivo</vt:lpstr>
      <vt:lpstr>Ascolto Attivo e domande puntuali e cumulative</vt:lpstr>
      <vt:lpstr>Ascolto Attivo espressioni d’intesa e riflettere il sentimento dell’interlocutore</vt:lpstr>
      <vt:lpstr>Ascolto Attivo accettare il punto di vista dell’altro</vt:lpstr>
      <vt:lpstr>Incoraggiare senza imporre</vt:lpstr>
      <vt:lpstr>Incoraggiare senza imporre Linguaggio Positivo</vt:lpstr>
      <vt:lpstr>Incoraggiare senza imporre Linguaggio Positivo</vt:lpstr>
      <vt:lpstr>Sostenere  gli errori</vt:lpstr>
      <vt:lpstr>Diapositiva 16</vt:lpstr>
      <vt:lpstr>Sostenere gli errori la punizione produttiva</vt:lpstr>
      <vt:lpstr> Sostenere gli errori la regola del 3</vt:lpstr>
      <vt:lpstr>Sostenere gli errori la regola del 3 e punizione produttiva</vt:lpstr>
      <vt:lpstr>Sostenere gli errori la regola del 3 e punizione produttiva</vt:lpstr>
      <vt:lpstr>Sostenere gli errori essenzialità</vt:lpstr>
      <vt:lpstr>Diapositiva 22</vt:lpstr>
      <vt:lpstr>Gestione comportamentale e emotiva la tecnica dell’anticipazione</vt:lpstr>
      <vt:lpstr>Gestione comportamentale e emotiva la tecnica dell’anticipazione</vt:lpstr>
      <vt:lpstr>Gestione comportamentale e emotiva la tecnica dell’anticipazione</vt:lpstr>
      <vt:lpstr>Diapositiva 26</vt:lpstr>
      <vt:lpstr>Accoglienza fisica porsi all’altezza del bambino</vt:lpstr>
      <vt:lpstr>Accoglienza fisica gesti affettivi</vt:lpstr>
      <vt:lpstr>Diapositiva 29</vt:lpstr>
      <vt:lpstr>Rapporto con  la famiglia</vt:lpstr>
      <vt:lpstr>Punta al meglio, accetta il quasi  ;)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Pernici</dc:creator>
  <cp:lastModifiedBy>Luisa Pedrinoni</cp:lastModifiedBy>
  <cp:revision>216</cp:revision>
  <dcterms:created xsi:type="dcterms:W3CDTF">2020-05-14T14:19:45Z</dcterms:created>
  <dcterms:modified xsi:type="dcterms:W3CDTF">2021-05-22T06:30:27Z</dcterms:modified>
</cp:coreProperties>
</file>