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sldIdLst>
    <p:sldId id="267" r:id="rId2"/>
    <p:sldId id="298" r:id="rId3"/>
    <p:sldId id="347" r:id="rId4"/>
    <p:sldId id="348" r:id="rId5"/>
    <p:sldId id="349" r:id="rId6"/>
    <p:sldId id="350" r:id="rId7"/>
    <p:sldId id="351" r:id="rId8"/>
    <p:sldId id="352" r:id="rId9"/>
    <p:sldId id="353"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66" r:id="rId23"/>
    <p:sldId id="367" r:id="rId24"/>
    <p:sldId id="368" r:id="rId25"/>
    <p:sldId id="369" r:id="rId26"/>
    <p:sldId id="370" r:id="rId27"/>
    <p:sldId id="371" r:id="rId28"/>
    <p:sldId id="372" r:id="rId29"/>
    <p:sldId id="373" r:id="rId30"/>
    <p:sldId id="374" r:id="rId31"/>
    <p:sldId id="375" r:id="rId32"/>
    <p:sldId id="327" r:id="rId3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60"/>
  </p:normalViewPr>
  <p:slideViewPr>
    <p:cSldViewPr>
      <p:cViewPr>
        <p:scale>
          <a:sx n="66" d="100"/>
          <a:sy n="66" d="100"/>
        </p:scale>
        <p:origin x="-1506"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825325A1-2743-4286-A33A-CAE3A585C25A}"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transition>
    <p:wipe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5325A1-2743-4286-A33A-CAE3A585C25A}" type="slidenum">
              <a:rPr lang="it-IT" smtClean="0"/>
              <a:pPr/>
              <a:t>‹N›</a:t>
            </a:fld>
            <a:endParaRPr lang="it-IT"/>
          </a:p>
        </p:txBody>
      </p:sp>
    </p:spTree>
  </p:cSld>
  <p:clrMapOvr>
    <a:masterClrMapping/>
  </p:clrMapOvr>
  <p:transition>
    <p:wipe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5325A1-2743-4286-A33A-CAE3A585C25A}" type="slidenum">
              <a:rPr lang="it-IT" smtClean="0"/>
              <a:pPr/>
              <a:t>‹N›</a:t>
            </a:fld>
            <a:endParaRPr lang="it-IT"/>
          </a:p>
        </p:txBody>
      </p:sp>
    </p:spTree>
  </p:cSld>
  <p:clrMapOvr>
    <a:masterClrMapping/>
  </p:clrMapOvr>
  <p:transition>
    <p:wipe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5325A1-2743-4286-A33A-CAE3A585C25A}"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p:wipe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5" name="Segnaposto piè di pagina 4"/>
          <p:cNvSpPr>
            <a:spLocks noGrp="1"/>
          </p:cNvSpPr>
          <p:nvPr>
            <p:ph type="ftr" sz="quarter" idx="11"/>
          </p:nvPr>
        </p:nvSpPr>
        <p:spPr>
          <a:xfrm>
            <a:off x="800100" y="6172200"/>
            <a:ext cx="4000500" cy="457200"/>
          </a:xfrm>
        </p:spPr>
        <p:txBody>
          <a:bodyPr/>
          <a:lstStyle/>
          <a:p>
            <a:endParaRPr lang="it-IT"/>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825325A1-2743-4286-A33A-CAE3A585C25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transition>
    <p:wipe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5325A1-2743-4286-A33A-CAE3A585C25A}"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p:wipe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25325A1-2743-4286-A33A-CAE3A585C25A}"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p:wipe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25325A1-2743-4286-A33A-CAE3A585C25A}" type="slidenum">
              <a:rPr lang="it-IT" smtClean="0"/>
              <a:pPr/>
              <a:t>‹N›</a:t>
            </a:fld>
            <a:endParaRPr lang="it-IT"/>
          </a:p>
        </p:txBody>
      </p:sp>
    </p:spTree>
  </p:cSld>
  <p:clrMapOvr>
    <a:masterClrMapping/>
  </p:clrMapOvr>
  <p:transition>
    <p:wipe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25325A1-2743-4286-A33A-CAE3A585C25A}" type="slidenum">
              <a:rPr lang="it-IT" smtClean="0"/>
              <a:pPr/>
              <a:t>‹N›</a:t>
            </a:fld>
            <a:endParaRPr lang="it-IT"/>
          </a:p>
        </p:txBody>
      </p:sp>
    </p:spTree>
  </p:cSld>
  <p:clrMapOvr>
    <a:masterClrMapping/>
  </p:clrMapOvr>
  <p:transition>
    <p:wipe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5325A1-2743-4286-A33A-CAE3A585C25A}"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transition>
    <p:wipe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17EC1A9-0824-4946-9E53-8FC91E47F206}" type="datetimeFigureOut">
              <a:rPr lang="it-IT" smtClean="0"/>
              <a:pPr/>
              <a:t>22/05/2021</a:t>
            </a:fld>
            <a:endParaRPr lang="it-IT"/>
          </a:p>
        </p:txBody>
      </p:sp>
      <p:sp>
        <p:nvSpPr>
          <p:cNvPr id="6" name="Segnaposto piè di pagina 5"/>
          <p:cNvSpPr>
            <a:spLocks noGrp="1"/>
          </p:cNvSpPr>
          <p:nvPr>
            <p:ph type="ftr" sz="quarter" idx="11"/>
          </p:nvPr>
        </p:nvSpPr>
        <p:spPr>
          <a:xfrm>
            <a:off x="914400" y="6172200"/>
            <a:ext cx="3886200" cy="457200"/>
          </a:xfrm>
        </p:spPr>
        <p:txBody>
          <a:bodyPr/>
          <a:lstStyle/>
          <a:p>
            <a:endParaRPr lang="it-IT"/>
          </a:p>
        </p:txBody>
      </p:sp>
      <p:sp>
        <p:nvSpPr>
          <p:cNvPr id="7" name="Segnaposto numero diapositiva 6"/>
          <p:cNvSpPr>
            <a:spLocks noGrp="1"/>
          </p:cNvSpPr>
          <p:nvPr>
            <p:ph type="sldNum" sz="quarter" idx="12"/>
          </p:nvPr>
        </p:nvSpPr>
        <p:spPr>
          <a:xfrm>
            <a:off x="146304" y="6208776"/>
            <a:ext cx="457200" cy="457200"/>
          </a:xfrm>
        </p:spPr>
        <p:txBody>
          <a:bodyPr/>
          <a:lstStyle/>
          <a:p>
            <a:fld id="{825325A1-2743-4286-A33A-CAE3A585C25A}"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transition>
    <p:wipe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17EC1A9-0824-4946-9E53-8FC91E47F206}" type="datetimeFigureOut">
              <a:rPr lang="it-IT" smtClean="0"/>
              <a:pPr/>
              <a:t>22/05/2021</a:t>
            </a:fld>
            <a:endParaRPr lang="it-IT"/>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25325A1-2743-4286-A33A-CAE3A585C25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ransition>
    <p:wipe dir="u"/>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0" y="1772816"/>
            <a:ext cx="9144000" cy="522288"/>
          </a:xfrm>
        </p:spPr>
        <p:txBody>
          <a:bodyPr>
            <a:noAutofit/>
          </a:bodyPr>
          <a:lstStyle/>
          <a:p>
            <a:pPr algn="ctr"/>
            <a:r>
              <a:rPr lang="it-IT" sz="4800" b="1" dirty="0" smtClean="0">
                <a:solidFill>
                  <a:srgbClr val="0070C0"/>
                </a:solidFill>
              </a:rPr>
              <a:t>Empatia ed efficacia </a:t>
            </a:r>
            <a:br>
              <a:rPr lang="it-IT" sz="4800" b="1" dirty="0" smtClean="0">
                <a:solidFill>
                  <a:srgbClr val="0070C0"/>
                </a:solidFill>
              </a:rPr>
            </a:br>
            <a:r>
              <a:rPr lang="it-IT" sz="4800" b="1" dirty="0" smtClean="0">
                <a:solidFill>
                  <a:srgbClr val="0070C0"/>
                </a:solidFill>
              </a:rPr>
              <a:t>comunicativa </a:t>
            </a:r>
            <a:br>
              <a:rPr lang="it-IT" sz="4800" b="1" dirty="0" smtClean="0">
                <a:solidFill>
                  <a:srgbClr val="0070C0"/>
                </a:solidFill>
              </a:rPr>
            </a:br>
            <a:r>
              <a:rPr lang="it-IT" sz="4800" b="1" dirty="0" smtClean="0">
                <a:solidFill>
                  <a:srgbClr val="0070C0"/>
                </a:solidFill>
              </a:rPr>
              <a:t>nella </a:t>
            </a:r>
            <a:br>
              <a:rPr lang="it-IT" sz="4800" b="1" dirty="0" smtClean="0">
                <a:solidFill>
                  <a:srgbClr val="0070C0"/>
                </a:solidFill>
              </a:rPr>
            </a:br>
            <a:r>
              <a:rPr lang="it-IT" sz="4800" b="1" dirty="0" smtClean="0">
                <a:solidFill>
                  <a:srgbClr val="0070C0"/>
                </a:solidFill>
              </a:rPr>
              <a:t>Scuola secondaria</a:t>
            </a:r>
            <a:endParaRPr lang="it-IT" sz="4800" b="1" dirty="0">
              <a:solidFill>
                <a:srgbClr val="0070C0"/>
              </a:solidFill>
            </a:endParaRPr>
          </a:p>
        </p:txBody>
      </p:sp>
      <p:sp>
        <p:nvSpPr>
          <p:cNvPr id="8" name="CasellaDiTesto 7"/>
          <p:cNvSpPr txBox="1"/>
          <p:nvPr/>
        </p:nvSpPr>
        <p:spPr>
          <a:xfrm>
            <a:off x="0" y="5013176"/>
            <a:ext cx="9144000" cy="646331"/>
          </a:xfrm>
          <a:prstGeom prst="rect">
            <a:avLst/>
          </a:prstGeom>
          <a:noFill/>
        </p:spPr>
        <p:txBody>
          <a:bodyPr wrap="square" rtlCol="0">
            <a:spAutoFit/>
          </a:bodyPr>
          <a:lstStyle/>
          <a:p>
            <a:pPr algn="ctr"/>
            <a:r>
              <a:rPr lang="it-IT" dirty="0" smtClean="0"/>
              <a:t>Dr.ssa Alessandra Pernici</a:t>
            </a:r>
          </a:p>
          <a:p>
            <a:pPr algn="ctr"/>
            <a:r>
              <a:rPr lang="it-IT" dirty="0" smtClean="0"/>
              <a:t>Psicologa e Formatrice</a:t>
            </a:r>
            <a:endParaRPr lang="it-IT" dirty="0"/>
          </a:p>
        </p:txBody>
      </p:sp>
      <p:pic>
        <p:nvPicPr>
          <p:cNvPr id="10" name="Immagine 9" descr="logo senza sfondo.png"/>
          <p:cNvPicPr>
            <a:picLocks noChangeAspect="1"/>
          </p:cNvPicPr>
          <p:nvPr/>
        </p:nvPicPr>
        <p:blipFill>
          <a:blip r:embed="rId2" cstate="print">
            <a:lum bright="-20000" contrast="40000"/>
          </a:blip>
          <a:srcRect b="26667"/>
          <a:stretch>
            <a:fillRect/>
          </a:stretch>
        </p:blipFill>
        <p:spPr>
          <a:xfrm>
            <a:off x="3995936" y="5733256"/>
            <a:ext cx="1061082" cy="792087"/>
          </a:xfrm>
          <a:prstGeom prst="rect">
            <a:avLst/>
          </a:prstGeom>
        </p:spPr>
      </p:pic>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dirty="0" smtClean="0">
                <a:solidFill>
                  <a:schemeClr val="tx1"/>
                </a:solidFill>
                <a:effectLst/>
              </a:rPr>
              <a:t>Parlare non è chiacchierare</a:t>
            </a: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rgbClr val="0070C0"/>
                </a:solidFill>
              </a:rPr>
              <a:t>Dire quello che serve </a:t>
            </a:r>
            <a:r>
              <a:rPr lang="it-IT" sz="2400" dirty="0" smtClean="0">
                <a:solidFill>
                  <a:schemeClr val="tx1"/>
                </a:solidFill>
              </a:rPr>
              <a:t>permette di:</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arrivare in profondità</a:t>
            </a:r>
            <a:br>
              <a:rPr lang="it-IT" sz="2400" dirty="0" smtClean="0">
                <a:solidFill>
                  <a:schemeClr val="tx1"/>
                </a:solidFill>
              </a:rPr>
            </a:br>
            <a:r>
              <a:rPr lang="it-IT" sz="2400" dirty="0" smtClean="0">
                <a:solidFill>
                  <a:schemeClr val="tx1"/>
                </a:solidFill>
              </a:rPr>
              <a:t>essere intenzionali</a:t>
            </a:r>
            <a:br>
              <a:rPr lang="it-IT" sz="2400" dirty="0" smtClean="0">
                <a:solidFill>
                  <a:schemeClr val="tx1"/>
                </a:solidFill>
              </a:rPr>
            </a:br>
            <a:r>
              <a:rPr lang="it-IT" sz="2400" dirty="0" smtClean="0">
                <a:solidFill>
                  <a:schemeClr val="tx1"/>
                </a:solidFill>
              </a:rPr>
              <a:t>essere concisi e non approssimativi</a:t>
            </a:r>
            <a:br>
              <a:rPr lang="it-IT" sz="2400" dirty="0" smtClean="0">
                <a:solidFill>
                  <a:schemeClr val="tx1"/>
                </a:solidFill>
              </a:rPr>
            </a:br>
            <a:r>
              <a:rPr lang="it-IT" sz="2400" dirty="0" smtClean="0">
                <a:solidFill>
                  <a:schemeClr val="tx1"/>
                </a:solidFill>
              </a:rPr>
              <a:t>centrare te stesso e l’interlocutore</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Essenzialità</a:t>
            </a:r>
            <a:endParaRPr lang="it-IT" sz="2400" i="1" dirty="0"/>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effectLst/>
              </a:rPr>
              <a:t>Tempi </a:t>
            </a:r>
            <a:r>
              <a:rPr lang="it-IT" sz="2400" dirty="0" err="1" smtClean="0">
                <a:solidFill>
                  <a:schemeClr val="tx1"/>
                </a:solidFill>
                <a:effectLst/>
              </a:rPr>
              <a:t>attentivi</a:t>
            </a:r>
            <a:r>
              <a:rPr lang="it-IT" sz="2400" dirty="0" smtClean="0">
                <a:solidFill>
                  <a:schemeClr val="tx1"/>
                </a:solidFill>
                <a:effectLst/>
              </a:rPr>
              <a:t> ancora ridotti </a:t>
            </a:r>
            <a:br>
              <a:rPr lang="it-IT" sz="2400" dirty="0" smtClean="0">
                <a:solidFill>
                  <a:schemeClr val="tx1"/>
                </a:solidFill>
                <a:effectLst/>
              </a:rPr>
            </a:br>
            <a:r>
              <a:rPr lang="it-IT" sz="2400" dirty="0" smtClean="0">
                <a:solidFill>
                  <a:schemeClr val="tx1"/>
                </a:solidFill>
                <a:effectLst/>
              </a:rPr>
              <a:t>e influenzati da molteplici interferenze</a:t>
            </a:r>
            <a:br>
              <a:rPr lang="it-IT" sz="2400"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I discorsi troppo lunghi alimentano distrazione, </a:t>
            </a:r>
            <a:br>
              <a:rPr lang="it-IT" sz="2400" dirty="0" smtClean="0">
                <a:solidFill>
                  <a:schemeClr val="tx1"/>
                </a:solidFill>
              </a:rPr>
            </a:br>
            <a:r>
              <a:rPr lang="it-IT" sz="2400" dirty="0" smtClean="0">
                <a:solidFill>
                  <a:schemeClr val="tx1"/>
                </a:solidFill>
              </a:rPr>
              <a:t>non ascolto, a rischio tratti oppositivi</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Nel gruppo causa diverse forme di interpretazione del messaggio,lamentele e e scarsa direttività</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Essenzialità</a:t>
            </a:r>
            <a:endParaRPr lang="it-IT" sz="2400" i="1" dirty="0"/>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Utile il supporto con esempi e richiami esperienziali</a:t>
            </a:r>
            <a:br>
              <a:rPr lang="it-IT" sz="2400"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Far notare l’errore, accettandolo </a:t>
            </a:r>
            <a:br>
              <a:rPr lang="it-IT" sz="2400" dirty="0" smtClean="0">
                <a:solidFill>
                  <a:schemeClr val="tx1"/>
                </a:solidFill>
              </a:rPr>
            </a:br>
            <a:r>
              <a:rPr lang="it-IT" sz="2400" dirty="0" smtClean="0">
                <a:solidFill>
                  <a:schemeClr val="tx1"/>
                </a:solidFill>
              </a:rPr>
              <a:t>e proporre nel qui ed ora </a:t>
            </a:r>
            <a:br>
              <a:rPr lang="it-IT" sz="2400" dirty="0" smtClean="0">
                <a:solidFill>
                  <a:schemeClr val="tx1"/>
                </a:solidFill>
              </a:rPr>
            </a:br>
            <a:r>
              <a:rPr lang="it-IT" sz="2400" dirty="0" smtClean="0">
                <a:solidFill>
                  <a:schemeClr val="tx1"/>
                </a:solidFill>
              </a:rPr>
              <a:t>comportamenti alternativi positivi</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“Hai mai pensato che potresti anche fare così?”</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Essenzialità</a:t>
            </a:r>
            <a:endParaRPr lang="it-IT" sz="2400" i="1" dirty="0"/>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dirty="0" smtClean="0">
                <a:solidFill>
                  <a:schemeClr val="tx1"/>
                </a:solidFill>
                <a:effectLst/>
              </a:rPr>
              <a:t>Contraddizione emotiva</a:t>
            </a:r>
            <a:br>
              <a:rPr lang="it-IT" dirty="0" smtClean="0">
                <a:solidFill>
                  <a:schemeClr val="tx1"/>
                </a:solidFill>
                <a:effectLst/>
              </a:rPr>
            </a:br>
            <a:r>
              <a:rPr lang="it-IT" sz="2400" dirty="0" smtClean="0">
                <a:solidFill>
                  <a:schemeClr val="tx1"/>
                </a:solidFill>
              </a:rPr>
              <a:t>mancanza di sincerità</a:t>
            </a:r>
            <a:r>
              <a:rPr lang="it-IT" dirty="0" smtClean="0">
                <a:solidFill>
                  <a:schemeClr val="tx1"/>
                </a:solidFill>
                <a:effectLst/>
              </a:rPr>
              <a:t/>
            </a:r>
            <a:br>
              <a:rPr lang="it-IT" dirty="0" smtClean="0">
                <a:solidFill>
                  <a:schemeClr val="tx1"/>
                </a:solidFill>
                <a:effectLst/>
              </a:rPr>
            </a:br>
            <a:r>
              <a:rPr lang="it-IT" dirty="0" smtClean="0">
                <a:solidFill>
                  <a:schemeClr val="tx1"/>
                </a:solidFill>
              </a:rPr>
              <a:t/>
            </a:r>
            <a:br>
              <a:rPr lang="it-IT" dirty="0" smtClean="0">
                <a:solidFill>
                  <a:schemeClr val="tx1"/>
                </a:solidFill>
              </a:rPr>
            </a:br>
            <a:r>
              <a:rPr lang="it-IT" sz="2400" dirty="0" smtClean="0">
                <a:solidFill>
                  <a:srgbClr val="0070C0"/>
                </a:solidFill>
              </a:rPr>
              <a:t>Spiegazione auto riferita</a:t>
            </a:r>
            <a:r>
              <a:rPr lang="it-IT" sz="2400" dirty="0" smtClean="0">
                <a:solidFill>
                  <a:schemeClr val="tx1"/>
                </a:solidFill>
              </a:rPr>
              <a:t/>
            </a:r>
            <a:br>
              <a:rPr lang="it-IT" sz="2400" dirty="0" smtClean="0">
                <a:solidFill>
                  <a:schemeClr val="tx1"/>
                </a:solidFill>
              </a:rPr>
            </a:br>
            <a:r>
              <a:rPr lang="it-IT" sz="2400" dirty="0" smtClean="0">
                <a:solidFill>
                  <a:schemeClr val="tx1"/>
                </a:solidFill>
              </a:rPr>
              <a:t>“Il </a:t>
            </a:r>
            <a:r>
              <a:rPr lang="it-IT" sz="2400" dirty="0" err="1" smtClean="0">
                <a:solidFill>
                  <a:schemeClr val="tx1"/>
                </a:solidFill>
              </a:rPr>
              <a:t>profe</a:t>
            </a:r>
            <a:r>
              <a:rPr lang="it-IT" sz="2400" dirty="0" smtClean="0">
                <a:solidFill>
                  <a:schemeClr val="tx1"/>
                </a:solidFill>
              </a:rPr>
              <a:t> ce l’ha con me”</a:t>
            </a:r>
            <a:endParaRPr lang="it-IT"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      Verità e coerenza</a:t>
            </a:r>
            <a:endParaRPr lang="it-IT" sz="2400" i="1" dirty="0"/>
          </a:p>
        </p:txBody>
      </p:sp>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Una buona autorevolezza </a:t>
            </a:r>
            <a:br>
              <a:rPr lang="it-IT" sz="2400" dirty="0" smtClean="0">
                <a:solidFill>
                  <a:schemeClr val="tx1"/>
                </a:solidFill>
                <a:effectLst/>
              </a:rPr>
            </a:br>
            <a:r>
              <a:rPr lang="it-IT" sz="2400" dirty="0" smtClean="0">
                <a:solidFill>
                  <a:schemeClr val="tx1"/>
                </a:solidFill>
                <a:effectLst/>
              </a:rPr>
              <a:t>è </a:t>
            </a:r>
            <a:r>
              <a:rPr lang="it-IT" sz="2400" dirty="0" smtClean="0">
                <a:solidFill>
                  <a:srgbClr val="0070C0"/>
                </a:solidFill>
                <a:effectLst/>
              </a:rPr>
              <a:t>fonte di spiegazione e comprensione </a:t>
            </a:r>
            <a:r>
              <a:rPr lang="it-IT" sz="2400" dirty="0" smtClean="0">
                <a:solidFill>
                  <a:schemeClr val="tx1"/>
                </a:solidFill>
                <a:effectLst/>
              </a:rPr>
              <a:t>delle situazioni</a:t>
            </a:r>
            <a:br>
              <a:rPr lang="it-IT" sz="2400"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I tuoi alunni leggono la realtà anche tramite te </a:t>
            </a:r>
            <a:br>
              <a:rPr lang="it-IT" sz="2400" dirty="0" smtClean="0">
                <a:solidFill>
                  <a:schemeClr val="tx1"/>
                </a:solidFill>
              </a:rPr>
            </a:br>
            <a:r>
              <a:rPr lang="it-IT" sz="2400" dirty="0" smtClean="0">
                <a:solidFill>
                  <a:schemeClr val="tx1"/>
                </a:solidFill>
              </a:rPr>
              <a:t>che, sinceramente, </a:t>
            </a:r>
            <a:br>
              <a:rPr lang="it-IT" sz="2400" dirty="0" smtClean="0">
                <a:solidFill>
                  <a:schemeClr val="tx1"/>
                </a:solidFill>
              </a:rPr>
            </a:br>
            <a:r>
              <a:rPr lang="it-IT" sz="2400" dirty="0" smtClean="0">
                <a:solidFill>
                  <a:schemeClr val="tx1"/>
                </a:solidFill>
              </a:rPr>
              <a:t>vivi le difficoltà, la conflittualità, le fatiche, </a:t>
            </a:r>
            <a:br>
              <a:rPr lang="it-IT" sz="2400" dirty="0" smtClean="0">
                <a:solidFill>
                  <a:schemeClr val="tx1"/>
                </a:solidFill>
              </a:rPr>
            </a:br>
            <a:r>
              <a:rPr lang="it-IT" sz="2400" dirty="0" smtClean="0">
                <a:solidFill>
                  <a:schemeClr val="tx1"/>
                </a:solidFill>
              </a:rPr>
              <a:t>perché semplicemente </a:t>
            </a:r>
            <a:r>
              <a:rPr lang="it-IT" sz="2400" dirty="0" smtClean="0">
                <a:solidFill>
                  <a:srgbClr val="0070C0"/>
                </a:solidFill>
              </a:rPr>
              <a:t>ci sono </a:t>
            </a:r>
            <a:r>
              <a:rPr lang="it-IT" sz="2400" dirty="0" smtClean="0">
                <a:solidFill>
                  <a:schemeClr val="tx1"/>
                </a:solidFill>
              </a:rPr>
              <a:t>in ogni rapporto</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 Verità e coerenza</a:t>
            </a:r>
            <a:endParaRPr lang="it-IT" sz="2400" i="1" dirty="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dirty="0" smtClean="0">
                <a:solidFill>
                  <a:schemeClr val="tx1"/>
                </a:solidFill>
                <a:effectLst/>
              </a:rPr>
              <a:t>Coerenza</a:t>
            </a: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corrispondenza fra ciò che proviamo e ciò che esprimiamo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rgbClr val="0070C0"/>
                </a:solidFill>
              </a:rPr>
              <a:t>Un equilibrio importante che trasmette fiducia da parte degli altri</a:t>
            </a:r>
            <a:r>
              <a:rPr lang="it-IT" sz="2400" dirty="0" smtClean="0">
                <a:solidFill>
                  <a:schemeClr val="tx1"/>
                </a:solidFill>
              </a:rPr>
              <a:t/>
            </a:r>
            <a:br>
              <a:rPr lang="it-IT" sz="2400" dirty="0" smtClean="0">
                <a:solidFill>
                  <a:schemeClr val="tx1"/>
                </a:solidFill>
              </a:rPr>
            </a:br>
            <a:r>
              <a:rPr lang="it-IT" sz="2400" dirty="0" smtClean="0">
                <a:solidFill>
                  <a:schemeClr val="tx1"/>
                </a:solidFill>
              </a:rPr>
              <a:t>Accettare le informazioni/situazioni</a:t>
            </a:r>
            <a:br>
              <a:rPr lang="it-IT" sz="2400" dirty="0" smtClean="0">
                <a:solidFill>
                  <a:schemeClr val="tx1"/>
                </a:solidFill>
              </a:rPr>
            </a:br>
            <a:r>
              <a:rPr lang="it-IT" sz="2400" dirty="0" smtClean="0">
                <a:solidFill>
                  <a:schemeClr val="tx1"/>
                </a:solidFill>
              </a:rPr>
              <a:t> e i momenti faticosi della vita scolastica</a:t>
            </a:r>
            <a:br>
              <a:rPr lang="it-IT" sz="2400" dirty="0" smtClean="0">
                <a:solidFill>
                  <a:schemeClr val="tx1"/>
                </a:solidFill>
              </a:rPr>
            </a:br>
            <a:r>
              <a:rPr lang="it-IT" sz="2400" dirty="0" smtClean="0">
                <a:solidFill>
                  <a:schemeClr val="tx1"/>
                </a:solidFill>
              </a:rPr>
              <a:t>diventa un’opportunità per gestirli</a:t>
            </a:r>
            <a:br>
              <a:rPr lang="it-IT" sz="2400" dirty="0" smtClean="0">
                <a:solidFill>
                  <a:schemeClr val="tx1"/>
                </a:solidFill>
              </a:rPr>
            </a:br>
            <a:r>
              <a:rPr lang="it-IT" sz="2400" dirty="0" smtClean="0">
                <a:solidFill>
                  <a:schemeClr val="tx1"/>
                </a:solidFill>
              </a:rPr>
              <a:t>e non subirli</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Verità e coerenza</a:t>
            </a:r>
            <a:endParaRPr lang="it-IT" sz="2400" i="1" dirty="0"/>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Prenditi tempo per evitare spiegazioni improvvisate e dichiaralo</a:t>
            </a:r>
            <a:br>
              <a:rPr lang="it-IT" sz="2400" dirty="0" smtClean="0">
                <a:solidFill>
                  <a:schemeClr val="tx1"/>
                </a:solidFill>
              </a:rPr>
            </a:br>
            <a:r>
              <a:rPr lang="it-IT" sz="2000" dirty="0" smtClean="0">
                <a:solidFill>
                  <a:schemeClr val="tx1"/>
                </a:solidFill>
              </a:rPr>
              <a:t>“Mi prendi alla sprovvista, penso a quello che mi hai detto e poi ti spiego bene”</a:t>
            </a:r>
            <a:br>
              <a:rPr lang="it-IT" sz="20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Sincero e coerente perché </a:t>
            </a:r>
            <a:r>
              <a:rPr lang="it-IT" sz="2400" dirty="0" smtClean="0">
                <a:solidFill>
                  <a:srgbClr val="0070C0"/>
                </a:solidFill>
              </a:rPr>
              <a:t>rispecchi la realtà</a:t>
            </a:r>
            <a:r>
              <a:rPr lang="it-IT" sz="2400" dirty="0" smtClean="0">
                <a:solidFill>
                  <a:schemeClr val="tx1"/>
                </a:solidFill>
              </a:rPr>
              <a:t/>
            </a:r>
            <a:br>
              <a:rPr lang="it-IT" sz="2400" dirty="0" smtClean="0">
                <a:solidFill>
                  <a:schemeClr val="tx1"/>
                </a:solidFill>
              </a:rPr>
            </a:br>
            <a:r>
              <a:rPr lang="it-IT" sz="2400" dirty="0" smtClean="0">
                <a:solidFill>
                  <a:schemeClr val="tx1"/>
                </a:solidFill>
              </a:rPr>
              <a:t>Poni l’accento su un difficoltà che può capitare</a:t>
            </a:r>
            <a:br>
              <a:rPr lang="it-IT" sz="2400" dirty="0" smtClean="0">
                <a:solidFill>
                  <a:schemeClr val="tx1"/>
                </a:solidFill>
              </a:rPr>
            </a:br>
            <a:r>
              <a:rPr lang="it-IT" sz="2400" dirty="0" smtClean="0">
                <a:solidFill>
                  <a:schemeClr val="tx1"/>
                </a:solidFill>
              </a:rPr>
              <a:t>Ma la gestirai prendendoti il tempo giusto</a:t>
            </a:r>
            <a:br>
              <a:rPr lang="it-IT" sz="2400" dirty="0" smtClean="0">
                <a:solidFill>
                  <a:schemeClr val="tx1"/>
                </a:solidFill>
              </a:rPr>
            </a:br>
            <a:r>
              <a:rPr lang="it-IT" sz="2400" dirty="0" smtClean="0">
                <a:solidFill>
                  <a:schemeClr val="tx1"/>
                </a:solidFill>
              </a:rPr>
              <a:t>e </a:t>
            </a:r>
            <a:r>
              <a:rPr lang="it-IT" sz="2400" dirty="0" smtClean="0">
                <a:solidFill>
                  <a:srgbClr val="0070C0"/>
                </a:solidFill>
              </a:rPr>
              <a:t>lo dimostri</a:t>
            </a:r>
            <a:endParaRPr lang="it-IT" sz="2400" dirty="0">
              <a:solidFill>
                <a:srgbClr val="0070C0"/>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Verità e coerenza</a:t>
            </a:r>
            <a:endParaRPr lang="it-IT" sz="2400" i="1" dirty="0"/>
          </a:p>
        </p:txBody>
      </p:sp>
    </p:spTree>
  </p:cSld>
  <p:clrMapOvr>
    <a:masterClrMapping/>
  </p:clrMapOvr>
  <p:transition>
    <p:wipe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Lo fai sentire accudito</a:t>
            </a:r>
            <a:br>
              <a:rPr lang="it-IT" sz="2400" dirty="0" smtClean="0">
                <a:solidFill>
                  <a:schemeClr val="tx1"/>
                </a:solidFill>
              </a:rPr>
            </a:br>
            <a:r>
              <a:rPr lang="it-IT" sz="2400" dirty="0" smtClean="0">
                <a:solidFill>
                  <a:schemeClr val="tx1"/>
                </a:solidFill>
              </a:rPr>
              <a:t>e gli stai insegnando che le cose e i momenti difficili ci sono</a:t>
            </a:r>
            <a:br>
              <a:rPr lang="it-IT" sz="2400" dirty="0" smtClean="0">
                <a:solidFill>
                  <a:schemeClr val="tx1"/>
                </a:solidFill>
              </a:rPr>
            </a:br>
            <a:r>
              <a:rPr lang="it-IT" sz="2400" dirty="0" smtClean="0">
                <a:solidFill>
                  <a:schemeClr val="tx1"/>
                </a:solidFill>
              </a:rPr>
              <a:t>e se ne può parlare</a:t>
            </a:r>
            <a:br>
              <a:rPr lang="it-IT" sz="2400" dirty="0" smtClean="0">
                <a:solidFill>
                  <a:schemeClr val="tx1"/>
                </a:solidFill>
              </a:rPr>
            </a:br>
            <a:r>
              <a:rPr lang="it-IT" sz="2400" dirty="0" smtClean="0">
                <a:solidFill>
                  <a:schemeClr val="tx1"/>
                </a:solidFill>
              </a:rPr>
              <a:t>ma con la giusta attenzione</a:t>
            </a:r>
            <a:br>
              <a:rPr lang="it-IT" sz="2400" dirty="0" smtClean="0">
                <a:solidFill>
                  <a:schemeClr val="tx1"/>
                </a:solidFill>
              </a:rPr>
            </a:br>
            <a:r>
              <a:rPr lang="it-IT" sz="2400" dirty="0" smtClean="0">
                <a:solidFill>
                  <a:schemeClr val="tx1"/>
                </a:solidFill>
              </a:rPr>
              <a:t>senza farsi prendere dall’istinto</a:t>
            </a:r>
            <a:br>
              <a:rPr lang="it-IT" sz="2400" dirty="0" smtClean="0">
                <a:solidFill>
                  <a:schemeClr val="tx1"/>
                </a:solidFill>
              </a:rPr>
            </a:br>
            <a:r>
              <a:rPr lang="it-IT" sz="2400" dirty="0" smtClean="0">
                <a:solidFill>
                  <a:schemeClr val="tx1"/>
                </a:solidFill>
              </a:rPr>
              <a:t>rischiando di emettere reazioni poco consone</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Verità e coerenza</a:t>
            </a:r>
            <a:endParaRPr lang="it-IT" sz="2400" i="1" dirty="0"/>
          </a:p>
        </p:txBody>
      </p:sp>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rgbClr val="0070C0"/>
                </a:solidFill>
              </a:rPr>
              <a:t>Come usare le parole e in quale forma</a:t>
            </a:r>
            <a:br>
              <a:rPr lang="it-IT" sz="2400" dirty="0" smtClean="0">
                <a:solidFill>
                  <a:srgbClr val="0070C0"/>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LINGUAGGIO POSITIVO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Le informazioni date in forma negativa </a:t>
            </a:r>
            <a:br>
              <a:rPr lang="it-IT" sz="2400" dirty="0" smtClean="0">
                <a:solidFill>
                  <a:schemeClr val="tx1"/>
                </a:solidFill>
              </a:rPr>
            </a:br>
            <a:r>
              <a:rPr lang="it-IT" sz="2400" dirty="0" smtClean="0">
                <a:solidFill>
                  <a:schemeClr val="tx1"/>
                </a:solidFill>
              </a:rPr>
              <a:t>attivano il ricordo stesso di ciò che non devo fare. </a:t>
            </a:r>
            <a:br>
              <a:rPr lang="it-IT" sz="2400" dirty="0" smtClean="0">
                <a:solidFill>
                  <a:schemeClr val="tx1"/>
                </a:solidFill>
              </a:rPr>
            </a:br>
            <a:r>
              <a:rPr lang="it-IT" sz="2400" dirty="0" smtClean="0">
                <a:solidFill>
                  <a:schemeClr val="tx1"/>
                </a:solidFill>
              </a:rPr>
              <a:t>Le nostre indicazioni devono essere espresse in forma positiva</a:t>
            </a:r>
            <a:br>
              <a:rPr lang="it-IT" sz="2400" dirty="0" smtClean="0">
                <a:solidFill>
                  <a:schemeClr val="tx1"/>
                </a:solidFill>
              </a:rPr>
            </a:br>
            <a:r>
              <a:rPr lang="it-IT" sz="2400" dirty="0" err="1" smtClean="0">
                <a:solidFill>
                  <a:schemeClr val="tx1"/>
                </a:solidFill>
              </a:rPr>
              <a:t>perchè</a:t>
            </a:r>
            <a:r>
              <a:rPr lang="it-IT" sz="2400" dirty="0" smtClean="0">
                <a:solidFill>
                  <a:schemeClr val="tx1"/>
                </a:solidFill>
              </a:rPr>
              <a:t> vogliamo </a:t>
            </a:r>
            <a:r>
              <a:rPr lang="it-IT" sz="2400" dirty="0" smtClean="0">
                <a:solidFill>
                  <a:srgbClr val="0070C0"/>
                </a:solidFill>
              </a:rPr>
              <a:t>stimolare il ricordo dell’atteggiamento giusto </a:t>
            </a:r>
            <a:br>
              <a:rPr lang="it-IT" sz="2400" dirty="0" smtClean="0">
                <a:solidFill>
                  <a:srgbClr val="0070C0"/>
                </a:solidFill>
              </a:rPr>
            </a:br>
            <a:r>
              <a:rPr lang="it-IT" sz="2400" dirty="0" smtClean="0">
                <a:solidFill>
                  <a:srgbClr val="0070C0"/>
                </a:solidFill>
              </a:rPr>
              <a:t>e diffonderlo anche nel gruppo</a:t>
            </a:r>
            <a:r>
              <a:rPr lang="it-IT" sz="2400" dirty="0" smtClean="0">
                <a:solidFill>
                  <a:schemeClr val="tx1"/>
                </a:solidFill>
              </a:rPr>
              <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Linguaggio</a:t>
            </a:r>
            <a:endParaRPr lang="it-IT" sz="2400" i="1" dirty="0"/>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L’alternativa al NON deve essere il linguaggio positivo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es.</a:t>
            </a:r>
            <a:br>
              <a:rPr lang="it-IT" sz="2400" dirty="0" smtClean="0">
                <a:solidFill>
                  <a:schemeClr val="tx1"/>
                </a:solidFill>
              </a:rPr>
            </a:br>
            <a:r>
              <a:rPr lang="it-IT" sz="2400" dirty="0" smtClean="0">
                <a:solidFill>
                  <a:schemeClr val="tx1"/>
                </a:solidFill>
              </a:rPr>
              <a:t>    </a:t>
            </a:r>
            <a:r>
              <a:rPr lang="it-IT" sz="2400" dirty="0" err="1" smtClean="0">
                <a:solidFill>
                  <a:schemeClr val="tx1"/>
                </a:solidFill>
              </a:rPr>
              <a:t>Neg</a:t>
            </a:r>
            <a:r>
              <a:rPr lang="it-IT" sz="2400" dirty="0" smtClean="0">
                <a:solidFill>
                  <a:schemeClr val="tx1"/>
                </a:solidFill>
              </a:rPr>
              <a:t>: non alzatevi dai vostri banchi!</a:t>
            </a:r>
            <a:br>
              <a:rPr lang="it-IT" sz="2400" dirty="0" smtClean="0">
                <a:solidFill>
                  <a:schemeClr val="tx1"/>
                </a:solidFill>
              </a:rPr>
            </a:br>
            <a:r>
              <a:rPr lang="it-IT" sz="2400" dirty="0" err="1" smtClean="0">
                <a:solidFill>
                  <a:schemeClr val="tx1"/>
                </a:solidFill>
              </a:rPr>
              <a:t>Pos</a:t>
            </a:r>
            <a:r>
              <a:rPr lang="it-IT" sz="2400" dirty="0" smtClean="0">
                <a:solidFill>
                  <a:schemeClr val="tx1"/>
                </a:solidFill>
              </a:rPr>
              <a:t>: state seduti ai vostri banchi</a:t>
            </a:r>
            <a:br>
              <a:rPr lang="it-IT" sz="2400" dirty="0" smtClean="0">
                <a:solidFill>
                  <a:schemeClr val="tx1"/>
                </a:solidFill>
              </a:rPr>
            </a:br>
            <a:r>
              <a:rPr lang="it-IT" sz="2400" dirty="0" smtClean="0">
                <a:solidFill>
                  <a:schemeClr val="tx1"/>
                </a:solidFill>
              </a:rPr>
              <a:t>     Pro: state seduti ai vostri banche e</a:t>
            </a:r>
            <a:br>
              <a:rPr lang="it-IT" sz="2400" dirty="0" smtClean="0">
                <a:solidFill>
                  <a:schemeClr val="tx1"/>
                </a:solidFill>
              </a:rPr>
            </a:br>
            <a:r>
              <a:rPr lang="it-IT" sz="2400" dirty="0" smtClean="0">
                <a:solidFill>
                  <a:schemeClr val="tx1"/>
                </a:solidFill>
              </a:rPr>
              <a:t>                preparate il materiale di italiano</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Linguaggio</a:t>
            </a:r>
            <a:endParaRPr lang="it-IT" sz="2400" i="1" dirty="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36912"/>
            <a:ext cx="9144000" cy="522288"/>
          </a:xfrm>
        </p:spPr>
        <p:txBody>
          <a:bodyPr>
            <a:noAutofit/>
          </a:bodyPr>
          <a:lstStyle/>
          <a:p>
            <a:pPr algn="ctr"/>
            <a:r>
              <a:rPr lang="it-IT" dirty="0" smtClean="0">
                <a:solidFill>
                  <a:schemeClr val="tx1"/>
                </a:solidFill>
                <a:effectLst/>
              </a:rPr>
              <a:t>Tutte quelle abilità che </a:t>
            </a:r>
            <a:r>
              <a:rPr lang="it-IT" dirty="0" smtClean="0">
                <a:solidFill>
                  <a:srgbClr val="0070C0"/>
                </a:solidFill>
                <a:effectLst/>
              </a:rPr>
              <a:t>ci permettono </a:t>
            </a:r>
            <a:br>
              <a:rPr lang="it-IT" dirty="0" smtClean="0">
                <a:solidFill>
                  <a:srgbClr val="0070C0"/>
                </a:solidFill>
                <a:effectLst/>
              </a:rPr>
            </a:br>
            <a:r>
              <a:rPr lang="it-IT" dirty="0" smtClean="0">
                <a:solidFill>
                  <a:srgbClr val="0070C0"/>
                </a:solidFill>
                <a:effectLst/>
              </a:rPr>
              <a:t>di porci nella giusta accoglienza comunicativa</a:t>
            </a:r>
            <a:r>
              <a:rPr lang="it-IT" dirty="0" smtClean="0">
                <a:solidFill>
                  <a:schemeClr val="tx1"/>
                </a:solidFill>
                <a:effectLst/>
              </a:rPr>
              <a:t/>
            </a:r>
            <a:br>
              <a:rPr lang="it-IT"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Identificate nell’ ASCOLTO ATTIVO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r>
              <a:rPr lang="it-IT" sz="2400" i="1" u="sng" dirty="0" smtClean="0"/>
              <a:t>Abilità comunicative ricettive</a:t>
            </a:r>
            <a:endParaRPr lang="it-IT" sz="2400" i="1" u="sng" dirty="0"/>
          </a:p>
        </p:txBody>
      </p:sp>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rgbClr val="0070C0"/>
                </a:solidFill>
              </a:rPr>
              <a:t>La regola deve trasmettere il comportamento adeguato,</a:t>
            </a:r>
            <a:br>
              <a:rPr lang="it-IT" sz="2400" dirty="0" smtClean="0">
                <a:solidFill>
                  <a:srgbClr val="0070C0"/>
                </a:solidFill>
              </a:rPr>
            </a:br>
            <a:r>
              <a:rPr lang="it-IT" sz="2400" dirty="0" smtClean="0">
                <a:solidFill>
                  <a:srgbClr val="0070C0"/>
                </a:solidFill>
              </a:rPr>
              <a:t>l’atteggiamento tipo che vogliamo comunicare e diffondere.</a:t>
            </a:r>
            <a:br>
              <a:rPr lang="it-IT" sz="2400" dirty="0" smtClean="0">
                <a:solidFill>
                  <a:srgbClr val="0070C0"/>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L’attenzione deve essere posta sull’azione corretta</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Linguaggio</a:t>
            </a:r>
            <a:endParaRPr lang="it-IT" sz="2400" i="1" dirty="0"/>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Essenzialità – Coerenza – Linguaggio positivo</a:t>
            </a:r>
            <a:br>
              <a:rPr lang="it-IT" sz="2400" dirty="0" smtClean="0">
                <a:solidFill>
                  <a:schemeClr val="tx1"/>
                </a:solidFill>
              </a:rPr>
            </a:br>
            <a:r>
              <a:rPr lang="it-IT" sz="2400" dirty="0" smtClean="0">
                <a:solidFill>
                  <a:schemeClr val="tx1"/>
                </a:solidFill>
              </a:rPr>
              <a:t>=</a:t>
            </a:r>
            <a:br>
              <a:rPr lang="it-IT" sz="2400" dirty="0" smtClean="0">
                <a:solidFill>
                  <a:schemeClr val="tx1"/>
                </a:solidFill>
              </a:rPr>
            </a:br>
            <a:r>
              <a:rPr lang="it-IT" sz="2400" b="1" dirty="0" smtClean="0">
                <a:solidFill>
                  <a:srgbClr val="0070C0"/>
                </a:solidFill>
              </a:rPr>
              <a:t>Presenza autorevole e leggera</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Caratterizzata da rispetto e stima</a:t>
            </a:r>
            <a:br>
              <a:rPr lang="it-IT" sz="2400" dirty="0" smtClean="0">
                <a:solidFill>
                  <a:schemeClr val="tx1"/>
                </a:solidFill>
              </a:rPr>
            </a:br>
            <a:r>
              <a:rPr lang="it-IT" sz="2400" dirty="0" smtClean="0">
                <a:solidFill>
                  <a:schemeClr val="tx1"/>
                </a:solidFill>
              </a:rPr>
              <a:t>Fonte motivazionale di</a:t>
            </a:r>
            <a:br>
              <a:rPr lang="it-IT" sz="2400" dirty="0" smtClean="0">
                <a:solidFill>
                  <a:schemeClr val="tx1"/>
                </a:solidFill>
              </a:rPr>
            </a:br>
            <a:r>
              <a:rPr lang="it-IT" sz="2400" dirty="0" smtClean="0">
                <a:solidFill>
                  <a:schemeClr val="tx1"/>
                </a:solidFill>
              </a:rPr>
              <a:t>grande impatto sull’impegno</a:t>
            </a:r>
            <a:endParaRPr lang="it-IT" sz="2400" dirty="0">
              <a:solidFill>
                <a:schemeClr val="tx1"/>
              </a:solidFill>
              <a:effectLst/>
            </a:endParaRPr>
          </a:p>
        </p:txBody>
      </p:sp>
      <p:sp>
        <p:nvSpPr>
          <p:cNvPr id="6" name="CasellaDiTesto 5"/>
          <p:cNvSpPr txBox="1"/>
          <p:nvPr/>
        </p:nvSpPr>
        <p:spPr>
          <a:xfrm>
            <a:off x="179512" y="4869160"/>
            <a:ext cx="8784976" cy="1200329"/>
          </a:xfrm>
          <a:prstGeom prst="rect">
            <a:avLst/>
          </a:prstGeom>
          <a:noFill/>
        </p:spPr>
        <p:txBody>
          <a:bodyPr wrap="square" rtlCol="0">
            <a:spAutoFit/>
          </a:bodyPr>
          <a:lstStyle/>
          <a:p>
            <a:r>
              <a:rPr lang="it-IT" sz="2400" i="1" u="sng" dirty="0" smtClean="0"/>
              <a:t>Abilità comunicative esplicative</a:t>
            </a:r>
            <a:r>
              <a:rPr lang="it-IT" sz="2400" i="1" dirty="0" smtClean="0"/>
              <a:t>                                                                </a:t>
            </a:r>
          </a:p>
          <a:p>
            <a:endParaRPr lang="it-IT" sz="2400" i="1" dirty="0" smtClean="0"/>
          </a:p>
          <a:p>
            <a:endParaRPr lang="it-IT" sz="2400" i="1" dirty="0" smtClean="0"/>
          </a:p>
        </p:txBody>
      </p:sp>
    </p:spTree>
  </p:cSld>
  <p:clrMapOvr>
    <a:masterClrMapping/>
  </p:clrMapOvr>
  <p:transition>
    <p:wipe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dirty="0" smtClean="0">
                <a:solidFill>
                  <a:schemeClr val="tx1"/>
                </a:solidFill>
              </a:rPr>
              <a:t>Critica</a:t>
            </a:r>
            <a:r>
              <a:rPr lang="it-IT" sz="2400" dirty="0" smtClean="0">
                <a:solidFill>
                  <a:schemeClr val="tx1"/>
                </a:solidFill>
              </a:rPr>
              <a:t/>
            </a:r>
            <a:br>
              <a:rPr lang="it-IT" sz="2400" dirty="0" smtClean="0">
                <a:solidFill>
                  <a:schemeClr val="tx1"/>
                </a:solidFill>
              </a:rPr>
            </a:br>
            <a:r>
              <a:rPr lang="it-IT" sz="2400" dirty="0" smtClean="0">
                <a:solidFill>
                  <a:schemeClr val="tx1"/>
                </a:solidFill>
              </a:rPr>
              <a:t>il </a:t>
            </a:r>
            <a:r>
              <a:rPr lang="it-IT" sz="2400" dirty="0" smtClean="0">
                <a:solidFill>
                  <a:srgbClr val="0070C0"/>
                </a:solidFill>
              </a:rPr>
              <a:t>nodo più complicato delle relazioni</a:t>
            </a:r>
            <a:r>
              <a:rPr lang="it-IT" sz="2400" dirty="0" smtClean="0">
                <a:solidFill>
                  <a:schemeClr val="tx1"/>
                </a:solidFill>
              </a:rPr>
              <a:t/>
            </a:r>
            <a:br>
              <a:rPr lang="it-IT" sz="2400" dirty="0" smtClean="0">
                <a:solidFill>
                  <a:schemeClr val="tx1"/>
                </a:solidFill>
              </a:rPr>
            </a:br>
            <a:r>
              <a:rPr lang="it-IT" sz="2400" dirty="0" smtClean="0">
                <a:solidFill>
                  <a:schemeClr val="tx1"/>
                </a:solidFill>
              </a:rPr>
              <a:t>Causano rabbia, sfida, demoralizzano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“Non ascolti mai, non obbedisci”</a:t>
            </a:r>
            <a:br>
              <a:rPr lang="it-IT" sz="2400" dirty="0" smtClean="0">
                <a:solidFill>
                  <a:schemeClr val="tx1"/>
                </a:solidFill>
              </a:rPr>
            </a:br>
            <a:r>
              <a:rPr lang="it-IT" sz="2400" dirty="0" smtClean="0">
                <a:solidFill>
                  <a:schemeClr val="tx1"/>
                </a:solidFill>
              </a:rPr>
              <a:t>“Quello che faccio non va mai bene”</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La critica</a:t>
            </a:r>
            <a:endParaRPr lang="it-IT" sz="2400" i="1" dirty="0"/>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dirty="0" smtClean="0">
                <a:solidFill>
                  <a:schemeClr val="tx1"/>
                </a:solidFill>
              </a:rPr>
              <a:t>Critica costruttiva</a:t>
            </a:r>
            <a:r>
              <a:rPr lang="it-IT" sz="2400" dirty="0" smtClean="0">
                <a:solidFill>
                  <a:schemeClr val="tx1"/>
                </a:solidFill>
              </a:rPr>
              <a:t/>
            </a:r>
            <a:br>
              <a:rPr lang="it-IT" sz="2400" dirty="0" smtClean="0">
                <a:solidFill>
                  <a:schemeClr val="tx1"/>
                </a:solidFill>
              </a:rPr>
            </a:br>
            <a:r>
              <a:rPr lang="it-IT" sz="2400" dirty="0" smtClean="0">
                <a:solidFill>
                  <a:schemeClr val="tx1"/>
                </a:solidFill>
              </a:rPr>
              <a:t>inserita in un </a:t>
            </a:r>
            <a:r>
              <a:rPr lang="it-IT" sz="2400" dirty="0" smtClean="0">
                <a:solidFill>
                  <a:srgbClr val="0070C0"/>
                </a:solidFill>
              </a:rPr>
              <a:t>contesto positivo più ampio</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“Ti dico cosa ne penso di questa cosa, di come ti sei </a:t>
            </a:r>
            <a:r>
              <a:rPr lang="it-IT" sz="2400" dirty="0" err="1" smtClean="0">
                <a:solidFill>
                  <a:schemeClr val="tx1"/>
                </a:solidFill>
              </a:rPr>
              <a:t>comportato…</a:t>
            </a:r>
            <a:r>
              <a:rPr lang="it-IT" sz="2400" dirty="0" smtClean="0">
                <a:solidFill>
                  <a:schemeClr val="tx1"/>
                </a:solidFill>
              </a:rPr>
              <a:t>”</a:t>
            </a:r>
            <a:br>
              <a:rPr lang="it-IT" sz="2400" dirty="0" smtClean="0">
                <a:solidFill>
                  <a:schemeClr val="tx1"/>
                </a:solidFill>
              </a:rPr>
            </a:br>
            <a:r>
              <a:rPr lang="it-IT" sz="2400" dirty="0" smtClean="0">
                <a:solidFill>
                  <a:schemeClr val="tx1"/>
                </a:solidFill>
              </a:rPr>
              <a:t>al posto di </a:t>
            </a:r>
            <a:br>
              <a:rPr lang="it-IT" sz="2400" dirty="0" smtClean="0">
                <a:solidFill>
                  <a:schemeClr val="tx1"/>
                </a:solidFill>
              </a:rPr>
            </a:br>
            <a:r>
              <a:rPr lang="it-IT" sz="2400" dirty="0" smtClean="0">
                <a:solidFill>
                  <a:schemeClr val="tx1"/>
                </a:solidFill>
              </a:rPr>
              <a:t>“Non sei capace”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Non è valutativa</a:t>
            </a:r>
            <a:br>
              <a:rPr lang="it-IT" sz="2400" dirty="0" smtClean="0">
                <a:solidFill>
                  <a:schemeClr val="tx1"/>
                </a:solidFill>
              </a:rPr>
            </a:br>
            <a:r>
              <a:rPr lang="it-IT" sz="2400" dirty="0" smtClean="0">
                <a:solidFill>
                  <a:schemeClr val="tx1"/>
                </a:solidFill>
              </a:rPr>
              <a:t>Si mantiene sulla scelta e sul comportamento</a:t>
            </a:r>
            <a:br>
              <a:rPr lang="it-IT" sz="2400" dirty="0" smtClean="0">
                <a:solidFill>
                  <a:schemeClr val="tx1"/>
                </a:solidFill>
              </a:rPr>
            </a:br>
            <a:r>
              <a:rPr lang="it-IT" sz="2400" dirty="0" smtClean="0">
                <a:solidFill>
                  <a:schemeClr val="tx1"/>
                </a:solidFill>
              </a:rPr>
              <a:t>Non spinge sulle carenze</a:t>
            </a:r>
            <a:endParaRPr lang="it-IT" sz="24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La critica</a:t>
            </a:r>
            <a:endParaRPr lang="it-IT" sz="2400" i="1" dirty="0"/>
          </a:p>
        </p:txBody>
      </p:sp>
    </p:spTree>
  </p:cSld>
  <p:clrMapOvr>
    <a:masterClrMapping/>
  </p:clrMapOvr>
  <p:transition>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dirty="0" smtClean="0">
                <a:solidFill>
                  <a:schemeClr val="tx1"/>
                </a:solidFill>
              </a:rPr>
              <a:t>Messaggio-IO</a:t>
            </a:r>
            <a:r>
              <a:rPr lang="it-IT" sz="2400" dirty="0" smtClean="0">
                <a:solidFill>
                  <a:schemeClr val="tx1"/>
                </a:solidFill>
              </a:rPr>
              <a:t/>
            </a:r>
            <a:br>
              <a:rPr lang="it-IT" sz="2400" dirty="0" smtClean="0">
                <a:solidFill>
                  <a:schemeClr val="tx1"/>
                </a:solidFill>
              </a:rPr>
            </a:br>
            <a:r>
              <a:rPr lang="it-IT" sz="2400" dirty="0" smtClean="0">
                <a:solidFill>
                  <a:schemeClr val="tx1"/>
                </a:solidFill>
              </a:rPr>
              <a:t>tecnica attraverso la quale metti a confronto il tuo sentire </a:t>
            </a:r>
            <a:br>
              <a:rPr lang="it-IT" sz="2400" dirty="0" smtClean="0">
                <a:solidFill>
                  <a:schemeClr val="tx1"/>
                </a:solidFill>
              </a:rPr>
            </a:br>
            <a:r>
              <a:rPr lang="it-IT" sz="2400" dirty="0" smtClean="0">
                <a:solidFill>
                  <a:schemeClr val="tx1"/>
                </a:solidFill>
              </a:rPr>
              <a:t>con i comportamenti non efficaci dei ragazzi </a:t>
            </a:r>
            <a:br>
              <a:rPr lang="it-IT" sz="2400" dirty="0" smtClean="0">
                <a:solidFill>
                  <a:schemeClr val="tx1"/>
                </a:solidFill>
              </a:rPr>
            </a:br>
            <a:r>
              <a:rPr lang="it-IT" sz="2400" dirty="0" smtClean="0">
                <a:solidFill>
                  <a:schemeClr val="tx1"/>
                </a:solidFill>
              </a:rPr>
              <a:t>in modo che si rendano conto delle conseguenze del proprio agire</a:t>
            </a:r>
            <a:br>
              <a:rPr lang="it-IT" sz="2400" dirty="0" smtClean="0">
                <a:solidFill>
                  <a:schemeClr val="tx1"/>
                </a:solidFill>
              </a:rPr>
            </a:br>
            <a:r>
              <a:rPr lang="it-IT" sz="2000" dirty="0" smtClean="0">
                <a:solidFill>
                  <a:schemeClr val="tx1"/>
                </a:solidFill>
              </a:rPr>
              <a:t>“Mi irrito quando vedo </a:t>
            </a:r>
            <a:r>
              <a:rPr lang="it-IT" sz="2000" dirty="0" err="1" smtClean="0">
                <a:solidFill>
                  <a:schemeClr val="tx1"/>
                </a:solidFill>
              </a:rPr>
              <a:t>che…</a:t>
            </a:r>
            <a:r>
              <a:rPr lang="it-IT" sz="2000" dirty="0" smtClean="0">
                <a:solidFill>
                  <a:schemeClr val="tx1"/>
                </a:solidFill>
              </a:rPr>
              <a:t>”</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dirty="0" smtClean="0">
                <a:solidFill>
                  <a:schemeClr val="tx1"/>
                </a:solidFill>
              </a:rPr>
              <a:t>Messaggio-TU</a:t>
            </a:r>
            <a:r>
              <a:rPr lang="it-IT" sz="2400" dirty="0" smtClean="0">
                <a:solidFill>
                  <a:schemeClr val="tx1"/>
                </a:solidFill>
              </a:rPr>
              <a:t/>
            </a:r>
            <a:br>
              <a:rPr lang="it-IT" sz="2400" dirty="0" smtClean="0">
                <a:solidFill>
                  <a:schemeClr val="tx1"/>
                </a:solidFill>
              </a:rPr>
            </a:br>
            <a:r>
              <a:rPr lang="it-IT" sz="2400" dirty="0" smtClean="0">
                <a:solidFill>
                  <a:schemeClr val="tx1"/>
                </a:solidFill>
              </a:rPr>
              <a:t>Esprime un giudizio e chiude il dialogo</a:t>
            </a:r>
            <a:br>
              <a:rPr lang="it-IT" sz="2400" dirty="0" smtClean="0">
                <a:solidFill>
                  <a:schemeClr val="tx1"/>
                </a:solidFill>
              </a:rPr>
            </a:br>
            <a:r>
              <a:rPr lang="it-IT" sz="2000" dirty="0" smtClean="0">
                <a:solidFill>
                  <a:schemeClr val="tx1"/>
                </a:solidFill>
              </a:rPr>
              <a:t>“Sei svogliato”</a:t>
            </a:r>
            <a:br>
              <a:rPr lang="it-IT" sz="2000" dirty="0" smtClean="0">
                <a:solidFill>
                  <a:schemeClr val="tx1"/>
                </a:solidFill>
              </a:rPr>
            </a:br>
            <a:endParaRPr lang="it-IT" sz="20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La critica</a:t>
            </a:r>
            <a:endParaRPr lang="it-IT" sz="2400" i="1" dirty="0"/>
          </a:p>
        </p:txBody>
      </p:sp>
    </p:spTree>
  </p:cSld>
  <p:clrMapOvr>
    <a:masterClrMapping/>
  </p:clrMapOvr>
  <p:transition>
    <p:wipe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effectLst/>
              </a:rPr>
              <a:t/>
            </a:r>
            <a:br>
              <a:rPr lang="it-IT" sz="2400" dirty="0" smtClean="0">
                <a:solidFill>
                  <a:schemeClr val="tx1"/>
                </a:solidFill>
                <a:effectLst/>
              </a:rPr>
            </a:br>
            <a:r>
              <a:rPr lang="it-IT" dirty="0" smtClean="0">
                <a:solidFill>
                  <a:schemeClr val="tx1"/>
                </a:solidFill>
                <a:effectLst/>
              </a:rPr>
              <a:t>Messaggio-IO</a:t>
            </a:r>
            <a:br>
              <a:rPr lang="it-IT"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Da un punto di vi sta linguistico </a:t>
            </a:r>
            <a:br>
              <a:rPr lang="it-IT" sz="2400" dirty="0" smtClean="0">
                <a:solidFill>
                  <a:schemeClr val="tx1"/>
                </a:solidFill>
              </a:rPr>
            </a:br>
            <a:r>
              <a:rPr lang="it-IT" sz="2400" dirty="0" smtClean="0">
                <a:solidFill>
                  <a:schemeClr val="tx1"/>
                </a:solidFill>
              </a:rPr>
              <a:t>non esprime valutazioni sulla persona</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Modalità che predispone al </a:t>
            </a:r>
            <a:r>
              <a:rPr lang="it-IT" sz="2400" dirty="0" smtClean="0">
                <a:solidFill>
                  <a:srgbClr val="0070C0"/>
                </a:solidFill>
              </a:rPr>
              <a:t>dialogo</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rgbClr val="0070C0"/>
                </a:solidFill>
              </a:rPr>
              <a:t>Assenza di giudizio</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Apre a </a:t>
            </a:r>
            <a:r>
              <a:rPr lang="it-IT" sz="2400" dirty="0" smtClean="0">
                <a:solidFill>
                  <a:srgbClr val="0070C0"/>
                </a:solidFill>
              </a:rPr>
              <a:t>nuove possibilità </a:t>
            </a:r>
            <a:r>
              <a:rPr lang="it-IT" sz="2400" dirty="0" smtClean="0">
                <a:solidFill>
                  <a:schemeClr val="tx1"/>
                </a:solidFill>
              </a:rPr>
              <a:t>per l’insegnante e l’alunno/i</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endParaRPr lang="it-IT" sz="20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La critica</a:t>
            </a:r>
            <a:endParaRPr lang="it-IT" sz="2400" i="1" dirty="0"/>
          </a:p>
        </p:txBody>
      </p:sp>
    </p:spTree>
  </p:cSld>
  <p:clrMapOvr>
    <a:masterClrMapping/>
  </p:clrMapOvr>
  <p:transition>
    <p:wipe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Non criticare e non intervenire se sei arrabbiato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Accogli invece di sminuire: urla, lamentele, punizioni frequenti</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Ascolta per conoscere e riconoscere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Perdonati se sbagli,e ripara</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Dai tempo agli alunni per riflettere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Disfati dell’idea dell’insegnante perfetto. Non esiste.</a:t>
            </a:r>
            <a:br>
              <a:rPr lang="it-IT" sz="2400" dirty="0" smtClean="0">
                <a:solidFill>
                  <a:schemeClr val="tx1"/>
                </a:solidFill>
              </a:rPr>
            </a:br>
            <a:endParaRPr lang="it-IT" sz="20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La critica</a:t>
            </a:r>
            <a:endParaRPr lang="it-IT" sz="2400" i="1" dirty="0"/>
          </a:p>
        </p:txBody>
      </p:sp>
    </p:spTree>
  </p:cSld>
  <p:clrMapOvr>
    <a:masterClrMapping/>
  </p:clrMapOvr>
  <p:transition>
    <p:wipe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dirty="0" smtClean="0">
                <a:solidFill>
                  <a:schemeClr val="tx1"/>
                </a:solidFill>
              </a:rPr>
              <a:t>Punizione produttiva</a:t>
            </a:r>
            <a:br>
              <a:rPr lang="it-IT" dirty="0" smtClean="0">
                <a:solidFill>
                  <a:schemeClr val="tx1"/>
                </a:solidFill>
              </a:rPr>
            </a:br>
            <a:r>
              <a:rPr lang="it-IT" sz="2400" dirty="0" smtClean="0">
                <a:solidFill>
                  <a:srgbClr val="0070C0"/>
                </a:solidFill>
              </a:rPr>
              <a:t>offro tempo e tentativi </a:t>
            </a:r>
            <a:r>
              <a:rPr lang="it-IT" sz="2400" dirty="0" smtClean="0">
                <a:solidFill>
                  <a:schemeClr val="tx1"/>
                </a:solidFill>
              </a:rPr>
              <a:t>per sistemare e correggere l’errore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dirty="0" smtClean="0">
                <a:solidFill>
                  <a:schemeClr val="tx1"/>
                </a:solidFill>
              </a:rPr>
              <a:t/>
            </a:r>
            <a:br>
              <a:rPr lang="it-IT" dirty="0" smtClean="0">
                <a:solidFill>
                  <a:schemeClr val="tx1"/>
                </a:solidFill>
              </a:rPr>
            </a:br>
            <a:endParaRPr lang="it-IT"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Gestire l’errore e il richiamo</a:t>
            </a:r>
            <a:endParaRPr lang="it-IT" sz="2400" i="1" dirty="0"/>
          </a:p>
        </p:txBody>
      </p:sp>
    </p:spTree>
  </p:cSld>
  <p:clrMapOvr>
    <a:masterClrMapping/>
  </p:clrMapOvr>
  <p:transition>
    <p:wipe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rPr>
              <a:t>Comportamento negativo: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1. </a:t>
            </a:r>
            <a:br>
              <a:rPr lang="it-IT" sz="2400" dirty="0" smtClean="0">
                <a:solidFill>
                  <a:schemeClr val="tx1"/>
                </a:solidFill>
              </a:rPr>
            </a:br>
            <a:r>
              <a:rPr lang="it-IT" sz="2400" dirty="0" smtClean="0">
                <a:solidFill>
                  <a:schemeClr val="tx1"/>
                </a:solidFill>
              </a:rPr>
              <a:t>L’insegnante spiega con fermezza </a:t>
            </a:r>
            <a:r>
              <a:rPr lang="it-IT" sz="2000" dirty="0" smtClean="0">
                <a:solidFill>
                  <a:schemeClr val="tx1"/>
                </a:solidFill>
              </a:rPr>
              <a:t>(nelle modalità esplicative viste) </a:t>
            </a:r>
            <a:r>
              <a:rPr lang="it-IT" sz="2400" dirty="0" smtClean="0">
                <a:solidFill>
                  <a:schemeClr val="tx1"/>
                </a:solidFill>
              </a:rPr>
              <a:t>l’errore e lascia un primo tentativo (libero) di correzione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000" dirty="0" smtClean="0">
                <a:solidFill>
                  <a:schemeClr val="tx1"/>
                </a:solidFill>
              </a:rPr>
              <a:t>“Ora che ti ho spiegato che questo non è positivo, </a:t>
            </a:r>
            <a:br>
              <a:rPr lang="it-IT" sz="2000" dirty="0" smtClean="0">
                <a:solidFill>
                  <a:schemeClr val="tx1"/>
                </a:solidFill>
              </a:rPr>
            </a:br>
            <a:r>
              <a:rPr lang="it-IT" sz="2000" dirty="0" smtClean="0">
                <a:solidFill>
                  <a:schemeClr val="tx1"/>
                </a:solidFill>
              </a:rPr>
              <a:t>trova un modo di fare </a:t>
            </a:r>
            <a:r>
              <a:rPr lang="it-IT" sz="2000" dirty="0" err="1" smtClean="0">
                <a:solidFill>
                  <a:schemeClr val="tx1"/>
                </a:solidFill>
              </a:rPr>
              <a:t>diverso…ti</a:t>
            </a:r>
            <a:r>
              <a:rPr lang="it-IT" sz="2000" dirty="0" smtClean="0">
                <a:solidFill>
                  <a:schemeClr val="tx1"/>
                </a:solidFill>
              </a:rPr>
              <a:t> osservo”</a:t>
            </a:r>
            <a:br>
              <a:rPr lang="it-IT" sz="2000" dirty="0" smtClean="0">
                <a:solidFill>
                  <a:schemeClr val="tx1"/>
                </a:solidFill>
              </a:rPr>
            </a:br>
            <a:endParaRPr lang="it-IT" sz="20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Gestire l’errore e il richiamo</a:t>
            </a:r>
            <a:endParaRPr lang="it-IT" sz="2400" i="1" dirty="0"/>
          </a:p>
        </p:txBody>
      </p:sp>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rPr>
              <a:t>2.</a:t>
            </a:r>
            <a:br>
              <a:rPr lang="it-IT" sz="2400" dirty="0" smtClean="0">
                <a:solidFill>
                  <a:schemeClr val="tx1"/>
                </a:solidFill>
              </a:rPr>
            </a:br>
            <a:r>
              <a:rPr lang="it-IT" sz="2400" dirty="0" smtClean="0">
                <a:solidFill>
                  <a:schemeClr val="tx1"/>
                </a:solidFill>
              </a:rPr>
              <a:t>L’insegnante spiega con ancor più fermezza l’errore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Propone 1 o 2 soluzioni alternative per fare in modo corretto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Ricorda al ragazzo che è già il secondo richiamo e anche l’ultimo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000" dirty="0" smtClean="0">
                <a:solidFill>
                  <a:schemeClr val="tx1"/>
                </a:solidFill>
              </a:rPr>
              <a:t>“Ti avevo già spiegato che questo non è positivo, hai provato a fare così?”</a:t>
            </a:r>
            <a:br>
              <a:rPr lang="it-IT" sz="2000" dirty="0" smtClean="0">
                <a:solidFill>
                  <a:schemeClr val="tx1"/>
                </a:solidFill>
              </a:rPr>
            </a:br>
            <a:endParaRPr lang="it-IT" sz="20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Gestire l’errore e il richiamo</a:t>
            </a:r>
            <a:endParaRPr lang="it-IT" sz="2400" i="1"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36912"/>
            <a:ext cx="9144000" cy="522288"/>
          </a:xfrm>
        </p:spPr>
        <p:txBody>
          <a:bodyPr>
            <a:noAutofit/>
          </a:bodyPr>
          <a:lstStyle/>
          <a:p>
            <a:pPr algn="ctr"/>
            <a:r>
              <a:rPr lang="it-IT" sz="2400" dirty="0" smtClean="0">
                <a:solidFill>
                  <a:srgbClr val="0070C0"/>
                </a:solidFill>
                <a:effectLst/>
              </a:rPr>
              <a:t>Il non verbale intensifica o danneggia il messaggio che emetti, </a:t>
            </a: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effectLst/>
              </a:rPr>
              <a:t>e quindi il significato che vuoi trasmettere </a:t>
            </a:r>
            <a:br>
              <a:rPr lang="it-IT" sz="2400" dirty="0" smtClean="0">
                <a:solidFill>
                  <a:schemeClr val="tx1"/>
                </a:solidFill>
                <a:effectLst/>
              </a:rPr>
            </a:br>
            <a:r>
              <a:rPr lang="it-IT" sz="2400" dirty="0" smtClean="0">
                <a:solidFill>
                  <a:schemeClr val="tx1"/>
                </a:solidFill>
                <a:effectLst/>
              </a:rPr>
              <a:t>ai tuo alunni attraverso la relazione</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pPr algn="r"/>
            <a:r>
              <a:rPr lang="it-IT" sz="2400" i="1" dirty="0" smtClean="0"/>
              <a:t> Ascolto attivo</a:t>
            </a:r>
          </a:p>
          <a:p>
            <a:pPr algn="r"/>
            <a:r>
              <a:rPr lang="it-IT" sz="2400" i="1" dirty="0" smtClean="0"/>
              <a:t>L’uso appropriato del linguaggio del corpo</a:t>
            </a:r>
            <a:endParaRPr lang="it-IT" sz="2400" i="1" dirty="0"/>
          </a:p>
        </p:txBody>
      </p:sp>
    </p:spTree>
  </p:cSld>
  <p:clrMapOvr>
    <a:masterClrMapping/>
  </p:clrMapOvr>
  <p:transition>
    <p:wipe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rPr>
              <a:t>Non abbiamo condannato l’errore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Non abbiamo risposto con una punizione </a:t>
            </a:r>
            <a:r>
              <a:rPr lang="it-IT" sz="2400" dirty="0" err="1" smtClean="0">
                <a:solidFill>
                  <a:schemeClr val="tx1"/>
                </a:solidFill>
              </a:rPr>
              <a:t>immediata=giudizio</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Abbiamo dato </a:t>
            </a:r>
            <a:r>
              <a:rPr lang="it-IT" sz="2400" dirty="0" smtClean="0">
                <a:solidFill>
                  <a:srgbClr val="0070C0"/>
                </a:solidFill>
              </a:rPr>
              <a:t>tempo e possibilità </a:t>
            </a:r>
            <a:r>
              <a:rPr lang="it-IT" sz="2400" dirty="0" smtClean="0">
                <a:solidFill>
                  <a:schemeClr val="tx1"/>
                </a:solidFill>
              </a:rPr>
              <a:t>per sistemare</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Anche se poi la punizione si darà comunque, abbiamo offerto un insegnamento importante su come</a:t>
            </a:r>
            <a:r>
              <a:rPr lang="it-IT" sz="2400" dirty="0" smtClean="0">
                <a:solidFill>
                  <a:srgbClr val="0070C0"/>
                </a:solidFill>
              </a:rPr>
              <a:t>, sbagliare può succedere</a:t>
            </a:r>
            <a:r>
              <a:rPr lang="it-IT" sz="2400" dirty="0" smtClean="0">
                <a:solidFill>
                  <a:schemeClr val="tx1"/>
                </a:solidFill>
              </a:rPr>
              <a:t>, ma è importante recuperare e sistemare. </a:t>
            </a:r>
            <a:br>
              <a:rPr lang="it-IT" sz="2400" dirty="0" smtClean="0">
                <a:solidFill>
                  <a:schemeClr val="tx1"/>
                </a:solidFill>
              </a:rPr>
            </a:br>
            <a:r>
              <a:rPr lang="it-IT" sz="2400" dirty="0" smtClean="0">
                <a:solidFill>
                  <a:schemeClr val="tx1"/>
                </a:solidFill>
              </a:rPr>
              <a:t>Ed è questo ciò che sostanzialmente poi viene punito</a:t>
            </a:r>
            <a:endParaRPr lang="it-IT" sz="2000" dirty="0">
              <a:solidFill>
                <a:schemeClr val="tx1"/>
              </a:solidFill>
              <a:effectLst/>
            </a:endParaRPr>
          </a:p>
        </p:txBody>
      </p:sp>
      <p:sp>
        <p:nvSpPr>
          <p:cNvPr id="6" name="CasellaDiTesto 5"/>
          <p:cNvSpPr txBox="1"/>
          <p:nvPr/>
        </p:nvSpPr>
        <p:spPr>
          <a:xfrm>
            <a:off x="179512" y="4869160"/>
            <a:ext cx="8784976" cy="461665"/>
          </a:xfrm>
          <a:prstGeom prst="rect">
            <a:avLst/>
          </a:prstGeom>
          <a:noFill/>
        </p:spPr>
        <p:txBody>
          <a:bodyPr wrap="square" rtlCol="0">
            <a:spAutoFit/>
          </a:bodyPr>
          <a:lstStyle/>
          <a:p>
            <a:pPr algn="r"/>
            <a:r>
              <a:rPr lang="it-IT" sz="2400" i="1" dirty="0" smtClean="0"/>
              <a:t>Gestire l’errore e il richiamo</a:t>
            </a:r>
            <a:endParaRPr lang="it-IT" sz="2400" i="1" dirty="0"/>
          </a:p>
        </p:txBody>
      </p:sp>
    </p:spTree>
  </p:cSld>
  <p:clrMapOvr>
    <a:masterClrMapping/>
  </p:clrMapOvr>
  <p:transition>
    <p:wipe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Buona gestione </a:t>
            </a:r>
            <a:br>
              <a:rPr lang="it-IT" sz="2400" dirty="0" smtClean="0">
                <a:solidFill>
                  <a:schemeClr val="tx1"/>
                </a:solidFill>
              </a:rPr>
            </a:br>
            <a:r>
              <a:rPr lang="it-IT" sz="2400" dirty="0" smtClean="0">
                <a:solidFill>
                  <a:schemeClr val="tx1"/>
                </a:solidFill>
              </a:rPr>
              <a:t>della critica, del richiamo, dell’errore </a:t>
            </a:r>
            <a:br>
              <a:rPr lang="it-IT" sz="2400" dirty="0" smtClean="0">
                <a:solidFill>
                  <a:schemeClr val="tx1"/>
                </a:solidFill>
              </a:rPr>
            </a:br>
            <a:r>
              <a:rPr lang="it-IT" sz="2400" dirty="0" smtClean="0">
                <a:solidFill>
                  <a:schemeClr val="tx1"/>
                </a:solidFill>
              </a:rPr>
              <a:t>=</a:t>
            </a:r>
            <a:br>
              <a:rPr lang="it-IT" sz="2400" dirty="0" smtClean="0">
                <a:solidFill>
                  <a:schemeClr val="tx1"/>
                </a:solidFill>
              </a:rPr>
            </a:br>
            <a:r>
              <a:rPr lang="it-IT" sz="2400" dirty="0" smtClean="0">
                <a:solidFill>
                  <a:srgbClr val="0070C0"/>
                </a:solidFill>
              </a:rPr>
              <a:t>Buona gestione </a:t>
            </a:r>
            <a:br>
              <a:rPr lang="it-IT" sz="2400" dirty="0" smtClean="0">
                <a:solidFill>
                  <a:srgbClr val="0070C0"/>
                </a:solidFill>
              </a:rPr>
            </a:br>
            <a:r>
              <a:rPr lang="it-IT" sz="2400" dirty="0" smtClean="0">
                <a:solidFill>
                  <a:srgbClr val="0070C0"/>
                </a:solidFill>
              </a:rPr>
              <a:t>dei rallentatori alla motivazione scolastica</a:t>
            </a:r>
            <a:br>
              <a:rPr lang="it-IT" sz="2400" dirty="0" smtClean="0">
                <a:solidFill>
                  <a:srgbClr val="0070C0"/>
                </a:solidFill>
              </a:rPr>
            </a:br>
            <a:r>
              <a:rPr lang="it-IT" sz="2400" dirty="0" smtClean="0">
                <a:solidFill>
                  <a:srgbClr val="0070C0"/>
                </a:solidFill>
              </a:rPr>
              <a:t/>
            </a:r>
            <a:br>
              <a:rPr lang="it-IT" sz="2400" dirty="0" smtClean="0">
                <a:solidFill>
                  <a:srgbClr val="0070C0"/>
                </a:solidFill>
              </a:rPr>
            </a:br>
            <a:r>
              <a:rPr lang="it-IT" sz="2400" dirty="0" smtClean="0">
                <a:solidFill>
                  <a:schemeClr val="tx1"/>
                </a:solidFill>
              </a:rPr>
              <a:t>L’autorevole e empatica gestione dell’insegnante </a:t>
            </a:r>
            <a:br>
              <a:rPr lang="it-IT" sz="2400" dirty="0" smtClean="0">
                <a:solidFill>
                  <a:schemeClr val="tx1"/>
                </a:solidFill>
              </a:rPr>
            </a:br>
            <a:r>
              <a:rPr lang="it-IT" sz="2400" dirty="0" smtClean="0">
                <a:solidFill>
                  <a:schemeClr val="tx1"/>
                </a:solidFill>
              </a:rPr>
              <a:t>permette ai ragazzi di mettersi alla prova, senza giudizio,</a:t>
            </a:r>
            <a:br>
              <a:rPr lang="it-IT" sz="2400" dirty="0" smtClean="0">
                <a:solidFill>
                  <a:schemeClr val="tx1"/>
                </a:solidFill>
              </a:rPr>
            </a:br>
            <a:r>
              <a:rPr lang="it-IT" sz="2400" dirty="0" smtClean="0">
                <a:solidFill>
                  <a:schemeClr val="tx1"/>
                </a:solidFill>
              </a:rPr>
              <a:t>con l ‘opportunità di liberarsi o non creare </a:t>
            </a:r>
            <a:br>
              <a:rPr lang="it-IT" sz="2400" dirty="0" smtClean="0">
                <a:solidFill>
                  <a:schemeClr val="tx1"/>
                </a:solidFill>
              </a:rPr>
            </a:br>
            <a:r>
              <a:rPr lang="it-IT" sz="2400" dirty="0" smtClean="0">
                <a:solidFill>
                  <a:schemeClr val="tx1"/>
                </a:solidFill>
              </a:rPr>
              <a:t>convinzioni errate su di sé alla scoperta del talento e buon utilizzo delle </a:t>
            </a:r>
            <a:r>
              <a:rPr lang="it-IT" sz="2400" dirty="0" err="1" smtClean="0">
                <a:solidFill>
                  <a:schemeClr val="tx1"/>
                </a:solidFill>
              </a:rPr>
              <a:t>skills</a:t>
            </a:r>
            <a:r>
              <a:rPr lang="it-IT" sz="2400" dirty="0" smtClean="0">
                <a:solidFill>
                  <a:schemeClr val="tx1"/>
                </a:solidFill>
              </a:rPr>
              <a:t> personali</a:t>
            </a:r>
            <a:r>
              <a:rPr lang="it-IT" sz="2400" dirty="0" smtClean="0">
                <a:solidFill>
                  <a:srgbClr val="0070C0"/>
                </a:solidFill>
              </a:rPr>
              <a:t/>
            </a:r>
            <a:br>
              <a:rPr lang="it-IT" sz="2400" dirty="0" smtClean="0">
                <a:solidFill>
                  <a:srgbClr val="0070C0"/>
                </a:solidFill>
              </a:rPr>
            </a:br>
            <a:r>
              <a:rPr lang="it-IT" sz="2400" dirty="0" smtClean="0">
                <a:solidFill>
                  <a:srgbClr val="0070C0"/>
                </a:solidFill>
              </a:rPr>
              <a:t/>
            </a:r>
            <a:br>
              <a:rPr lang="it-IT" sz="2400" dirty="0" smtClean="0">
                <a:solidFill>
                  <a:srgbClr val="0070C0"/>
                </a:solidFill>
              </a:rPr>
            </a:br>
            <a:endParaRPr lang="it-IT" sz="2000" dirty="0">
              <a:solidFill>
                <a:srgbClr val="0070C0"/>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r>
              <a:rPr lang="it-IT" sz="2400" i="1" u="sng" dirty="0" smtClean="0"/>
              <a:t>Abilità comunicative esplicative</a:t>
            </a:r>
            <a:r>
              <a:rPr lang="it-IT" sz="2400" i="1" dirty="0" smtClean="0"/>
              <a:t>                                                                </a:t>
            </a:r>
          </a:p>
          <a:p>
            <a:endParaRPr lang="it-IT" sz="2400" i="1" dirty="0" smtClean="0"/>
          </a:p>
        </p:txBody>
      </p:sp>
    </p:spTree>
  </p:cSld>
  <p:clrMapOvr>
    <a:masterClrMapping/>
  </p:clrMapOvr>
  <p:transition>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844824"/>
            <a:ext cx="9144000" cy="522288"/>
          </a:xfrm>
        </p:spPr>
        <p:txBody>
          <a:bodyPr>
            <a:noAutofit/>
          </a:bodyPr>
          <a:lstStyle/>
          <a:p>
            <a:pPr algn="ctr"/>
            <a:r>
              <a:rPr lang="it-IT" b="1" dirty="0" smtClean="0">
                <a:solidFill>
                  <a:srgbClr val="0070C0"/>
                </a:solidFill>
              </a:rPr>
              <a:t>Punta al meglio </a:t>
            </a:r>
            <a:br>
              <a:rPr lang="it-IT" b="1" dirty="0" smtClean="0">
                <a:solidFill>
                  <a:srgbClr val="0070C0"/>
                </a:solidFill>
              </a:rPr>
            </a:br>
            <a:r>
              <a:rPr lang="it-IT" b="1" dirty="0" smtClean="0">
                <a:solidFill>
                  <a:srgbClr val="0070C0"/>
                </a:solidFill>
              </a:rPr>
              <a:t>accetta il quasi</a:t>
            </a:r>
            <a:endParaRPr lang="it-IT" b="1" dirty="0">
              <a:solidFill>
                <a:srgbClr val="0070C0"/>
              </a:solidFill>
            </a:endParaRPr>
          </a:p>
        </p:txBody>
      </p:sp>
      <p:sp>
        <p:nvSpPr>
          <p:cNvPr id="6" name="CasellaDiTesto 5"/>
          <p:cNvSpPr txBox="1"/>
          <p:nvPr/>
        </p:nvSpPr>
        <p:spPr>
          <a:xfrm>
            <a:off x="0" y="5013176"/>
            <a:ext cx="9144000" cy="923330"/>
          </a:xfrm>
          <a:prstGeom prst="rect">
            <a:avLst/>
          </a:prstGeom>
          <a:noFill/>
        </p:spPr>
        <p:txBody>
          <a:bodyPr wrap="square" rtlCol="0">
            <a:spAutoFit/>
          </a:bodyPr>
          <a:lstStyle/>
          <a:p>
            <a:pPr algn="ctr"/>
            <a:r>
              <a:rPr lang="it-IT" dirty="0" smtClean="0"/>
              <a:t>Dr.ssa Alessandra Pernici</a:t>
            </a:r>
          </a:p>
          <a:p>
            <a:pPr algn="ctr"/>
            <a:r>
              <a:rPr lang="it-IT" dirty="0" smtClean="0"/>
              <a:t>Psicologa e Formatrice</a:t>
            </a:r>
          </a:p>
          <a:p>
            <a:pPr algn="ctr"/>
            <a:r>
              <a:rPr lang="it-IT" dirty="0" smtClean="0"/>
              <a:t>ale.pernici@gmail.com</a:t>
            </a:r>
            <a:endParaRPr lang="it-IT" dirty="0"/>
          </a:p>
        </p:txBody>
      </p:sp>
      <p:pic>
        <p:nvPicPr>
          <p:cNvPr id="8" name="Immagine 7" descr="logo senza sfondo.png"/>
          <p:cNvPicPr>
            <a:picLocks noChangeAspect="1"/>
          </p:cNvPicPr>
          <p:nvPr/>
        </p:nvPicPr>
        <p:blipFill>
          <a:blip r:embed="rId2" cstate="print">
            <a:lum bright="-20000" contrast="40000"/>
          </a:blip>
          <a:srcRect b="26667"/>
          <a:stretch>
            <a:fillRect/>
          </a:stretch>
        </p:blipFill>
        <p:spPr>
          <a:xfrm>
            <a:off x="4067944" y="5949280"/>
            <a:ext cx="936104" cy="698792"/>
          </a:xfrm>
          <a:prstGeom prst="rect">
            <a:avLst/>
          </a:prstGeom>
        </p:spPr>
      </p:pic>
    </p:spTree>
  </p:cSld>
  <p:clrMapOvr>
    <a:masterClrMapping/>
  </p:clrMapOvr>
  <p:transition spd="slow">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36912"/>
            <a:ext cx="9144000" cy="522288"/>
          </a:xfrm>
        </p:spPr>
        <p:txBody>
          <a:bodyPr>
            <a:noAutofit/>
          </a:bodyPr>
          <a:lstStyle/>
          <a:p>
            <a:pPr algn="ctr"/>
            <a:r>
              <a:rPr lang="it-IT" sz="2400" dirty="0" smtClean="0">
                <a:solidFill>
                  <a:schemeClr val="tx1"/>
                </a:solidFill>
                <a:effectLst/>
              </a:rPr>
              <a:t>In questa fascia d’età il contatto fisico non è molto amato.</a:t>
            </a:r>
            <a:br>
              <a:rPr lang="it-IT" sz="2400" dirty="0" smtClean="0">
                <a:solidFill>
                  <a:schemeClr val="tx1"/>
                </a:solidFill>
                <a:effectLst/>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Il non verbale si riferisce a </a:t>
            </a:r>
            <a:br>
              <a:rPr lang="it-IT" sz="2400" dirty="0" smtClean="0">
                <a:solidFill>
                  <a:schemeClr val="tx1"/>
                </a:solidFill>
              </a:rPr>
            </a:br>
            <a:r>
              <a:rPr lang="it-IT" sz="2400" dirty="0" smtClean="0">
                <a:solidFill>
                  <a:schemeClr val="tx1"/>
                </a:solidFill>
              </a:rPr>
              <a:t>sguardi, cenni e segnali di approvazione o meno </a:t>
            </a:r>
            <a:br>
              <a:rPr lang="it-IT" sz="2400" dirty="0" smtClean="0">
                <a:solidFill>
                  <a:schemeClr val="tx1"/>
                </a:solidFill>
              </a:rPr>
            </a:br>
            <a:r>
              <a:rPr lang="it-IT" sz="2400" dirty="0" smtClean="0">
                <a:solidFill>
                  <a:schemeClr val="tx1"/>
                </a:solidFill>
              </a:rPr>
              <a:t>che </a:t>
            </a:r>
            <a:r>
              <a:rPr lang="it-IT" sz="2400" dirty="0" smtClean="0">
                <a:solidFill>
                  <a:srgbClr val="0070C0"/>
                </a:solidFill>
              </a:rPr>
              <a:t>accompagnano il dato verbale</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pPr algn="r"/>
            <a:r>
              <a:rPr lang="it-IT" sz="2400" i="1" dirty="0" smtClean="0"/>
              <a:t>Ascolto attivo</a:t>
            </a:r>
          </a:p>
          <a:p>
            <a:pPr algn="r"/>
            <a:r>
              <a:rPr lang="it-IT" sz="2400" i="1" dirty="0" smtClean="0"/>
              <a:t>L’uso appropriato del linguaggio del corpo</a:t>
            </a:r>
            <a:endParaRPr lang="it-IT" sz="2400" i="1"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276872"/>
            <a:ext cx="9144000" cy="522288"/>
          </a:xfrm>
        </p:spPr>
        <p:txBody>
          <a:bodyPr>
            <a:noAutofit/>
          </a:bodyPr>
          <a:lstStyle/>
          <a:p>
            <a:pPr algn="ctr"/>
            <a:r>
              <a:rPr lang="it-IT" dirty="0" smtClean="0">
                <a:solidFill>
                  <a:schemeClr val="tx1"/>
                </a:solidFill>
                <a:effectLst/>
              </a:rPr>
              <a:t>Domande puntuali</a:t>
            </a: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Inerenti all’accaduto,che aiutino a meglio </a:t>
            </a:r>
            <a:r>
              <a:rPr lang="it-IT" sz="2400" dirty="0" smtClean="0">
                <a:solidFill>
                  <a:srgbClr val="0070C0"/>
                </a:solidFill>
              </a:rPr>
              <a:t>approfondire</a:t>
            </a:r>
            <a:r>
              <a:rPr lang="it-IT" sz="2400" dirty="0" smtClean="0">
                <a:solidFill>
                  <a:schemeClr val="tx1"/>
                </a:solidFill>
              </a:rPr>
              <a:t> gli eventi e gli stati d’animo connessi, senza divagare e attivare altre informazioni</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dirty="0" smtClean="0">
                <a:solidFill>
                  <a:schemeClr val="tx1"/>
                </a:solidFill>
              </a:rPr>
              <a:t>Domande cumulative</a:t>
            </a:r>
            <a:r>
              <a:rPr lang="it-IT" sz="2400" dirty="0" smtClean="0">
                <a:solidFill>
                  <a:schemeClr val="tx1"/>
                </a:solidFill>
              </a:rPr>
              <a:t/>
            </a:r>
            <a:br>
              <a:rPr lang="it-IT" sz="2400" dirty="0" smtClean="0">
                <a:solidFill>
                  <a:schemeClr val="tx1"/>
                </a:solidFill>
              </a:rPr>
            </a:br>
            <a:r>
              <a:rPr lang="it-IT" sz="2400" dirty="0" smtClean="0">
                <a:solidFill>
                  <a:srgbClr val="0070C0"/>
                </a:solidFill>
              </a:rPr>
              <a:t>Riassumere </a:t>
            </a:r>
            <a:r>
              <a:rPr lang="it-IT" sz="2400" dirty="0" smtClean="0">
                <a:solidFill>
                  <a:schemeClr val="tx1"/>
                </a:solidFill>
              </a:rPr>
              <a:t>quanto accaduto in forma interrogativa</a:t>
            </a:r>
            <a:br>
              <a:rPr lang="it-IT" sz="2400" dirty="0" smtClean="0">
                <a:solidFill>
                  <a:schemeClr val="tx1"/>
                </a:solidFill>
              </a:rPr>
            </a:br>
            <a:r>
              <a:rPr lang="it-IT" sz="2400" dirty="0" smtClean="0">
                <a:solidFill>
                  <a:schemeClr val="tx1"/>
                </a:solidFill>
              </a:rPr>
              <a:t>Mi stai dicendo questo?</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pPr algn="r"/>
            <a:r>
              <a:rPr lang="it-IT" sz="2400" i="1" dirty="0" smtClean="0"/>
              <a:t>Ascolto attivo</a:t>
            </a:r>
          </a:p>
          <a:p>
            <a:pPr algn="r"/>
            <a:r>
              <a:rPr lang="it-IT" sz="2400" i="1" dirty="0" smtClean="0"/>
              <a:t>Domande puntuali e cumulative</a:t>
            </a:r>
            <a:endParaRPr lang="it-IT" sz="2400" i="1"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276872"/>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rPr>
              <a:t>Rispecchiare il sentimento/il vissuto</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es. </a:t>
            </a:r>
            <a:br>
              <a:rPr lang="it-IT" sz="2400" dirty="0" smtClean="0">
                <a:solidFill>
                  <a:schemeClr val="tx1"/>
                </a:solidFill>
              </a:rPr>
            </a:br>
            <a:r>
              <a:rPr lang="it-IT" sz="2400" dirty="0" smtClean="0">
                <a:solidFill>
                  <a:schemeClr val="tx1"/>
                </a:solidFill>
              </a:rPr>
              <a:t>Andrea mi sembri molto arrabbiato</a:t>
            </a:r>
            <a:br>
              <a:rPr lang="it-IT" sz="2400" dirty="0" smtClean="0">
                <a:solidFill>
                  <a:schemeClr val="tx1"/>
                </a:solidFill>
              </a:rPr>
            </a:br>
            <a:r>
              <a:rPr lang="it-IT" sz="2400" dirty="0" smtClean="0">
                <a:solidFill>
                  <a:schemeClr val="tx1"/>
                </a:solidFill>
              </a:rPr>
              <a:t>Andrea mi sembri spaventato</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pPr algn="r"/>
            <a:r>
              <a:rPr lang="it-IT" sz="2400" i="1" dirty="0" smtClean="0"/>
              <a:t>Ascolto attivo</a:t>
            </a:r>
          </a:p>
          <a:p>
            <a:pPr algn="r"/>
            <a:r>
              <a:rPr lang="it-IT" sz="2400" i="1" dirty="0" smtClean="0"/>
              <a:t>Riflettere il sentimento dell’interlocutore</a:t>
            </a:r>
            <a:endParaRPr lang="it-IT" sz="2400" i="1"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
            </a:r>
            <a:br>
              <a:rPr lang="it-IT" sz="2400" dirty="0" smtClean="0">
                <a:solidFill>
                  <a:schemeClr val="tx1"/>
                </a:solidFill>
                <a:effectLst/>
              </a:rPr>
            </a:br>
            <a:r>
              <a:rPr lang="it-IT" sz="2400" dirty="0" smtClean="0">
                <a:solidFill>
                  <a:srgbClr val="0070C0"/>
                </a:solidFill>
              </a:rPr>
              <a:t>Conferma</a:t>
            </a:r>
            <a:r>
              <a:rPr lang="it-IT" sz="2400" dirty="0" smtClean="0">
                <a:solidFill>
                  <a:schemeClr val="tx1"/>
                </a:solidFill>
              </a:rPr>
              <a:t> l’emozione e il fatto che “è normale” sentirsi così</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L’accento non è tanto sull’accaduto ma sul </a:t>
            </a:r>
            <a:r>
              <a:rPr lang="it-IT" sz="2400" dirty="0" smtClean="0">
                <a:solidFill>
                  <a:srgbClr val="0070C0"/>
                </a:solidFill>
              </a:rPr>
              <a:t>vissuto</a:t>
            </a:r>
            <a:r>
              <a:rPr lang="it-IT" sz="2400" dirty="0" smtClean="0">
                <a:solidFill>
                  <a:schemeClr val="tx1"/>
                </a:solidFill>
              </a:rPr>
              <a:t/>
            </a:r>
            <a:br>
              <a:rPr lang="it-IT" sz="2400" dirty="0" smtClean="0">
                <a:solidFill>
                  <a:schemeClr val="tx1"/>
                </a:solidFill>
              </a:rPr>
            </a:br>
            <a:r>
              <a:rPr lang="it-IT" sz="2400" dirty="0" smtClean="0">
                <a:solidFill>
                  <a:schemeClr val="tx1"/>
                </a:solidFill>
              </a:rPr>
              <a:t/>
            </a:r>
            <a:br>
              <a:rPr lang="it-IT" sz="2400" dirty="0" smtClean="0">
                <a:solidFill>
                  <a:schemeClr val="tx1"/>
                </a:solidFill>
              </a:rPr>
            </a:br>
            <a:r>
              <a:rPr lang="it-IT" sz="2400" dirty="0" smtClean="0">
                <a:solidFill>
                  <a:schemeClr val="tx1"/>
                </a:solidFill>
              </a:rPr>
              <a:t>Empatica autorevolezza e </a:t>
            </a:r>
            <a:r>
              <a:rPr lang="it-IT" sz="2400" dirty="0" smtClean="0">
                <a:solidFill>
                  <a:srgbClr val="0070C0"/>
                </a:solidFill>
              </a:rPr>
              <a:t>spunto di crescita</a:t>
            </a:r>
            <a:r>
              <a:rPr lang="it-IT" sz="2400" dirty="0" smtClean="0">
                <a:solidFill>
                  <a:schemeClr val="tx1"/>
                </a:solidFill>
              </a:rPr>
              <a:t/>
            </a:r>
            <a:br>
              <a:rPr lang="it-IT" sz="2400" dirty="0" smtClean="0">
                <a:solidFill>
                  <a:schemeClr val="tx1"/>
                </a:solidFill>
              </a:rPr>
            </a:br>
            <a:endParaRPr lang="it-IT" sz="2400" dirty="0">
              <a:solidFill>
                <a:schemeClr val="tx1"/>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pPr algn="r"/>
            <a:r>
              <a:rPr lang="it-IT" sz="2400" i="1" dirty="0" smtClean="0"/>
              <a:t>Ascolto attivo</a:t>
            </a:r>
          </a:p>
          <a:p>
            <a:pPr algn="r"/>
            <a:r>
              <a:rPr lang="it-IT" sz="2400" i="1" dirty="0" smtClean="0"/>
              <a:t>Riflettere il sentimento dell’interlocutore</a:t>
            </a:r>
            <a:endParaRPr lang="it-IT" sz="2400" i="1"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sz="2400" dirty="0" smtClean="0">
                <a:solidFill>
                  <a:schemeClr val="tx1"/>
                </a:solidFill>
                <a:effectLst/>
              </a:rPr>
              <a:t>Meglio non illudersi di arrivare a capire completamente</a:t>
            </a:r>
            <a:br>
              <a:rPr lang="it-IT" sz="2400" dirty="0" smtClean="0">
                <a:solidFill>
                  <a:schemeClr val="tx1"/>
                </a:solidFill>
                <a:effectLst/>
              </a:rPr>
            </a:br>
            <a:r>
              <a:rPr lang="it-IT" sz="2400" dirty="0" smtClean="0">
                <a:solidFill>
                  <a:schemeClr val="tx1"/>
                </a:solidFill>
                <a:effectLst/>
              </a:rPr>
              <a:t> i nostri ragazzi, </a:t>
            </a:r>
            <a:br>
              <a:rPr lang="it-IT" sz="2400" dirty="0" smtClean="0">
                <a:solidFill>
                  <a:schemeClr val="tx1"/>
                </a:solidFill>
                <a:effectLst/>
              </a:rPr>
            </a:br>
            <a:r>
              <a:rPr lang="it-IT" sz="2400" dirty="0" smtClean="0">
                <a:solidFill>
                  <a:schemeClr val="tx1"/>
                </a:solidFill>
                <a:effectLst/>
              </a:rPr>
              <a:t>peggiorerebbe le relazione piuttosto che arricchirla</a:t>
            </a:r>
            <a:br>
              <a:rPr lang="it-IT" sz="2400" dirty="0" smtClean="0">
                <a:solidFill>
                  <a:schemeClr val="tx1"/>
                </a:solidFill>
                <a:effectLst/>
              </a:rPr>
            </a:br>
            <a:r>
              <a:rPr lang="it-IT" sz="2400" dirty="0" smtClean="0">
                <a:solidFill>
                  <a:schemeClr val="tx1"/>
                </a:solidFill>
                <a:effectLst/>
              </a:rPr>
              <a:t/>
            </a:r>
            <a:br>
              <a:rPr lang="it-IT" sz="2400" dirty="0" smtClean="0">
                <a:solidFill>
                  <a:schemeClr val="tx1"/>
                </a:solidFill>
                <a:effectLst/>
              </a:rPr>
            </a:br>
            <a:r>
              <a:rPr lang="it-IT" sz="2400" dirty="0" smtClean="0">
                <a:solidFill>
                  <a:schemeClr val="tx1"/>
                </a:solidFill>
                <a:effectLst/>
              </a:rPr>
              <a:t/>
            </a:r>
            <a:br>
              <a:rPr lang="it-IT" sz="2400" dirty="0" smtClean="0">
                <a:solidFill>
                  <a:schemeClr val="tx1"/>
                </a:solidFill>
                <a:effectLst/>
              </a:rPr>
            </a:br>
            <a:r>
              <a:rPr lang="it-IT" sz="2400" dirty="0" smtClean="0">
                <a:solidFill>
                  <a:srgbClr val="0070C0"/>
                </a:solidFill>
              </a:rPr>
              <a:t>Giusta distanza emotiva per considerare e non giudicare</a:t>
            </a:r>
            <a:endParaRPr lang="it-IT" sz="2400" dirty="0">
              <a:solidFill>
                <a:srgbClr val="0070C0"/>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pPr algn="r"/>
            <a:r>
              <a:rPr lang="it-IT" sz="2400" i="1" dirty="0" smtClean="0"/>
              <a:t>Ascolto attivo</a:t>
            </a:r>
          </a:p>
          <a:p>
            <a:pPr algn="r"/>
            <a:r>
              <a:rPr lang="it-IT" sz="2400" i="1" dirty="0" smtClean="0"/>
              <a:t>Accettare il punto di vista dell’altro</a:t>
            </a:r>
            <a:endParaRPr lang="it-IT" sz="2400" i="1"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060848"/>
            <a:ext cx="9144000" cy="522288"/>
          </a:xfrm>
        </p:spPr>
        <p:txBody>
          <a:bodyPr>
            <a:noAutofit/>
          </a:bodyPr>
          <a:lstStyle/>
          <a:p>
            <a:pPr algn="ctr"/>
            <a:r>
              <a:rPr lang="it-IT" dirty="0" smtClean="0">
                <a:solidFill>
                  <a:schemeClr val="tx1"/>
                </a:solidFill>
                <a:effectLst/>
              </a:rPr>
              <a:t>Tutte quelle abilità che </a:t>
            </a:r>
            <a:r>
              <a:rPr lang="it-IT" dirty="0" smtClean="0">
                <a:solidFill>
                  <a:srgbClr val="0070C0"/>
                </a:solidFill>
                <a:effectLst/>
              </a:rPr>
              <a:t>ci permettono</a:t>
            </a:r>
            <a:r>
              <a:rPr lang="it-IT" dirty="0" smtClean="0">
                <a:solidFill>
                  <a:srgbClr val="0070C0"/>
                </a:solidFill>
              </a:rPr>
              <a:t> </a:t>
            </a:r>
            <a:r>
              <a:rPr lang="it-IT" dirty="0" smtClean="0">
                <a:solidFill>
                  <a:srgbClr val="0070C0"/>
                </a:solidFill>
                <a:effectLst/>
              </a:rPr>
              <a:t>di comunicare</a:t>
            </a:r>
            <a:br>
              <a:rPr lang="it-IT" dirty="0" smtClean="0">
                <a:solidFill>
                  <a:srgbClr val="0070C0"/>
                </a:solidFill>
                <a:effectLst/>
              </a:rPr>
            </a:br>
            <a:r>
              <a:rPr lang="it-IT" dirty="0" smtClean="0">
                <a:solidFill>
                  <a:srgbClr val="0070C0"/>
                </a:solidFill>
                <a:effectLst/>
              </a:rPr>
              <a:t>in maniera efficace e semplice </a:t>
            </a:r>
            <a:br>
              <a:rPr lang="it-IT" dirty="0" smtClean="0">
                <a:solidFill>
                  <a:srgbClr val="0070C0"/>
                </a:solidFill>
                <a:effectLst/>
              </a:rPr>
            </a:br>
            <a:r>
              <a:rPr lang="it-IT" dirty="0" smtClean="0">
                <a:solidFill>
                  <a:srgbClr val="0070C0"/>
                </a:solidFill>
                <a:effectLst/>
              </a:rPr>
              <a:t>un messaggio linguistico</a:t>
            </a:r>
            <a:endParaRPr lang="it-IT" dirty="0">
              <a:solidFill>
                <a:srgbClr val="0070C0"/>
              </a:solidFill>
              <a:effectLst/>
            </a:endParaRPr>
          </a:p>
        </p:txBody>
      </p:sp>
      <p:sp>
        <p:nvSpPr>
          <p:cNvPr id="6" name="CasellaDiTesto 5"/>
          <p:cNvSpPr txBox="1"/>
          <p:nvPr/>
        </p:nvSpPr>
        <p:spPr>
          <a:xfrm>
            <a:off x="179512" y="4869160"/>
            <a:ext cx="8784976" cy="830997"/>
          </a:xfrm>
          <a:prstGeom prst="rect">
            <a:avLst/>
          </a:prstGeom>
          <a:noFill/>
        </p:spPr>
        <p:txBody>
          <a:bodyPr wrap="square" rtlCol="0">
            <a:spAutoFit/>
          </a:bodyPr>
          <a:lstStyle/>
          <a:p>
            <a:r>
              <a:rPr lang="it-IT" sz="2400" i="1" u="sng" dirty="0" smtClean="0"/>
              <a:t>Abilità comunicative esplicative</a:t>
            </a:r>
            <a:r>
              <a:rPr lang="it-IT" sz="2400" i="1" dirty="0" smtClean="0"/>
              <a:t>                                                                </a:t>
            </a:r>
          </a:p>
          <a:p>
            <a:endParaRPr lang="it-IT" sz="2400" i="1" dirty="0" smtClean="0"/>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5679</TotalTime>
  <Words>201</Words>
  <Application>Microsoft Office PowerPoint</Application>
  <PresentationFormat>Presentazione su schermo (4:3)</PresentationFormat>
  <Paragraphs>73</Paragraphs>
  <Slides>32</Slides>
  <Notes>0</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Universo</vt:lpstr>
      <vt:lpstr>Empatia ed efficacia  comunicativa  nella  Scuola secondaria</vt:lpstr>
      <vt:lpstr>Tutte quelle abilità che ci permettono  di porci nella giusta accoglienza comunicativa   Identificate nell’ ASCOLTO ATTIVO  </vt:lpstr>
      <vt:lpstr>Il non verbale intensifica o danneggia il messaggio che emetti,  e quindi il significato che vuoi trasmettere  ai tuo alunni attraverso la relazione  </vt:lpstr>
      <vt:lpstr>In questa fascia d’età il contatto fisico non è molto amato.  Il non verbale si riferisce a  sguardi, cenni e segnali di approvazione o meno  che accompagnano il dato verbale  </vt:lpstr>
      <vt:lpstr>Domande puntuali Inerenti all’accaduto,che aiutino a meglio approfondire gli eventi e gli stati d’animo connessi, senza divagare e attivare altre informazioni  Domande cumulative Riassumere quanto accaduto in forma interrogativa Mi stai dicendo questo? </vt:lpstr>
      <vt:lpstr> Rispecchiare il sentimento/il vissuto  es.  Andrea mi sembri molto arrabbiato Andrea mi sembri spaventato </vt:lpstr>
      <vt:lpstr> Conferma l’emozione e il fatto che “è normale” sentirsi così  L’accento non è tanto sull’accaduto ma sul vissuto  Empatica autorevolezza e spunto di crescita </vt:lpstr>
      <vt:lpstr>Meglio non illudersi di arrivare a capire completamente  i nostri ragazzi,  peggiorerebbe le relazione piuttosto che arricchirla   Giusta distanza emotiva per considerare e non giudicare</vt:lpstr>
      <vt:lpstr>Tutte quelle abilità che ci permettono di comunicare in maniera efficace e semplice  un messaggio linguistico</vt:lpstr>
      <vt:lpstr>Parlare non è chiacchierare  Dire quello che serve permette di:  arrivare in profondità essere intenzionali essere concisi e non approssimativi centrare te stesso e l’interlocutore</vt:lpstr>
      <vt:lpstr> Tempi attentivi ancora ridotti  e influenzati da molteplici interferenze  I discorsi troppo lunghi alimentano distrazione,  non ascolto, a rischio tratti oppositivi  Nel gruppo causa diverse forme di interpretazione del messaggio,lamentele e e scarsa direttività  </vt:lpstr>
      <vt:lpstr>Utile il supporto con esempi e richiami esperienziali  Far notare l’errore, accettandolo  e proporre nel qui ed ora  comportamenti alternativi positivi  “Hai mai pensato che potresti anche fare così?” </vt:lpstr>
      <vt:lpstr>Contraddizione emotiva mancanza di sincerità  Spiegazione auto riferita “Il profe ce l’ha con me”</vt:lpstr>
      <vt:lpstr>Una buona autorevolezza  è fonte di spiegazione e comprensione delle situazioni  I tuoi alunni leggono la realtà anche tramite te  che, sinceramente,  vivi le difficoltà, la conflittualità, le fatiche,  perché semplicemente ci sono in ogni rapporto</vt:lpstr>
      <vt:lpstr>Coerenza corrispondenza fra ciò che proviamo e ciò che esprimiamo  Un equilibrio importante che trasmette fiducia da parte degli altri Accettare le informazioni/situazioni  e i momenti faticosi della vita scolastica diventa un’opportunità per gestirli e non subirli</vt:lpstr>
      <vt:lpstr> Prenditi tempo per evitare spiegazioni improvvisate e dichiaralo “Mi prendi alla sprovvista, penso a quello che mi hai detto e poi ti spiego bene”  Sincero e coerente perché rispecchi la realtà Poni l’accento su un difficoltà che può capitare Ma la gestirai prendendoti il tempo giusto e lo dimostri</vt:lpstr>
      <vt:lpstr> Lo fai sentire accudito e gli stai insegnando che le cose e i momenti difficili ci sono e se ne può parlare ma con la giusta attenzione senza farsi prendere dall’istinto rischiando di emettere reazioni poco consone</vt:lpstr>
      <vt:lpstr> Come usare le parole e in quale forma  LINGUAGGIO POSITIVO  Le informazioni date in forma negativa  attivano il ricordo stesso di ciò che non devo fare.  Le nostre indicazioni devono essere espresse in forma positiva perchè vogliamo stimolare il ricordo dell’atteggiamento giusto  e diffonderlo anche nel gruppo </vt:lpstr>
      <vt:lpstr> L’alternativa al NON deve essere il linguaggio positivo  es.     Neg: non alzatevi dai vostri banchi! Pos: state seduti ai vostri banchi      Pro: state seduti ai vostri banche e                 preparate il materiale di italiano</vt:lpstr>
      <vt:lpstr> La regola deve trasmettere il comportamento adeguato, l’atteggiamento tipo che vogliamo comunicare e diffondere.  L’attenzione deve essere posta sull’azione corretta</vt:lpstr>
      <vt:lpstr> Essenzialità – Coerenza – Linguaggio positivo = Presenza autorevole e leggera  Caratterizzata da rispetto e stima Fonte motivazionale di grande impatto sull’impegno</vt:lpstr>
      <vt:lpstr> Critica il nodo più complicato delle relazioni Causano rabbia, sfida, demoralizzano  “Non ascolti mai, non obbedisci” “Quello che faccio non va mai bene” </vt:lpstr>
      <vt:lpstr> Critica costruttiva inserita in un contesto positivo più ampio  “Ti dico cosa ne penso di questa cosa, di come ti sei comportato…” al posto di  “Non sei capace”  Non è valutativa Si mantiene sulla scelta e sul comportamento Non spinge sulle carenze</vt:lpstr>
      <vt:lpstr> Messaggio-IO tecnica attraverso la quale metti a confronto il tuo sentire  con i comportamenti non efficaci dei ragazzi  in modo che si rendano conto delle conseguenze del proprio agire “Mi irrito quando vedo che…”  Messaggio-TU Esprime un giudizio e chiude il dialogo “Sei svogliato” </vt:lpstr>
      <vt:lpstr>   Messaggio-IO  Da un punto di vi sta linguistico  non esprime valutazioni sulla persona  Modalità che predispone al dialogo  Assenza di giudizio  Apre a nuove possibilità per l’insegnante e l’alunno/i    </vt:lpstr>
      <vt:lpstr> Non criticare e non intervenire se sei arrabbiato  Accogli invece di sminuire: urla, lamentele, punizioni frequenti  Ascolta per conoscere e riconoscere  Perdonati se sbagli,e ripara  Dai tempo agli alunni per riflettere  Disfati dell’idea dell’insegnante perfetto. Non esiste. </vt:lpstr>
      <vt:lpstr> Punizione produttiva offro tempo e tentativi per sistemare e correggere l’errore   </vt:lpstr>
      <vt:lpstr>Comportamento negativo:  1.  L’insegnante spiega con fermezza (nelle modalità esplicative viste) l’errore e lascia un primo tentativo (libero) di correzione  “Ora che ti ho spiegato che questo non è positivo,  trova un modo di fare diverso…ti osservo” </vt:lpstr>
      <vt:lpstr>2. L’insegnante spiega con ancor più fermezza l’errore  Propone 1 o 2 soluzioni alternative per fare in modo corretto  Ricorda al ragazzo che è già il secondo richiamo e anche l’ultimo  “Ti avevo già spiegato che questo non è positivo, hai provato a fare così?” </vt:lpstr>
      <vt:lpstr>Non abbiamo condannato l’errore  Non abbiamo risposto con una punizione immediata=giudizio  Abbiamo dato tempo e possibilità per sistemare  Anche se poi la punizione si darà comunque, abbiamo offerto un insegnamento importante su come, sbagliare può succedere, ma è importante recuperare e sistemare.  Ed è questo ciò che sostanzialmente poi viene punito</vt:lpstr>
      <vt:lpstr>  Buona gestione  della critica, del richiamo, dell’errore  = Buona gestione  dei rallentatori alla motivazione scolastica  L’autorevole e empatica gestione dell’insegnante  permette ai ragazzi di mettersi alla prova, senza giudizio, con l ‘opportunità di liberarsi o non creare  convinzioni errate su di sé alla scoperta del talento e buon utilizzo delle skills personali  </vt:lpstr>
      <vt:lpstr>Punta al meglio  accetta il quasi</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Alessandra Pernici</dc:creator>
  <cp:lastModifiedBy>Luisa Pedrinoni</cp:lastModifiedBy>
  <cp:revision>160</cp:revision>
  <dcterms:created xsi:type="dcterms:W3CDTF">2020-05-14T14:19:45Z</dcterms:created>
  <dcterms:modified xsi:type="dcterms:W3CDTF">2021-05-22T06:29:42Z</dcterms:modified>
</cp:coreProperties>
</file>