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gxIqK1ZFxsGyhxppMeVE//zlu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77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184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885988" y="-12807950"/>
            <a:ext cx="18062576" cy="1354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21313" cy="444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539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857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8674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705179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83558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39122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2291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7184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193436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51316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1591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95254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26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05384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3773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39323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7847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0791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77853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290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65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236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35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85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microsoft.com/office/2007/relationships/media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17463" y="333375"/>
            <a:ext cx="5562600" cy="210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3" y="260350"/>
            <a:ext cx="4178300" cy="208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725" y="981075"/>
            <a:ext cx="3021013" cy="46624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655026" y="2550380"/>
            <a:ext cx="4323085" cy="267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400"/>
              <a:buFont typeface="Comic Sans MS"/>
              <a:buNone/>
            </a:pPr>
            <a:r>
              <a:rPr lang="it-IT" sz="2400" b="0" i="0" u="none" strike="noStrike" cap="none">
                <a:solidFill>
                  <a:srgbClr val="ED7D31"/>
                </a:solidFill>
                <a:latin typeface="Comic Sans MS"/>
                <a:ea typeface="Comic Sans MS"/>
                <a:cs typeface="Comic Sans MS"/>
                <a:sym typeface="Comic Sans MS"/>
              </a:rPr>
              <a:t>6°Incontro</a:t>
            </a:r>
            <a:endParaRPr sz="2400" b="0" i="0" u="none" strike="noStrike" cap="none">
              <a:solidFill>
                <a:srgbClr val="ED7D3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ED7D3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omic Sans MS"/>
              <a:buNone/>
            </a:pPr>
            <a:r>
              <a:rPr lang="it-IT" sz="2000" b="0" i="0" u="none" strike="noStrike" cap="none">
                <a:solidFill>
                  <a:srgbClr val="ED7D31"/>
                </a:solidFill>
                <a:latin typeface="Comic Sans MS"/>
                <a:ea typeface="Comic Sans MS"/>
                <a:cs typeface="Comic Sans MS"/>
                <a:sym typeface="Comic Sans MS"/>
              </a:rPr>
              <a:t>Due ingredienti fondamentali: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omic Sans MS"/>
              <a:buNone/>
            </a:pPr>
            <a:r>
              <a:rPr lang="it-IT" sz="2000" b="0" i="0" u="none" strike="noStrike" cap="none">
                <a:solidFill>
                  <a:srgbClr val="ED7D3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lavoro integrato in EM e i livelli di partecipazione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ED7D3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ED7D3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omic Sans MS"/>
              <a:buNone/>
            </a:pPr>
            <a:r>
              <a:rPr lang="it-IT" sz="2000" b="0" i="0" u="none" strike="noStrike" cap="none">
                <a:solidFill>
                  <a:srgbClr val="ED7D31"/>
                </a:solidFill>
                <a:latin typeface="Comic Sans MS"/>
                <a:ea typeface="Comic Sans MS"/>
                <a:cs typeface="Comic Sans MS"/>
                <a:sym typeface="Comic Sans MS"/>
              </a:rPr>
              <a:t>05 dicembre 2019</a:t>
            </a:r>
            <a:endParaRPr sz="2000" b="0" i="0" u="none" strike="noStrike" cap="none">
              <a:solidFill>
                <a:srgbClr val="ED7D3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025" y="981075"/>
            <a:ext cx="3021013" cy="466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>
            <a:spLocks noGrp="1"/>
          </p:cNvSpPr>
          <p:nvPr>
            <p:ph type="body" idx="1"/>
          </p:nvPr>
        </p:nvSpPr>
        <p:spPr>
          <a:xfrm>
            <a:off x="1143000" y="1484710"/>
            <a:ext cx="6858000" cy="49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1"/>
          </a:p>
        </p:txBody>
      </p:sp>
      <p:sp>
        <p:nvSpPr>
          <p:cNvPr id="154" name="Google Shape;154;p10"/>
          <p:cNvSpPr txBox="1"/>
          <p:nvPr/>
        </p:nvSpPr>
        <p:spPr>
          <a:xfrm>
            <a:off x="0" y="0"/>
            <a:ext cx="9144000" cy="125839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it-IT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percorsi di partecipazione delle famiglie</a:t>
            </a:r>
            <a:endParaRPr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0"/>
          <p:cNvSpPr txBox="1"/>
          <p:nvPr/>
        </p:nvSpPr>
        <p:spPr>
          <a:xfrm>
            <a:off x="4139952" y="1484784"/>
            <a:ext cx="4503444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 PER PROMUOVERE LA PARTECIPAZIONE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tenere conto delle capacità, risorse, bisogni di ciascuno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mutabilità nel tempo dei livelli e delle modalità di partecipazione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esplicitare alla famiglia il livello nel quale si sta lavorando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rileggere le eventuali difficoltà che emergono come risorsa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9" y="1628801"/>
            <a:ext cx="3096344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/>
          <p:nvPr/>
        </p:nvSpPr>
        <p:spPr>
          <a:xfrm>
            <a:off x="-1" y="0"/>
            <a:ext cx="9144000" cy="10237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1" descr="https://encrypted-tbn2.gstatic.com/images?q=tbn:ANd9GcTJVu4cH7Daac1IbwteUW-MvtP3-CyC1kPFi_CfQZPVG5i3woc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312" y="1334121"/>
            <a:ext cx="5667375" cy="3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1"/>
          <p:cNvSpPr txBox="1"/>
          <p:nvPr/>
        </p:nvSpPr>
        <p:spPr>
          <a:xfrm>
            <a:off x="874643" y="5605670"/>
            <a:ext cx="75139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rinunciare ad uno dei poteri più grandi dell’operatore sociale, ossia il “</a:t>
            </a:r>
            <a:r>
              <a:rPr lang="it-IT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diritto di definire un problema</a:t>
            </a: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McKnight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/>
        </p:nvSpPr>
        <p:spPr>
          <a:xfrm>
            <a:off x="357159" y="357166"/>
            <a:ext cx="8190494" cy="57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Essere: questa famiglia è felice; questa madre è capace; quella no; questo padre è assente; quello è un «mammo»… il verbo essere crea un mondo là fuori, fatto di essenze, qualità inerenti alle persone. Un mondo nel quale competenza e normalità coincidono. Si illude di designare la natura del genitore, ma la istituisce, la costruisce socialmente. E chi è dichiarato incompetente lo è, effettivamente, collabora attivamente alla propria definizione.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verbo essere è la prigione del cambiamento</a:t>
            </a: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Formenti, Genitorialità (in)competente? Una rilettura pedagogica</a:t>
            </a:r>
            <a:endParaRPr/>
          </a:p>
        </p:txBody>
      </p:sp>
      <p:sp>
        <p:nvSpPr>
          <p:cNvPr id="169" name="Google Shape;16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 descr="Immagine che contiene testo, libro&#10;&#10;Descrizione generata con affidabilità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68853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/>
        </p:nvSpPr>
        <p:spPr>
          <a:xfrm>
            <a:off x="7076661" y="2551837"/>
            <a:ext cx="206733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pericoli del verbo “essere”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/>
          <p:nvPr/>
        </p:nvSpPr>
        <p:spPr>
          <a:xfrm>
            <a:off x="0" y="0"/>
            <a:ext cx="9144000" cy="10237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 dare parola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023731"/>
            <a:ext cx="5143500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5580112" y="1916832"/>
            <a:ext cx="345638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EQUPIPE COME: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-LUOGO INCLUSIVO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-LUOGO DI CO- DECISIONALITA’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0" y="0"/>
            <a:ext cx="9144000" cy="10237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 esplorare insieme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5" descr="http://static.fanpage.it/wp-content/uploads/sites/12/2015/02/014919-950a7fce-b2de-11e3-9592-fced9bc5820e-638x4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268760"/>
            <a:ext cx="5948132" cy="396206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 txBox="1"/>
          <p:nvPr/>
        </p:nvSpPr>
        <p:spPr>
          <a:xfrm>
            <a:off x="6660232" y="2276872"/>
            <a:ext cx="22089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EQUIPE COME: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-LUOGO GENERATIVO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/>
          <p:nvPr/>
        </p:nvSpPr>
        <p:spPr>
          <a:xfrm>
            <a:off x="0" y="0"/>
            <a:ext cx="9144000" cy="10237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 giocarsi il potere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6" descr="https://ilariatumiati.files.wordpress.com/2012/12/escher-sky-and-wat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519" y="1054595"/>
            <a:ext cx="5666961" cy="566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l="5125" r="887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02" name="Google Shape;202;p17"/>
          <p:cNvSpPr txBox="1"/>
          <p:nvPr/>
        </p:nvSpPr>
        <p:spPr>
          <a:xfrm>
            <a:off x="5274365" y="223525"/>
            <a:ext cx="3869635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E’ un imbroglio, in altre parole, tutte le volte che parliamo di partecipazione senza parlare di potere (pg. 48).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Rampini A., 2015, </a:t>
            </a:r>
            <a:r>
              <a:rPr lang="it-IT" sz="14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Scegliere la propria causa, </a:t>
            </a:r>
            <a:r>
              <a:rPr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it-IT" sz="14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Crescere nonostante. Un romanzo di formazione</a:t>
            </a:r>
            <a:r>
              <a:rPr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 cura di Laffi S., Edizione dell’asino, Roma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/>
          <p:nvPr/>
        </p:nvSpPr>
        <p:spPr>
          <a:xfrm>
            <a:off x="0" y="0"/>
            <a:ext cx="9130328" cy="980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togliersi dal centro della scena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8" descr="http://www.cugetliber.ro/imagini/original/cortina1382354872-14214037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2736"/>
            <a:ext cx="9144000" cy="583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"/>
          <p:cNvSpPr/>
          <p:nvPr/>
        </p:nvSpPr>
        <p:spPr>
          <a:xfrm>
            <a:off x="0" y="1"/>
            <a:ext cx="9144000" cy="980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piccola rivoluzione…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risolutore di problemi a facilitatore di processi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9" descr="http://www.caritas.bz.it/images/content/167385_19775_2_S_0_600_0_2083252/010225-loslass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9168" y="0"/>
            <a:ext cx="9133720" cy="5255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Zuppa di Sasso di Anais Vaugelade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LA ZUPPA DI SASS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" y="525580"/>
            <a:ext cx="9133720" cy="6720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body" idx="1"/>
          </p:nvPr>
        </p:nvSpPr>
        <p:spPr>
          <a:xfrm>
            <a:off x="1143000" y="1484710"/>
            <a:ext cx="6858000" cy="426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1"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67" y="1052736"/>
            <a:ext cx="8173189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IT" sz="3600">
                <a:latin typeface="Calibri"/>
                <a:ea typeface="Calibri"/>
                <a:cs typeface="Calibri"/>
                <a:sym typeface="Calibri"/>
              </a:rPr>
              <a:t>Un piccolo gruppo simula un’equipe multidisciplinare utilizzando il «caso di ANGELA»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t-IT" sz="3600">
                <a:latin typeface="Calibri"/>
                <a:ea typeface="Calibri"/>
                <a:cs typeface="Calibri"/>
                <a:sym typeface="Calibri"/>
              </a:rPr>
              <a:t>Nel frattempo, osserviamo la simulazione attraverso la scheda di osservazione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793" cy="126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/>
          <p:nvPr/>
        </p:nvSpPr>
        <p:spPr>
          <a:xfrm>
            <a:off x="0" y="0"/>
            <a:ext cx="9144000" cy="1210742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ESERCITAZIONE: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griglia di osservazione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0742"/>
            <a:ext cx="9144000" cy="5654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2029691" y="1514475"/>
            <a:ext cx="719620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/>
              <a:t>Linguaggio comprensibile per tutti</a:t>
            </a:r>
          </a:p>
          <a:p>
            <a:r>
              <a:rPr lang="it-IT" sz="1050" dirty="0" smtClean="0"/>
              <a:t>Nessuno ha utilizzato un linguaggio tecnico</a:t>
            </a:r>
          </a:p>
          <a:p>
            <a:r>
              <a:rPr lang="it-IT" sz="1050" dirty="0" smtClean="0"/>
              <a:t>Atteggiamenti non verbali: psicologo molto accogliente nella voce. </a:t>
            </a:r>
          </a:p>
          <a:p>
            <a:r>
              <a:rPr lang="it-IT" sz="1050" dirty="0" smtClean="0"/>
              <a:t>Il padre ha cercato di proteggere e contenere la moglie. </a:t>
            </a:r>
          </a:p>
          <a:p>
            <a:r>
              <a:rPr lang="it-IT" sz="1050" dirty="0" smtClean="0"/>
              <a:t>La madre era molto tesa poi forse verso la fine si è tranquillizzata. </a:t>
            </a:r>
          </a:p>
          <a:p>
            <a:r>
              <a:rPr lang="it-IT" sz="1050" dirty="0" smtClean="0"/>
              <a:t>La coordinatrice didattica è rigida (voleva stare nel suo ruolo). E’ stato un incontro produttivo, il processo si è avviato. </a:t>
            </a:r>
            <a:endParaRPr lang="it-IT" sz="105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14550" y="2647950"/>
            <a:ext cx="70294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Educatore: entra con mano in tasca, un po’ spavaldo. Genitori in difesa? L’insegnante evidenza il suo ruolo anche quando non parla. Posizioni distinte e arroccate disposte a cerchio, ma ruoli e pesi diversi evidenti. Poco spazio e tempo per accoglienza (rituale saluto). Tutti hanno avuto spazi di parole, ma si ascoltavano poco. La coordinatrice è giudicante «non abbiamo visto miglioramenti» è stato il padre a proporre</a:t>
            </a:r>
            <a:r>
              <a:rPr lang="it-IT" sz="1050" dirty="0"/>
              <a:t> </a:t>
            </a:r>
            <a:r>
              <a:rPr lang="it-IT" sz="1050" dirty="0" smtClean="0"/>
              <a:t>una strategia. La madre era arrabbiata, ha molte responsabilità. Si è dato poco rilievo agli aspetti positivi.</a:t>
            </a:r>
            <a:endParaRPr lang="it-IT" sz="105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124075" y="3787046"/>
            <a:ext cx="710181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I diversi punti di vista sono stati considerati. Per fare questo riesce meglio l’Assistente Sociale e l’Educatrice, il padre e la psicologa(mediatrice). La madre è irrigidita e si indispone, ma anche l’insegnante ha assunto stesso ruolo. Anche l’educatore si è difeso, ma in modo tranquillo. L’AS ha lasciato molto spazio agli altri attori. Anche il padre. </a:t>
            </a:r>
          </a:p>
          <a:p>
            <a:r>
              <a:rPr lang="it-IT" sz="1050" dirty="0" smtClean="0"/>
              <a:t>I professionisti che non riescono a rinunciare al centro della scena: l’insegnante. Il padre e la psicologa  hanno influenzato la decisione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114550" y="5143500"/>
            <a:ext cx="6924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Complicità dei genitori, rassicurazione reciproca. Tentativo di avvicinarsi alle richieste dell’equipe pur stando sulle difensive trovano un accordo. </a:t>
            </a:r>
          </a:p>
          <a:p>
            <a:r>
              <a:rPr lang="it-IT" sz="1050" dirty="0" smtClean="0"/>
              <a:t>Atteggiamenti: l’</a:t>
            </a:r>
            <a:r>
              <a:rPr lang="it-IT" sz="1050" dirty="0" err="1" smtClean="0"/>
              <a:t>eemm</a:t>
            </a:r>
            <a:r>
              <a:rPr lang="it-IT" sz="1050" dirty="0" smtClean="0"/>
              <a:t> è accogliente, ascolta, è chiara, e indica alla famiglia i bisogni che vedono. </a:t>
            </a:r>
          </a:p>
          <a:p>
            <a:r>
              <a:rPr lang="it-IT" sz="1050" dirty="0" smtClean="0"/>
              <a:t>Spazio d’espressione: viene preso, non c’è vergogna e tutti si espongono. La mamma è arrabbiata. </a:t>
            </a:r>
            <a:endParaRPr lang="it-IT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Julio Velasco - "Gli schiacciatori NON parlano dell'alzata, la risolvono"</a:t>
            </a:r>
            <a:endParaRPr/>
          </a:p>
        </p:txBody>
      </p:sp>
      <p:pic>
        <p:nvPicPr>
          <p:cNvPr id="2" name="Julio Velasco - Gli schiacciatori NON parlano dellalzata la risolvon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764" y="1861281"/>
            <a:ext cx="6497781" cy="442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3789040"/>
            <a:ext cx="3390130" cy="169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/>
          <p:nvPr/>
        </p:nvSpPr>
        <p:spPr>
          <a:xfrm>
            <a:off x="827584" y="2348880"/>
            <a:ext cx="7560840" cy="3528392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Grazie per </a:t>
            </a:r>
            <a:r>
              <a:rPr lang="it-IT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l’attenzione!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 rivediamo al prossimo incontro  il 19 Dicembre 2019 </a:t>
            </a:r>
            <a:endParaRPr dirty="0"/>
          </a:p>
        </p:txBody>
      </p:sp>
      <p:pic>
        <p:nvPicPr>
          <p:cNvPr id="244" name="Google Shape;24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072" y="476672"/>
            <a:ext cx="2739181" cy="1365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2060848"/>
            <a:ext cx="4769328" cy="286393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Spazio all’attivazione!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5843684" y="2060848"/>
            <a:ext cx="263800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0" u="none" strike="noStrike" cap="non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Racconta la zuppa di sasso con una sola frase..</a:t>
            </a:r>
            <a:endParaRPr sz="32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 Diamo fiducia all’altro al di là delle apparenze per ottenere risultati inaspettati;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-Se ognuno mette il suo ingrediente, anche un sasso acquista sapore, diventa una zuppa che si gusta insieme;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-Condividere è meglio che dividere; ciascuno è una risorsa se siamo disposti ad accoglierlo;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-Le circostanze, l’accoglienza, la generosità, la condivisione e l’amicizia possono favorire i cambiamenti dei propositi, dei punti di vista e dei risultati finali;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-Il sapore della fiducia;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-L’unione fa la forza; la solidarietà tra i deboli ha sconfitto il piano del più forte e furbo;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-Facendo gruppo si possono superare grandi difficoltà, campando più a lungo felici con una beata inconsapevolezza;</a:t>
            </a:r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3000" dirty="0" smtClean="0"/>
              <a:t>-Non pensar male della minestra prima di averla assaggiata;</a:t>
            </a:r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it-IT" dirty="0" smtClean="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it-IT" dirty="0" smtClean="0"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111" name="Google Shape;111;p4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Zuppa di Sasso con una sola frase..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321625" y="1484700"/>
            <a:ext cx="8715000" cy="5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just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b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000" b="1">
                <a:latin typeface="Calibri"/>
                <a:ea typeface="Calibri"/>
                <a:cs typeface="Calibri"/>
                <a:sym typeface="Calibri"/>
              </a:rPr>
              <a:t>1. Il lavoro integrato in EM 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270272" lvl="0" indent="-270272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 parte dalla costruzione di senso dell’intervento</a:t>
            </a:r>
            <a:endParaRPr/>
          </a:p>
          <a:p>
            <a:pPr marL="270272" lvl="0" indent="-270272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 implica apprendere a comunicare e a lavorare in maniera unitaria</a:t>
            </a:r>
            <a:endParaRPr/>
          </a:p>
          <a:p>
            <a:pPr marL="270272" lvl="0" indent="-270272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 comporta sviluppare linguaggi comuni, utilizzare modelli condivisi, riconoscere gli altri e la loro competenza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342900" lvl="0" indent="-342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it-IT" sz="2000" b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000" i="1">
                <a:latin typeface="Calibri"/>
                <a:ea typeface="Calibri"/>
                <a:cs typeface="Calibri"/>
                <a:sym typeface="Calibri"/>
              </a:rPr>
              <a:t>Nelle EM con i minori e le famiglie proponiamo un modello di    </a:t>
            </a:r>
            <a:endParaRPr sz="2000" i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it-IT" sz="2000" i="1">
                <a:latin typeface="Calibri"/>
                <a:ea typeface="Calibri"/>
                <a:cs typeface="Calibri"/>
                <a:sym typeface="Calibri"/>
              </a:rPr>
              <a:t>   ascolto-interazione-relazione</a:t>
            </a:r>
            <a:endParaRPr sz="2000" b="1" i="1"/>
          </a:p>
        </p:txBody>
      </p:sp>
      <p:sp>
        <p:nvSpPr>
          <p:cNvPr id="117" name="Google Shape;117;p5"/>
          <p:cNvSpPr txBox="1"/>
          <p:nvPr/>
        </p:nvSpPr>
        <p:spPr>
          <a:xfrm>
            <a:off x="0" y="1"/>
            <a:ext cx="9144000" cy="14847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it-I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due ingredienti fondamentali del metodo della valutazione partecipativa e trasformativa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1143000" y="1484710"/>
            <a:ext cx="6858000" cy="426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1"/>
          </a:p>
        </p:txBody>
      </p:sp>
      <p:sp>
        <p:nvSpPr>
          <p:cNvPr id="123" name="Google Shape;123;p6"/>
          <p:cNvSpPr txBox="1"/>
          <p:nvPr/>
        </p:nvSpPr>
        <p:spPr>
          <a:xfrm>
            <a:off x="0" y="0"/>
            <a:ext cx="9144000" cy="125839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it-IT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 lavoro integrato in EM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6" descr="Risultati immagini per Pippi lavoro in eem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3617714"/>
            <a:ext cx="3886416" cy="260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/>
          <p:nvPr/>
        </p:nvSpPr>
        <p:spPr>
          <a:xfrm>
            <a:off x="4139952" y="1641699"/>
            <a:ext cx="4503444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UN’EQUIPE A “GEOMETRIA VARIABILE”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CATEGORIE  a cui possono appartenere i partecipanti: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professionisti dell’area socio-sanitaria;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professionisti dell’educazione e istruzione;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persone (professionisti e non)  appartenenti alla comunità di riferimento della famiglia 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-la famiglia.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Un’equipe di base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Un’equipe allargata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1143000" y="1484710"/>
            <a:ext cx="6858000" cy="426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1"/>
          </a:p>
        </p:txBody>
      </p:sp>
      <p:sp>
        <p:nvSpPr>
          <p:cNvPr id="131" name="Google Shape;131;p7"/>
          <p:cNvSpPr txBox="1"/>
          <p:nvPr/>
        </p:nvSpPr>
        <p:spPr>
          <a:xfrm>
            <a:off x="0" y="0"/>
            <a:ext cx="9144000" cy="125839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it-IT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 lavoro integrato in EM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4139952" y="2071295"/>
            <a:ext cx="4503444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LAVORO IN EQUIPE SI CONFIGURA COME: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luogo inclusivo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luogo di decisionalità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-IT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luogo generativo</a:t>
            </a:r>
            <a:endParaRPr sz="20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9" y="1628801"/>
            <a:ext cx="3096344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body" idx="1"/>
          </p:nvPr>
        </p:nvSpPr>
        <p:spPr>
          <a:xfrm>
            <a:off x="1143000" y="1484710"/>
            <a:ext cx="6858000" cy="426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b="1">
                <a:latin typeface="Calibri"/>
                <a:ea typeface="Calibri"/>
                <a:cs typeface="Calibri"/>
                <a:sym typeface="Calibri"/>
              </a:rPr>
              <a:t>2. i percorsi di partecipazione delle famiglie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>
                <a:latin typeface="Calibri"/>
                <a:ea typeface="Calibri"/>
                <a:cs typeface="Calibri"/>
                <a:sym typeface="Calibri"/>
              </a:rPr>
              <a:t>		da «aggancio» a «engagement»: impegno reciproco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 b="1"/>
          </a:p>
        </p:txBody>
      </p:sp>
      <p:sp>
        <p:nvSpPr>
          <p:cNvPr id="139" name="Google Shape;139;p8"/>
          <p:cNvSpPr txBox="1"/>
          <p:nvPr/>
        </p:nvSpPr>
        <p:spPr>
          <a:xfrm>
            <a:off x="0" y="0"/>
            <a:ext cx="9144000" cy="13407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it-I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due ingredienti fondamentali del metodo della valutazione partecipativa e trasformativa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3214686"/>
            <a:ext cx="8535384" cy="278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body" idx="1"/>
          </p:nvPr>
        </p:nvSpPr>
        <p:spPr>
          <a:xfrm>
            <a:off x="395536" y="1124744"/>
            <a:ext cx="8352928" cy="462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i="1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  <a:p>
            <a:pPr marL="342900" lvl="0" indent="-3429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t-IT" sz="1400" b="1">
                <a:latin typeface="Calibri"/>
                <a:ea typeface="Calibri"/>
                <a:cs typeface="Calibri"/>
                <a:sym typeface="Calibri"/>
              </a:rPr>
              <a:t>Convenzione sui Diritti dell’Infanzia e dell’Adolescenza, art.12</a:t>
            </a:r>
            <a:endParaRPr/>
          </a:p>
          <a:p>
            <a:pPr marL="342900" lvl="0" indent="-3429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t-IT" sz="1400" b="1">
                <a:latin typeface="Calibri"/>
                <a:ea typeface="Calibri"/>
                <a:cs typeface="Calibri"/>
                <a:sym typeface="Calibri"/>
              </a:rPr>
              <a:t>Principio di partecipazione e rispetto per l’opinione del minore</a:t>
            </a:r>
            <a:endParaRPr/>
          </a:p>
          <a:p>
            <a:pPr marL="342900" lvl="0" indent="-34290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t-IT" sz="1400" i="1">
                <a:latin typeface="Calibri"/>
                <a:ea typeface="Calibri"/>
                <a:cs typeface="Calibri"/>
                <a:sym typeface="Calibri"/>
              </a:rPr>
              <a:t>Tutti i bambini, le bambine, i ragazzi e le ragazze hanno il diritto di essere ascoltati e la loro opinione deve essere presa in debita considerazione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	f</a:t>
            </a:r>
            <a:endParaRPr sz="1800" b="1"/>
          </a:p>
        </p:txBody>
      </p:sp>
      <p:sp>
        <p:nvSpPr>
          <p:cNvPr id="146" name="Google Shape;146;p9"/>
          <p:cNvSpPr txBox="1"/>
          <p:nvPr/>
        </p:nvSpPr>
        <p:spPr>
          <a:xfrm>
            <a:off x="0" y="6888"/>
            <a:ext cx="9144000" cy="111785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it-IT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percorsi di partecipazione delle famiglie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2928934"/>
            <a:ext cx="3929090" cy="359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346" y="3213498"/>
            <a:ext cx="3963619" cy="2527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977</Words>
  <Application>Microsoft Office PowerPoint</Application>
  <PresentationFormat>Presentazione su schermo (4:3)</PresentationFormat>
  <Paragraphs>131</Paragraphs>
  <Slides>24</Slides>
  <Notes>24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Luisa Pedrinoni</cp:lastModifiedBy>
  <cp:revision>8</cp:revision>
  <dcterms:created xsi:type="dcterms:W3CDTF">2018-04-10T14:09:41Z</dcterms:created>
  <dcterms:modified xsi:type="dcterms:W3CDTF">2021-06-16T05:39:08Z</dcterms:modified>
</cp:coreProperties>
</file>