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4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80" r:id="rId26"/>
    <p:sldId id="281" r:id="rId27"/>
    <p:sldId id="291" r:id="rId28"/>
    <p:sldId id="292" r:id="rId29"/>
    <p:sldId id="293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x="9144000" cy="6858000" type="screen4x3"/>
  <p:notesSz cx="6858000" cy="9144000"/>
  <p:embeddedFontLs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Proxima Nova" panose="020B0604020202020204" charset="0"/>
      <p:regular r:id="rId49"/>
      <p:bold r:id="rId50"/>
      <p:italic r:id="rId51"/>
      <p:boldItalic r:id="rId52"/>
    </p:embeddedFont>
    <p:embeddedFont>
      <p:font typeface="Verdana" panose="020B0604030504040204" pitchFamily="34" charset="0"/>
      <p:regular r:id="rId53"/>
      <p:bold r:id="rId54"/>
      <p:italic r:id="rId55"/>
      <p:boldItalic r:id="rId56"/>
    </p:embeddedFont>
    <p:embeddedFont>
      <p:font typeface="Source Code Pro" panose="020B0604020202020204" charset="0"/>
      <p:regular r:id="rId57"/>
      <p:bold r:id="rId58"/>
      <p:italic r:id="rId59"/>
      <p:boldItalic r:id="rId60"/>
    </p:embeddedFont>
    <p:embeddedFont>
      <p:font typeface="Tahoma" panose="020B0604030504040204" pitchFamily="34" charset="0"/>
      <p:regular r:id="rId61"/>
      <p:bold r:id="rId62"/>
    </p:embeddedFont>
    <p:embeddedFont>
      <p:font typeface="Oi" panose="020B0604020202020204" charset="0"/>
      <p:regular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Roboto" panose="020B0604020202020204" charset="0"/>
      <p:regular r:id="rId68"/>
      <p:bold r:id="rId69"/>
      <p:italic r:id="rId70"/>
      <p:boldItalic r:id="rId71"/>
    </p:embeddedFont>
    <p:embeddedFont>
      <p:font typeface="Book Antiqua" panose="02040602050305030304" pitchFamily="18" charset="0"/>
      <p:regular r:id="rId72"/>
      <p:bold r:id="rId73"/>
      <p:italic r:id="rId74"/>
      <p:boldItalic r:id="rId75"/>
    </p:embeddedFont>
    <p:embeddedFont>
      <p:font typeface="Amatic SC" panose="020B0604020202020204" charset="-79"/>
      <p:regular r:id="rId76"/>
      <p:bold r:id="rId77"/>
    </p:embeddedFont>
    <p:embeddedFont>
      <p:font typeface="Architects Daughter" panose="020B0604020202020204" charset="0"/>
      <p:regular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9" roundtripDataSignature="AMtx7mjUSG/jvLgLCE9hQ0DDd+jjjvPa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2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B4DD3E-67AB-4AC8-B280-94EC53DA7AED}">
  <a:tblStyle styleId="{1EB4DD3E-67AB-4AC8-B280-94EC53DA7AE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font" Target="fonts/font28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74" Type="http://schemas.openxmlformats.org/officeDocument/2006/relationships/font" Target="fonts/font34.fntdata"/><Relationship Id="rId79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font" Target="fonts/font21.fntdata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font" Target="fonts/font29.fntdata"/><Relationship Id="rId77" Type="http://schemas.openxmlformats.org/officeDocument/2006/relationships/font" Target="fonts/font37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72" Type="http://schemas.openxmlformats.org/officeDocument/2006/relationships/font" Target="fonts/font32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font" Target="fonts/font30.fntdata"/><Relationship Id="rId75" Type="http://schemas.openxmlformats.org/officeDocument/2006/relationships/font" Target="fonts/font35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73" Type="http://schemas.openxmlformats.org/officeDocument/2006/relationships/font" Target="fonts/font33.fntdata"/><Relationship Id="rId78" Type="http://schemas.openxmlformats.org/officeDocument/2006/relationships/font" Target="fonts/font38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6" Type="http://schemas.openxmlformats.org/officeDocument/2006/relationships/font" Target="fonts/font36.fntdata"/><Relationship Id="rId7" Type="http://schemas.openxmlformats.org/officeDocument/2006/relationships/slide" Target="slides/slide6.xml"/><Relationship Id="rId71" Type="http://schemas.openxmlformats.org/officeDocument/2006/relationships/font" Target="fonts/font3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66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200"/>
              <a:buFont typeface="Oi"/>
              <a:buNone/>
            </a:pPr>
            <a:fld id="{00000000-1234-1234-1234-123412341234}" type="slidenum">
              <a:rPr lang="en-US" sz="1200" b="1" i="1" u="none" strike="noStrike" cap="none">
                <a:solidFill>
                  <a:srgbClr val="800000"/>
                </a:solidFill>
                <a:latin typeface="Oi"/>
                <a:ea typeface="Oi"/>
                <a:cs typeface="Oi"/>
                <a:sym typeface="Oi"/>
              </a:rPr>
              <a:t>‹N›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64382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8a8fef67d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g18a8fef67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47056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95495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8017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7177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63766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51164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30808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86998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8177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8a6e1b8ca2_0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g18a6e1b8ca2_0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2559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2681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8a6e1b8ca2_0_5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" name="Google Shape;105;g18a6e1b8ca2_0_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185218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7711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83942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375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4538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92812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4" name="Google Shape;28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041885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8a6e1b8ca2_0_6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g18a6e1b8ca2_0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706678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087882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2" name="Google Shape;30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44604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273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325877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855107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443317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390478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8" name="Google Shape;33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784383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5" name="Google Shape;34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316850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3" name="Google Shape;35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5455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85259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" name="Google Shape;1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19563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1111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" name="Google Shape;1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46135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30299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1787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8a6e1b8ca2_0_598"/>
          <p:cNvSpPr txBox="1">
            <a:spLocks noGrp="1"/>
          </p:cNvSpPr>
          <p:nvPr>
            <p:ph type="body" idx="1"/>
          </p:nvPr>
        </p:nvSpPr>
        <p:spPr>
          <a:xfrm>
            <a:off x="698500" y="2247900"/>
            <a:ext cx="7746900" cy="3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5" name="Google Shape;15;g18a6e1b8ca2_0_598"/>
          <p:cNvSpPr txBox="1">
            <a:spLocks noGrp="1"/>
          </p:cNvSpPr>
          <p:nvPr>
            <p:ph type="title"/>
          </p:nvPr>
        </p:nvSpPr>
        <p:spPr>
          <a:xfrm>
            <a:off x="688975" y="569912"/>
            <a:ext cx="7756500" cy="1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g18a6e1b8ca2_0_598"/>
          <p:cNvSpPr txBox="1">
            <a:spLocks noGrp="1"/>
          </p:cNvSpPr>
          <p:nvPr>
            <p:ph type="dt" idx="10"/>
          </p:nvPr>
        </p:nvSpPr>
        <p:spPr>
          <a:xfrm>
            <a:off x="360362" y="616108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g18a6e1b8ca2_0_598"/>
          <p:cNvSpPr txBox="1">
            <a:spLocks noGrp="1"/>
          </p:cNvSpPr>
          <p:nvPr>
            <p:ph type="ftr" idx="11"/>
          </p:nvPr>
        </p:nvSpPr>
        <p:spPr>
          <a:xfrm>
            <a:off x="3124200" y="6161087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g18a6e1b8ca2_0_598"/>
          <p:cNvSpPr txBox="1">
            <a:spLocks noGrp="1"/>
          </p:cNvSpPr>
          <p:nvPr>
            <p:ph type="sldNum" idx="12"/>
          </p:nvPr>
        </p:nvSpPr>
        <p:spPr>
          <a:xfrm>
            <a:off x="6638925" y="616108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 sz="1000" b="0" i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8a6e1b8ca2_0_56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18a6e1b8ca2_0_56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1" name="Google Shape;61;g18a6e1b8ca2_0_568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2" name="Google Shape;62;g18a6e1b8ca2_0_56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8a6e1b8ca2_0_57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g18a6e1b8ca2_0_57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a6e1b8ca2_0_576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" name="Google Shape;68;g18a6e1b8ca2_0_576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g18a6e1b8ca2_0_57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8a6e1b8ca2_0_580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2" name="Google Shape;72;g18a6e1b8ca2_0_58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8a6e1b8ca2_0_583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g18a6e1b8ca2_0_583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6" name="Google Shape;76;g18a6e1b8ca2_0_583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7" name="Google Shape;77;g18a6e1b8ca2_0_583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g18a6e1b8ca2_0_58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8a6e1b8ca2_0_589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1" name="Google Shape;81;g18a6e1b8ca2_0_58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8a6e1b8ca2_0_592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4" name="Google Shape;84;g18a6e1b8ca2_0_592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g18a6e1b8ca2_0_59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8a6e1b8ca2_0_59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8a6e1b8ca2_0_624"/>
          <p:cNvSpPr txBox="1">
            <a:spLocks noGrp="1"/>
          </p:cNvSpPr>
          <p:nvPr>
            <p:ph type="body" idx="1"/>
          </p:nvPr>
        </p:nvSpPr>
        <p:spPr>
          <a:xfrm>
            <a:off x="319500" y="5640767"/>
            <a:ext cx="59988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18a6e1b8ca2_0_624"/>
          <p:cNvSpPr txBox="1">
            <a:spLocks noGrp="1"/>
          </p:cNvSpPr>
          <p:nvPr>
            <p:ph type="sldNum" idx="12"/>
          </p:nvPr>
        </p:nvSpPr>
        <p:spPr>
          <a:xfrm>
            <a:off x="8472487" y="6218237"/>
            <a:ext cx="5493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000"/>
              <a:buFont typeface="Source Code Pro"/>
              <a:buNone/>
              <a:defRPr sz="1000" b="0" i="0" u="none" strike="noStrike" cap="none">
                <a:solidFill>
                  <a:srgbClr val="21212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000"/>
              <a:buFont typeface="Source Code Pro"/>
              <a:buNone/>
              <a:defRPr sz="1000" b="0" i="0" u="none" strike="noStrike" cap="none">
                <a:solidFill>
                  <a:srgbClr val="21212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000"/>
              <a:buFont typeface="Source Code Pro"/>
              <a:buNone/>
              <a:defRPr sz="1000" b="0" i="0" u="none" strike="noStrike" cap="none">
                <a:solidFill>
                  <a:srgbClr val="21212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000"/>
              <a:buFont typeface="Source Code Pro"/>
              <a:buNone/>
              <a:defRPr sz="1000" b="0" i="0" u="none" strike="noStrike" cap="none">
                <a:solidFill>
                  <a:srgbClr val="21212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000"/>
              <a:buFont typeface="Source Code Pro"/>
              <a:buNone/>
              <a:defRPr sz="1000" b="0" i="0" u="none" strike="noStrike" cap="none">
                <a:solidFill>
                  <a:srgbClr val="21212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000"/>
              <a:buFont typeface="Source Code Pro"/>
              <a:buNone/>
              <a:defRPr sz="1000" b="0" i="0" u="none" strike="noStrike" cap="none">
                <a:solidFill>
                  <a:srgbClr val="21212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000"/>
              <a:buFont typeface="Source Code Pro"/>
              <a:buNone/>
              <a:defRPr sz="1000" b="0" i="0" u="none" strike="noStrike" cap="none">
                <a:solidFill>
                  <a:srgbClr val="21212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000"/>
              <a:buFont typeface="Source Code Pro"/>
              <a:buNone/>
              <a:defRPr sz="1000" b="0" i="0" u="none" strike="noStrike" cap="none">
                <a:solidFill>
                  <a:srgbClr val="21212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000"/>
              <a:buFont typeface="Source Code Pro"/>
              <a:buNone/>
              <a:defRPr sz="1000" b="0" i="0" u="none" strike="noStrike" cap="none">
                <a:solidFill>
                  <a:srgbClr val="21212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, contenuto e contenuto 2" type="objAndTwoObj">
  <p:cSld name="OBJECT_AND_TWO_OBJEC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18a6e1b8ca2_0_60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g18a6e1b8ca2_0_60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g18a6e1b8ca2_0_60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1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g18a6e1b8ca2_0_604"/>
          <p:cNvSpPr txBox="1">
            <a:spLocks noGrp="1"/>
          </p:cNvSpPr>
          <p:nvPr>
            <p:ph type="body" idx="3"/>
          </p:nvPr>
        </p:nvSpPr>
        <p:spPr>
          <a:xfrm>
            <a:off x="4648200" y="3938588"/>
            <a:ext cx="4038600" cy="21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g18a6e1b8ca2_0_60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g18a6e1b8ca2_0_60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g18a6e1b8ca2_0_60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 sz="1000" b="0" i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8a6e1b8ca2_0_612"/>
          <p:cNvSpPr txBox="1">
            <a:spLocks noGrp="1"/>
          </p:cNvSpPr>
          <p:nvPr>
            <p:ph type="title"/>
          </p:nvPr>
        </p:nvSpPr>
        <p:spPr>
          <a:xfrm>
            <a:off x="688975" y="569912"/>
            <a:ext cx="7756500" cy="1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g18a6e1b8ca2_0_612"/>
          <p:cNvSpPr txBox="1">
            <a:spLocks noGrp="1"/>
          </p:cNvSpPr>
          <p:nvPr>
            <p:ph type="body" idx="1"/>
          </p:nvPr>
        </p:nvSpPr>
        <p:spPr>
          <a:xfrm>
            <a:off x="685800" y="2240280"/>
            <a:ext cx="3804000" cy="3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g18a6e1b8ca2_0_612"/>
          <p:cNvSpPr txBox="1">
            <a:spLocks noGrp="1"/>
          </p:cNvSpPr>
          <p:nvPr>
            <p:ph type="body" idx="2"/>
          </p:nvPr>
        </p:nvSpPr>
        <p:spPr>
          <a:xfrm>
            <a:off x="4645151" y="2240280"/>
            <a:ext cx="3804000" cy="3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g18a6e1b8ca2_0_612"/>
          <p:cNvSpPr txBox="1">
            <a:spLocks noGrp="1"/>
          </p:cNvSpPr>
          <p:nvPr>
            <p:ph type="dt" idx="10"/>
          </p:nvPr>
        </p:nvSpPr>
        <p:spPr>
          <a:xfrm>
            <a:off x="360362" y="616108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g18a6e1b8ca2_0_612"/>
          <p:cNvSpPr txBox="1">
            <a:spLocks noGrp="1"/>
          </p:cNvSpPr>
          <p:nvPr>
            <p:ph type="ftr" idx="11"/>
          </p:nvPr>
        </p:nvSpPr>
        <p:spPr>
          <a:xfrm>
            <a:off x="3124200" y="6161087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g18a6e1b8ca2_0_612"/>
          <p:cNvSpPr txBox="1">
            <a:spLocks noGrp="1"/>
          </p:cNvSpPr>
          <p:nvPr>
            <p:ph type="sldNum" idx="12"/>
          </p:nvPr>
        </p:nvSpPr>
        <p:spPr>
          <a:xfrm>
            <a:off x="6638925" y="616108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 sz="1000" b="0" i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" type="objOnly">
  <p:cSld name="OBJECT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18a6e1b8ca2_0_619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g18a6e1b8ca2_0_61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g18a6e1b8ca2_0_61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g18a6e1b8ca2_0_61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 sz="1000" b="0" i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8a6e1b8ca2_0_557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1" name="Google Shape;41;g18a6e1b8ca2_0_557"/>
          <p:cNvSpPr txBox="1">
            <a:spLocks noGrp="1"/>
          </p:cNvSpPr>
          <p:nvPr>
            <p:ph type="subTitle" idx="1"/>
          </p:nvPr>
        </p:nvSpPr>
        <p:spPr>
          <a:xfrm>
            <a:off x="549200" y="2435550"/>
            <a:ext cx="7996500" cy="3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3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2" name="Google Shape;42;g18a6e1b8ca2_0_55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8a6e1b8ca2_0_627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62271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ook Antiqua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ook Antiqua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ook Antiqua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ook Antiqua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ook Antiqua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g18a6e1b8ca2_0_627"/>
          <p:cNvSpPr txBox="1">
            <a:spLocks noGrp="1"/>
          </p:cNvSpPr>
          <p:nvPr>
            <p:ph type="sldNum" idx="12"/>
          </p:nvPr>
        </p:nvSpPr>
        <p:spPr>
          <a:xfrm>
            <a:off x="8489950" y="6242050"/>
            <a:ext cx="5493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i"/>
              <a:buNone/>
              <a:defRPr sz="1200" b="1" i="1" u="none" strike="noStrike" cap="none">
                <a:solidFill>
                  <a:srgbClr val="FFFFFF"/>
                </a:solidFill>
                <a:latin typeface="Oi"/>
                <a:ea typeface="Oi"/>
                <a:cs typeface="Oi"/>
                <a:sym typeface="O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i"/>
              <a:buNone/>
              <a:defRPr sz="1200" b="1" i="1" u="none" strike="noStrike" cap="none">
                <a:solidFill>
                  <a:srgbClr val="FFFFFF"/>
                </a:solidFill>
                <a:latin typeface="Oi"/>
                <a:ea typeface="Oi"/>
                <a:cs typeface="Oi"/>
                <a:sym typeface="O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i"/>
              <a:buNone/>
              <a:defRPr sz="1200" b="1" i="1" u="none" strike="noStrike" cap="none">
                <a:solidFill>
                  <a:srgbClr val="FFFFFF"/>
                </a:solidFill>
                <a:latin typeface="Oi"/>
                <a:ea typeface="Oi"/>
                <a:cs typeface="Oi"/>
                <a:sym typeface="O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i"/>
              <a:buNone/>
              <a:defRPr sz="1200" b="1" i="1" u="none" strike="noStrike" cap="none">
                <a:solidFill>
                  <a:srgbClr val="FFFFFF"/>
                </a:solidFill>
                <a:latin typeface="Oi"/>
                <a:ea typeface="Oi"/>
                <a:cs typeface="Oi"/>
                <a:sym typeface="O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i"/>
              <a:buNone/>
              <a:defRPr sz="1200" b="1" i="1" u="none" strike="noStrike" cap="none">
                <a:solidFill>
                  <a:srgbClr val="FFFFFF"/>
                </a:solidFill>
                <a:latin typeface="Oi"/>
                <a:ea typeface="Oi"/>
                <a:cs typeface="Oi"/>
                <a:sym typeface="O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i"/>
              <a:buNone/>
              <a:defRPr sz="1200" b="1" i="1" u="none" strike="noStrike" cap="none">
                <a:solidFill>
                  <a:srgbClr val="FFFFFF"/>
                </a:solidFill>
                <a:latin typeface="Oi"/>
                <a:ea typeface="Oi"/>
                <a:cs typeface="Oi"/>
                <a:sym typeface="O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i"/>
              <a:buNone/>
              <a:defRPr sz="1200" b="1" i="1" u="none" strike="noStrike" cap="none">
                <a:solidFill>
                  <a:srgbClr val="FFFFFF"/>
                </a:solidFill>
                <a:latin typeface="Oi"/>
                <a:ea typeface="Oi"/>
                <a:cs typeface="Oi"/>
                <a:sym typeface="O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i"/>
              <a:buNone/>
              <a:defRPr sz="1200" b="1" i="1" u="none" strike="noStrike" cap="none">
                <a:solidFill>
                  <a:srgbClr val="FFFFFF"/>
                </a:solidFill>
                <a:latin typeface="Oi"/>
                <a:ea typeface="Oi"/>
                <a:cs typeface="Oi"/>
                <a:sym typeface="O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i"/>
              <a:buNone/>
              <a:defRPr sz="1200" b="1" i="1" u="none" strike="noStrike" cap="none">
                <a:solidFill>
                  <a:srgbClr val="FFFFFF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 sz="1000" b="0" i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abella" type="tbl">
  <p:cSld name="TABL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8a6e1b8ca2_0_6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g18a6e1b8ca2_0_63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g18a6e1b8ca2_0_63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g18a6e1b8ca2_0_63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i"/>
              <a:buNone/>
              <a:defRPr sz="1200" b="1" i="1" u="none" strike="noStrike" cap="none">
                <a:solidFill>
                  <a:schemeClr val="dk2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 sz="1000" b="0" i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8a6e1b8ca2_0_561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" name="Google Shape;53;g18a6e1b8ca2_0_56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8a6e1b8ca2_0_56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g18a6e1b8ca2_0_56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g18a6e1b8ca2_0_56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8a6e1b8ca2_0_55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g18a6e1b8ca2_0_55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g18a6e1b8ca2_0_55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generazioniconnesse.it/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www.piattaformaelisa.it/cos-e-elisa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navigare-in-famiglia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truzione.it/iscrizionionline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alzanolombardo.edu.it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8a8fef67d7_0_0"/>
          <p:cNvSpPr txBox="1"/>
          <p:nvPr/>
        </p:nvSpPr>
        <p:spPr>
          <a:xfrm>
            <a:off x="189525" y="264400"/>
            <a:ext cx="8806200" cy="19293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C00"/>
              </a:buClr>
              <a:buSzPts val="4400"/>
              <a:buFont typeface="Verdana"/>
              <a:buNone/>
            </a:pPr>
            <a:r>
              <a:rPr lang="en-US" sz="3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IS</a:t>
            </a:r>
            <a:r>
              <a:rPr lang="en-US" sz="3400" b="1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TITUTO COMPRENSIVO</a:t>
            </a:r>
            <a:endParaRPr sz="3400" b="0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CC00"/>
              </a:buClr>
              <a:buSzPts val="4400"/>
              <a:buFont typeface="Verdana"/>
              <a:buNone/>
            </a:pPr>
            <a:r>
              <a:rPr lang="en-US" sz="3400" b="1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di ALZANO LOMBARDO</a:t>
            </a:r>
            <a:endParaRPr sz="2300" b="1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C00"/>
              </a:buClr>
              <a:buSzPts val="2800"/>
              <a:buFont typeface="Comic Sans MS"/>
              <a:buNone/>
            </a:pPr>
            <a:r>
              <a:rPr lang="en-US" sz="2500" b="1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“Rita Levi-Montalcini”</a:t>
            </a:r>
            <a:endParaRPr sz="1100" b="0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6" name="Google Shape;96;g18a8fef67d7_0_0"/>
          <p:cNvSpPr txBox="1"/>
          <p:nvPr/>
        </p:nvSpPr>
        <p:spPr>
          <a:xfrm>
            <a:off x="20625" y="2281325"/>
            <a:ext cx="91440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endParaRPr sz="900" b="0" i="0" u="none" strike="noStrike" cap="none">
              <a:solidFill>
                <a:srgbClr val="0070C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7" name="Google Shape;97;g18a8fef67d7_0_0"/>
          <p:cNvSpPr txBox="1"/>
          <p:nvPr/>
        </p:nvSpPr>
        <p:spPr>
          <a:xfrm>
            <a:off x="1351875" y="5708975"/>
            <a:ext cx="7731000" cy="7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Comic Sans MS"/>
              <a:buNone/>
            </a:pPr>
            <a:r>
              <a:rPr lang="en-US" sz="2300" b="1" i="0" u="none" strike="noStrike" cap="none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SCUOLA SECONDARIA</a:t>
            </a:r>
            <a:r>
              <a:rPr lang="en-US" sz="2300" i="0" u="none" strike="noStrike" cap="none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en-US" sz="2300" b="1" i="0" u="none" strike="noStrike" cap="none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di 1° GRADO</a:t>
            </a:r>
            <a:endParaRPr sz="2300" b="1" i="0" u="none" strike="noStrike" cap="none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Comic Sans MS"/>
              <a:buNone/>
            </a:pPr>
            <a:endParaRPr sz="2300" b="1" i="0" u="none" strike="noStrike" cap="none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Comic Sans MS"/>
              <a:buNone/>
            </a:pPr>
            <a:r>
              <a:rPr lang="en-US" sz="2300" b="1" i="0" u="none" strike="noStrike" cap="none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Piano dell’Offerta Formativa</a:t>
            </a:r>
            <a:r>
              <a:rPr lang="en-US" sz="2300" i="0" u="none" strike="noStrike" cap="none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- </a:t>
            </a:r>
            <a:r>
              <a:rPr lang="en-US" sz="2300" b="1" i="0" u="none" strike="noStrike" cap="none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a.s. 2023/2024</a:t>
            </a:r>
            <a:endParaRPr sz="2300" b="1" i="0" u="none" strike="noStrike" cap="none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98" name="Google Shape;98;g18a8fef67d7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250" y="5708975"/>
            <a:ext cx="779002" cy="7827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18a8fef67d7_0_0"/>
          <p:cNvSpPr/>
          <p:nvPr/>
        </p:nvSpPr>
        <p:spPr>
          <a:xfrm>
            <a:off x="5514650" y="2553512"/>
            <a:ext cx="3328800" cy="19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Lo studente è l’origine del progetto</a:t>
            </a:r>
            <a:endParaRPr sz="16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educativo dell’Istituto, che lavora per</a:t>
            </a:r>
            <a:endParaRPr sz="16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conseguire il successo formativo dello</a:t>
            </a:r>
            <a:endParaRPr sz="16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studente stesso.</a:t>
            </a:r>
            <a:endParaRPr sz="16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00" name="Google Shape;100;g18a8fef67d7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375" y="377050"/>
            <a:ext cx="1298076" cy="147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18a8fef67d7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3626" y="262250"/>
            <a:ext cx="1392099" cy="19293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18a8fef67d7_0_0"/>
          <p:cNvSpPr txBox="1"/>
          <p:nvPr/>
        </p:nvSpPr>
        <p:spPr>
          <a:xfrm>
            <a:off x="413150" y="3170900"/>
            <a:ext cx="45411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latin typeface="Architects Daughter"/>
                <a:ea typeface="Architects Daughter"/>
                <a:cs typeface="Architects Daughter"/>
                <a:sym typeface="Architects Daughter"/>
              </a:rPr>
              <a:t>La scuola è il nostro passaporto per il futuro, poiché il domani appartiene a coloro che oggi si preparano ad affrontarlo. </a:t>
            </a:r>
            <a:endParaRPr sz="2000" i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000" i="1">
                <a:latin typeface="Architects Daughter"/>
                <a:ea typeface="Architects Daughter"/>
                <a:cs typeface="Architects Daughter"/>
                <a:sym typeface="Architects Daughter"/>
              </a:rPr>
              <a:t>(Malcom X)</a:t>
            </a:r>
            <a:endParaRPr sz="2050">
              <a:solidFill>
                <a:srgbClr val="444444"/>
              </a:solidFill>
              <a:highlight>
                <a:srgbClr val="FFFFFF"/>
              </a:highlight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"/>
          <p:cNvSpPr txBox="1">
            <a:spLocks noGrp="1"/>
          </p:cNvSpPr>
          <p:nvPr>
            <p:ph type="body" idx="1"/>
          </p:nvPr>
        </p:nvSpPr>
        <p:spPr>
          <a:xfrm>
            <a:off x="457200" y="418625"/>
            <a:ext cx="8229600" cy="621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22325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000" b="1">
              <a:solidFill>
                <a:srgbClr val="FE0000"/>
              </a:solidFill>
            </a:endParaRPr>
          </a:p>
          <a:p>
            <a:pPr marL="822325" marR="0" lvl="0" indent="92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500" b="1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TERRITORIO</a:t>
            </a:r>
            <a:endParaRPr sz="3500" b="1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"/>
              <a:buNone/>
            </a:pPr>
            <a:endParaRPr sz="1000" b="1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1435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"/>
              <a:buNone/>
            </a:pPr>
            <a:r>
              <a:rPr lang="en-US" sz="2100" b="1">
                <a:solidFill>
                  <a:srgbClr val="000099"/>
                </a:solidFill>
              </a:rPr>
              <a:t>La scuola mantiene rapporti costanti con:</a:t>
            </a:r>
            <a:endParaRPr sz="21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85800" marR="0" lvl="0" indent="-36195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✓"/>
            </a:pPr>
            <a:r>
              <a:rPr lang="en-US" b="1">
                <a:solidFill>
                  <a:srgbClr val="000099"/>
                </a:solidFill>
              </a:rPr>
              <a:t>ATS</a:t>
            </a:r>
            <a:endParaRPr b="1">
              <a:solidFill>
                <a:srgbClr val="000099"/>
              </a:solidFill>
            </a:endParaRPr>
          </a:p>
          <a:p>
            <a:pPr marL="685800" marR="0" lvl="0" indent="-36195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✓"/>
            </a:pPr>
            <a:r>
              <a:rPr lang="en-US" b="1">
                <a:solidFill>
                  <a:srgbClr val="000099"/>
                </a:solidFill>
              </a:rPr>
              <a:t>Uonpia</a:t>
            </a:r>
            <a:endParaRPr b="1">
              <a:solidFill>
                <a:srgbClr val="000099"/>
              </a:solidFill>
            </a:endParaRPr>
          </a:p>
          <a:p>
            <a:pPr marL="685800" marR="0" lvl="0" indent="-36195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✓"/>
            </a:pPr>
            <a:r>
              <a:rPr lang="en-US" b="1">
                <a:solidFill>
                  <a:srgbClr val="000099"/>
                </a:solidFill>
              </a:rPr>
              <a:t>Amministrazione comunale</a:t>
            </a:r>
            <a:endParaRPr b="1">
              <a:solidFill>
                <a:srgbClr val="000099"/>
              </a:solidFill>
            </a:endParaRPr>
          </a:p>
          <a:p>
            <a:pPr marL="685800" marR="0" lvl="0" indent="-36195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✓"/>
            </a:pPr>
            <a:r>
              <a:rPr lang="en-US" b="1">
                <a:solidFill>
                  <a:srgbClr val="000099"/>
                </a:solidFill>
              </a:rPr>
              <a:t>Operatori Culturali</a:t>
            </a:r>
            <a:endParaRPr b="1">
              <a:solidFill>
                <a:srgbClr val="000099"/>
              </a:solidFill>
            </a:endParaRPr>
          </a:p>
          <a:p>
            <a:pPr marL="685800" marR="0" lvl="0" indent="-36195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✓"/>
            </a:pPr>
            <a:r>
              <a:rPr lang="en-US" b="1">
                <a:solidFill>
                  <a:srgbClr val="000099"/>
                </a:solidFill>
              </a:rPr>
              <a:t>Biblioteca</a:t>
            </a:r>
            <a:endParaRPr b="1">
              <a:solidFill>
                <a:srgbClr val="000099"/>
              </a:solidFill>
            </a:endParaRPr>
          </a:p>
          <a:p>
            <a:pPr marL="685800" marR="0" lvl="0" indent="-36195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✓"/>
            </a:pPr>
            <a:r>
              <a:rPr lang="en-US" b="1">
                <a:solidFill>
                  <a:srgbClr val="000099"/>
                </a:solidFill>
              </a:rPr>
              <a:t>Scuola Di Musica Comunale</a:t>
            </a:r>
            <a:endParaRPr b="1">
              <a:solidFill>
                <a:srgbClr val="000099"/>
              </a:solidFill>
            </a:endParaRPr>
          </a:p>
          <a:p>
            <a:pPr marL="685800" marR="0" lvl="0" indent="-36195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✓"/>
            </a:pPr>
            <a:r>
              <a:rPr lang="en-US" b="1">
                <a:solidFill>
                  <a:srgbClr val="000099"/>
                </a:solidFill>
              </a:rPr>
              <a:t>Oratori</a:t>
            </a:r>
            <a:endParaRPr b="1">
              <a:solidFill>
                <a:srgbClr val="000099"/>
              </a:solidFill>
            </a:endParaRPr>
          </a:p>
          <a:p>
            <a:pPr marL="685800" marR="0" lvl="0" indent="-36195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✓"/>
            </a:pPr>
            <a:r>
              <a:rPr lang="en-US" b="1">
                <a:solidFill>
                  <a:srgbClr val="000099"/>
                </a:solidFill>
              </a:rPr>
              <a:t>Associazioni</a:t>
            </a:r>
            <a:endParaRPr b="1">
              <a:solidFill>
                <a:srgbClr val="000099"/>
              </a:solidFill>
            </a:endParaRPr>
          </a:p>
          <a:p>
            <a:pPr marL="685800" marR="0" lvl="0" indent="-36195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✓"/>
            </a:pPr>
            <a:r>
              <a:rPr lang="en-US" b="1">
                <a:solidFill>
                  <a:srgbClr val="000099"/>
                </a:solidFill>
              </a:rPr>
              <a:t>Agenzie Sportive-educative</a:t>
            </a:r>
            <a:endParaRPr b="1">
              <a:solidFill>
                <a:srgbClr val="000099"/>
              </a:solidFill>
            </a:endParaRPr>
          </a:p>
          <a:p>
            <a:pPr marL="685800" marR="0" lvl="0" indent="-36195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✓"/>
            </a:pPr>
            <a:r>
              <a:rPr lang="en-US" b="1">
                <a:solidFill>
                  <a:srgbClr val="000099"/>
                </a:solidFill>
              </a:rPr>
              <a:t>Scuole in rete del territorio</a:t>
            </a:r>
            <a:endParaRPr b="1">
              <a:solidFill>
                <a:srgbClr val="000099"/>
              </a:solidFill>
            </a:endParaRPr>
          </a:p>
          <a:p>
            <a:pPr marL="685800" marR="0" lvl="0" indent="-36195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000099"/>
              </a:buClr>
              <a:buSzPts val="2100"/>
              <a:buChar char="✓"/>
            </a:pPr>
            <a:r>
              <a:rPr lang="en-US" b="1">
                <a:solidFill>
                  <a:srgbClr val="000099"/>
                </a:solidFill>
              </a:rPr>
              <a:t>AVIS, AVO, Protezione civile</a:t>
            </a:r>
            <a:endParaRPr b="1">
              <a:solidFill>
                <a:srgbClr val="000099"/>
              </a:solidFill>
            </a:endParaRPr>
          </a:p>
          <a:p>
            <a:pPr marL="152400" marR="0" lvl="0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000099"/>
              </a:buClr>
              <a:buSzPts val="2100"/>
              <a:buNone/>
            </a:pPr>
            <a:endParaRPr sz="1400" b="1">
              <a:solidFill>
                <a:srgbClr val="000099"/>
              </a:solidFill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381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"/>
              <a:buNone/>
            </a:pPr>
            <a:endParaRPr sz="20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381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"/>
              <a:buNone/>
            </a:pPr>
            <a:endParaRPr sz="20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381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"/>
              <a:buNone/>
            </a:pPr>
            <a:endParaRPr sz="20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12725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1" name="Google Shape;171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5399" y="2813750"/>
            <a:ext cx="4065975" cy="217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"/>
          <p:cNvSpPr txBox="1">
            <a:spLocks noGrp="1"/>
          </p:cNvSpPr>
          <p:nvPr>
            <p:ph type="body" idx="1"/>
          </p:nvPr>
        </p:nvSpPr>
        <p:spPr>
          <a:xfrm>
            <a:off x="457200" y="446800"/>
            <a:ext cx="8229600" cy="593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22325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700" b="1" dirty="0">
              <a:solidFill>
                <a:srgbClr val="FE0000"/>
              </a:solidFill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500" b="1" dirty="0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VALUTAZIONE-AUTOVALUTAZIONE</a:t>
            </a:r>
            <a:endParaRPr sz="3500" b="1" dirty="0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822325" marR="0" lvl="0" indent="92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200" b="1" dirty="0">
              <a:solidFill>
                <a:srgbClr val="FE0000"/>
              </a:solidFill>
            </a:endParaRPr>
          </a:p>
          <a:p>
            <a:pPr marL="158750" marR="0" lvl="0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</a:pPr>
            <a:endParaRPr sz="2000" b="1" dirty="0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 dirty="0" err="1">
                <a:solidFill>
                  <a:srgbClr val="000099"/>
                </a:solidFill>
              </a:rPr>
              <a:t>Tabulazione</a:t>
            </a:r>
            <a:r>
              <a:rPr lang="en-US" sz="2000" b="1" dirty="0">
                <a:solidFill>
                  <a:srgbClr val="000099"/>
                </a:solidFill>
              </a:rPr>
              <a:t> e </a:t>
            </a:r>
            <a:r>
              <a:rPr lang="en-US" sz="2000" b="1" dirty="0" err="1">
                <a:solidFill>
                  <a:srgbClr val="000099"/>
                </a:solidFill>
              </a:rPr>
              <a:t>analisi</a:t>
            </a:r>
            <a:r>
              <a:rPr lang="en-US" sz="2000" b="1" dirty="0">
                <a:solidFill>
                  <a:srgbClr val="000099"/>
                </a:solidFill>
              </a:rPr>
              <a:t> prove INVALSI</a:t>
            </a:r>
            <a:endParaRPr sz="2000" b="1" dirty="0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 dirty="0" err="1">
                <a:solidFill>
                  <a:srgbClr val="000099"/>
                </a:solidFill>
              </a:rPr>
              <a:t>Simulazione</a:t>
            </a:r>
            <a:r>
              <a:rPr lang="en-US" sz="2000" b="1" dirty="0">
                <a:solidFill>
                  <a:srgbClr val="000099"/>
                </a:solidFill>
              </a:rPr>
              <a:t> prove INVALSI</a:t>
            </a:r>
            <a:endParaRPr sz="2000" b="1" dirty="0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 dirty="0">
                <a:solidFill>
                  <a:srgbClr val="000099"/>
                </a:solidFill>
              </a:rPr>
              <a:t>RAV</a:t>
            </a:r>
            <a:endParaRPr sz="2000" b="1" dirty="0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 dirty="0" err="1">
                <a:solidFill>
                  <a:srgbClr val="000099"/>
                </a:solidFill>
              </a:rPr>
              <a:t>Monitoraggi</a:t>
            </a:r>
            <a:r>
              <a:rPr lang="en-US" sz="2000" b="1" dirty="0">
                <a:solidFill>
                  <a:srgbClr val="000099"/>
                </a:solidFill>
              </a:rPr>
              <a:t> per </a:t>
            </a:r>
            <a:r>
              <a:rPr lang="en-US" sz="2000" b="1" dirty="0" err="1">
                <a:solidFill>
                  <a:srgbClr val="000099"/>
                </a:solidFill>
              </a:rPr>
              <a:t>rilevazione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gradimento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proposte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progettuali</a:t>
            </a:r>
            <a:endParaRPr sz="2000" b="1" dirty="0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 dirty="0" err="1">
                <a:solidFill>
                  <a:srgbClr val="000099"/>
                </a:solidFill>
              </a:rPr>
              <a:t>Autovalutazione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dei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progetti</a:t>
            </a:r>
            <a:r>
              <a:rPr lang="en-US" sz="2000" b="1" dirty="0">
                <a:solidFill>
                  <a:srgbClr val="000099"/>
                </a:solidFill>
              </a:rPr>
              <a:t>/</a:t>
            </a:r>
            <a:r>
              <a:rPr lang="en-US" sz="2000" b="1" dirty="0" err="1">
                <a:solidFill>
                  <a:srgbClr val="000099"/>
                </a:solidFill>
              </a:rPr>
              <a:t>protocolli</a:t>
            </a:r>
            <a:r>
              <a:rPr lang="en-US" sz="2000" b="1" dirty="0">
                <a:solidFill>
                  <a:srgbClr val="000099"/>
                </a:solidFill>
              </a:rPr>
              <a:t> e </a:t>
            </a:r>
            <a:r>
              <a:rPr lang="en-US" sz="2000" b="1" dirty="0" err="1">
                <a:solidFill>
                  <a:srgbClr val="000099"/>
                </a:solidFill>
              </a:rPr>
              <a:t>proposte</a:t>
            </a:r>
            <a:r>
              <a:rPr lang="en-US" sz="2000" b="1" dirty="0">
                <a:solidFill>
                  <a:srgbClr val="000099"/>
                </a:solidFill>
              </a:rPr>
              <a:t> di </a:t>
            </a:r>
            <a:r>
              <a:rPr lang="en-US" sz="2000" b="1" dirty="0" err="1" smtClean="0">
                <a:solidFill>
                  <a:srgbClr val="000099"/>
                </a:solidFill>
              </a:rPr>
              <a:t>miglioramento</a:t>
            </a:r>
            <a:endParaRPr lang="en-US" sz="2000" b="1" dirty="0" smtClean="0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 dirty="0" err="1" smtClean="0">
                <a:solidFill>
                  <a:srgbClr val="000099"/>
                </a:solidFill>
              </a:rPr>
              <a:t>Elaborazione</a:t>
            </a:r>
            <a:r>
              <a:rPr lang="en-US" sz="2000" b="1" dirty="0" smtClean="0">
                <a:solidFill>
                  <a:srgbClr val="000099"/>
                </a:solidFill>
              </a:rPr>
              <a:t>, aggiornamento e/o </a:t>
            </a:r>
            <a:r>
              <a:rPr lang="en-US" sz="2000" b="1" dirty="0" err="1" smtClean="0">
                <a:solidFill>
                  <a:srgbClr val="000099"/>
                </a:solidFill>
              </a:rPr>
              <a:t>modifica</a:t>
            </a:r>
            <a:r>
              <a:rPr lang="en-US" sz="2000" b="1" dirty="0" smtClean="0">
                <a:solidFill>
                  <a:srgbClr val="000099"/>
                </a:solidFill>
              </a:rPr>
              <a:t> di </a:t>
            </a:r>
            <a:r>
              <a:rPr lang="en-US" sz="2000" b="1" dirty="0" err="1" smtClean="0">
                <a:solidFill>
                  <a:srgbClr val="000099"/>
                </a:solidFill>
              </a:rPr>
              <a:t>protocolli</a:t>
            </a:r>
            <a:r>
              <a:rPr lang="en-US" sz="2000" b="1" dirty="0" smtClean="0">
                <a:solidFill>
                  <a:srgbClr val="000099"/>
                </a:solidFill>
              </a:rPr>
              <a:t> e </a:t>
            </a:r>
            <a:r>
              <a:rPr lang="en-US" sz="2000" b="1" dirty="0" err="1" smtClean="0">
                <a:solidFill>
                  <a:srgbClr val="000099"/>
                </a:solidFill>
              </a:rPr>
              <a:t>regolamenti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didattici</a:t>
            </a:r>
            <a:r>
              <a:rPr lang="en-US" sz="2000" b="1" dirty="0" smtClean="0">
                <a:solidFill>
                  <a:srgbClr val="000099"/>
                </a:solidFill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</a:rPr>
              <a:t>d’istituto</a:t>
            </a:r>
            <a:endParaRPr sz="2000" b="1" dirty="0">
              <a:solidFill>
                <a:srgbClr val="000099"/>
              </a:solidFill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 dirty="0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 dirty="0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 dirty="0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381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"/>
              <a:buNone/>
            </a:pPr>
            <a:endParaRPr sz="2000" b="1" i="0" u="none" dirty="0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381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"/>
              <a:buNone/>
            </a:pPr>
            <a:endParaRPr sz="2000" b="1" i="0" u="none" dirty="0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381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"/>
              <a:buNone/>
            </a:pPr>
            <a:endParaRPr sz="2000" b="1" i="0" u="none" dirty="0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 dirty="0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 dirty="0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 dirty="0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 dirty="0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 dirty="0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 dirty="0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 dirty="0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 dirty="0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 dirty="0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12725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 dirty="0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7" name="Google Shape;17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6860" y="1293600"/>
            <a:ext cx="1841600" cy="212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"/>
          <p:cNvSpPr txBox="1">
            <a:spLocks noGrp="1"/>
          </p:cNvSpPr>
          <p:nvPr>
            <p:ph type="body" idx="1"/>
          </p:nvPr>
        </p:nvSpPr>
        <p:spPr>
          <a:xfrm>
            <a:off x="457200" y="446800"/>
            <a:ext cx="8229600" cy="593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22325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700" b="1">
              <a:solidFill>
                <a:srgbClr val="FE0000"/>
              </a:solidFill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500" b="1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VALUTAZIONE-AUTOVALUTAZIONE</a:t>
            </a:r>
            <a:endParaRPr sz="3500" b="1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822325" marR="0" lvl="0" indent="92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500" b="1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Progetti principali</a:t>
            </a:r>
            <a:endParaRPr sz="3200" b="1">
              <a:solidFill>
                <a:srgbClr val="FE0000"/>
              </a:solidFill>
            </a:endParaRPr>
          </a:p>
          <a:p>
            <a:pPr marL="36512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200" b="1">
              <a:solidFill>
                <a:srgbClr val="38761D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Prova parallela delle classi prime</a:t>
            </a:r>
            <a:endParaRPr sz="2000" b="1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Tabulazione e analisi prove INVALSI</a:t>
            </a:r>
            <a:endParaRPr sz="2000" b="1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Simulazione prove INVALSI</a:t>
            </a:r>
            <a:endParaRPr sz="2000" b="1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RAV</a:t>
            </a:r>
            <a:endParaRPr sz="2000" b="1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Monitoraggi per rilevazione gradimento proposte progettuali</a:t>
            </a:r>
            <a:endParaRPr sz="2000" b="1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Autovalutazione dei progetti/protocolli e proposte di miglioramento</a:t>
            </a:r>
            <a:endParaRPr sz="2000" b="1">
              <a:solidFill>
                <a:srgbClr val="000099"/>
              </a:solidFill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381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"/>
              <a:buNone/>
            </a:pPr>
            <a:endParaRPr sz="20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381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"/>
              <a:buNone/>
            </a:pPr>
            <a:endParaRPr sz="20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381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"/>
              <a:buNone/>
            </a:pPr>
            <a:endParaRPr sz="20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12725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7" name="Google Shape;17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4796" y="1870650"/>
            <a:ext cx="1841600" cy="2120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468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"/>
          <p:cNvSpPr txBox="1"/>
          <p:nvPr/>
        </p:nvSpPr>
        <p:spPr>
          <a:xfrm>
            <a:off x="0" y="5622925"/>
            <a:ext cx="18415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800000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83" name="Google Shape;183;p12"/>
          <p:cNvSpPr txBox="1"/>
          <p:nvPr/>
        </p:nvSpPr>
        <p:spPr>
          <a:xfrm>
            <a:off x="474773" y="2324825"/>
            <a:ext cx="3803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CC"/>
              </a:buClr>
              <a:buSzPts val="2400"/>
              <a:buFont typeface="Verdana"/>
              <a:buNone/>
            </a:pPr>
            <a:r>
              <a:rPr lang="en-US" sz="2500" b="1" i="0" u="none" strike="noStrike" cap="none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FUNZIONI STRUMENTALI</a:t>
            </a:r>
            <a:endParaRPr sz="1500" i="0" u="none" strike="noStrike" cap="none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84" name="Google Shape;184;p12"/>
          <p:cNvSpPr txBox="1"/>
          <p:nvPr/>
        </p:nvSpPr>
        <p:spPr>
          <a:xfrm>
            <a:off x="445950" y="115125"/>
            <a:ext cx="8252100" cy="2028600"/>
          </a:xfrm>
          <a:prstGeom prst="rect">
            <a:avLst/>
          </a:prstGeom>
          <a:solidFill>
            <a:srgbClr val="4CB9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22325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3200" b="1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FIGURE DI SISTEMA</a:t>
            </a:r>
            <a:endParaRPr sz="3200" b="1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</a:rPr>
              <a:t>Per:</a:t>
            </a:r>
            <a:endParaRPr sz="2000" b="1">
              <a:solidFill>
                <a:schemeClr val="lt1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 b="1">
                <a:solidFill>
                  <a:schemeClr val="lt1"/>
                </a:solidFill>
              </a:rPr>
              <a:t> realizzare le finalità della scuola</a:t>
            </a:r>
            <a:endParaRPr sz="2000" b="1">
              <a:solidFill>
                <a:schemeClr val="lt1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 b="1">
                <a:solidFill>
                  <a:schemeClr val="lt1"/>
                </a:solidFill>
              </a:rPr>
              <a:t> gestire il Piano Triennale dell’Offerta Formativa</a:t>
            </a:r>
            <a:endParaRPr sz="2000" b="1">
              <a:solidFill>
                <a:schemeClr val="lt1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 b="1">
                <a:solidFill>
                  <a:schemeClr val="lt1"/>
                </a:solidFill>
              </a:rPr>
              <a:t> analizzare/affrontare i bisogni</a:t>
            </a:r>
            <a:endParaRPr sz="2000" b="1">
              <a:solidFill>
                <a:schemeClr val="lt1"/>
              </a:solidFill>
            </a:endParaRPr>
          </a:p>
        </p:txBody>
      </p:sp>
      <p:sp>
        <p:nvSpPr>
          <p:cNvPr id="185" name="Google Shape;185;p12"/>
          <p:cNvSpPr txBox="1"/>
          <p:nvPr/>
        </p:nvSpPr>
        <p:spPr>
          <a:xfrm>
            <a:off x="510501" y="2982925"/>
            <a:ext cx="3681900" cy="200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Proxima Nova"/>
              <a:buChar char="✓"/>
            </a:pPr>
            <a:r>
              <a:rPr lang="en-US" sz="20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Inclusione</a:t>
            </a:r>
            <a:endParaRPr sz="2000" b="1" i="0" u="none" strike="noStrike" cap="none" dirty="0">
              <a:solidFill>
                <a:srgbClr val="0000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Proxima Nova"/>
              <a:buChar char="✓"/>
            </a:pPr>
            <a:r>
              <a:rPr lang="en-US" sz="20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Disabilità</a:t>
            </a:r>
            <a:endParaRPr sz="2000" b="1" i="0" u="none" strike="noStrike" cap="none" dirty="0">
              <a:solidFill>
                <a:srgbClr val="0000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Proxima Nova"/>
              <a:buChar char="✓"/>
            </a:pPr>
            <a:r>
              <a:rPr lang="en-US" sz="20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Intercultura</a:t>
            </a:r>
            <a:endParaRPr sz="2000" b="1" i="0" u="none" strike="noStrike" cap="none" dirty="0">
              <a:solidFill>
                <a:srgbClr val="0000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Proxima Nova"/>
              <a:buChar char="✓"/>
            </a:pPr>
            <a:r>
              <a:rPr lang="en-US" sz="20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Valutazione</a:t>
            </a:r>
            <a:r>
              <a:rPr lang="en-US" sz="20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000" b="1" i="0" u="none" strike="noStrike" cap="none" dirty="0">
              <a:solidFill>
                <a:srgbClr val="0000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Proxima Nova"/>
              <a:buChar char="✓"/>
            </a:pPr>
            <a:r>
              <a:rPr lang="en-US" sz="20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Continuità</a:t>
            </a:r>
            <a:endParaRPr sz="2000" b="1" i="0" u="none" strike="noStrike" cap="none" dirty="0">
              <a:solidFill>
                <a:srgbClr val="0000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6" name="Google Shape;186;p12"/>
          <p:cNvSpPr txBox="1"/>
          <p:nvPr/>
        </p:nvSpPr>
        <p:spPr>
          <a:xfrm>
            <a:off x="4940975" y="2324825"/>
            <a:ext cx="4013100" cy="41605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Proxima Nova"/>
              <a:buChar char="✓"/>
            </a:pPr>
            <a:r>
              <a:rPr lang="en-US" sz="18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PTOF</a:t>
            </a:r>
            <a:endParaRPr sz="1800" b="1" i="0" u="none" strike="noStrike" cap="none" dirty="0">
              <a:solidFill>
                <a:srgbClr val="0000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Proxima Nova"/>
              <a:buChar char="✓"/>
            </a:pPr>
            <a:r>
              <a:rPr lang="en-US" sz="18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Nuove</a:t>
            </a:r>
            <a:r>
              <a:rPr lang="en-US" sz="18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8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tecnologie</a:t>
            </a:r>
            <a:endParaRPr sz="1800" b="1" i="0" u="none" strike="noStrike" cap="none" dirty="0">
              <a:solidFill>
                <a:srgbClr val="0000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Proxima Nova"/>
              <a:buChar char="✓"/>
            </a:pPr>
            <a:r>
              <a:rPr lang="en-US" sz="18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Orientamento</a:t>
            </a:r>
            <a:endParaRPr sz="1800" b="1" i="0" u="none" strike="noStrike" cap="none" dirty="0">
              <a:solidFill>
                <a:srgbClr val="0000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Proxima Nova"/>
              <a:buChar char="✓"/>
            </a:pPr>
            <a:r>
              <a:rPr lang="en-US" sz="18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Sito</a:t>
            </a:r>
            <a:r>
              <a:rPr lang="en-US" sz="18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8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d’Istituto</a:t>
            </a:r>
            <a:r>
              <a:rPr lang="en-US" sz="18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800" b="1" i="0" u="none" strike="noStrike" cap="none" dirty="0">
              <a:solidFill>
                <a:srgbClr val="0000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Proxima Nova"/>
              <a:buChar char="✓"/>
            </a:pPr>
            <a:r>
              <a:rPr lang="en-US" sz="18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Google </a:t>
            </a:r>
            <a:r>
              <a:rPr lang="en-US" sz="18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WorkSpace</a:t>
            </a:r>
            <a:endParaRPr sz="1800" b="1" i="0" u="none" strike="noStrike" cap="none" dirty="0">
              <a:solidFill>
                <a:srgbClr val="0000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Proxima Nova"/>
              <a:buChar char="✓"/>
            </a:pPr>
            <a:r>
              <a:rPr lang="en-US" sz="18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Benessere</a:t>
            </a:r>
            <a:endParaRPr sz="1800" b="1" i="0" u="none" strike="noStrike" cap="none" dirty="0">
              <a:solidFill>
                <a:srgbClr val="0000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Proxima Nova"/>
              <a:buChar char="✓"/>
            </a:pPr>
            <a:r>
              <a:rPr lang="en-US" sz="18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Giornalino</a:t>
            </a:r>
            <a:endParaRPr sz="1800" b="1" i="0" u="none" strike="noStrike" cap="none" dirty="0">
              <a:solidFill>
                <a:srgbClr val="0000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Proxima Nova"/>
              <a:buChar char="✓"/>
            </a:pPr>
            <a:r>
              <a:rPr lang="en-US" sz="18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Green School</a:t>
            </a:r>
            <a:endParaRPr sz="1800" b="1" i="0" u="none" strike="noStrike" cap="none" dirty="0">
              <a:solidFill>
                <a:srgbClr val="0000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Proxima Nova"/>
              <a:buChar char="✓"/>
            </a:pPr>
            <a:r>
              <a:rPr lang="en-US" sz="18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Animatore</a:t>
            </a:r>
            <a:r>
              <a:rPr lang="en-US" sz="18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8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Digitale</a:t>
            </a:r>
            <a:endParaRPr sz="1800" b="1" i="0" u="none" strike="noStrike" cap="none" dirty="0">
              <a:solidFill>
                <a:srgbClr val="0000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Proxima Nova"/>
              <a:buChar char="✓"/>
            </a:pPr>
            <a:r>
              <a:rPr lang="en-US" sz="18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BiblioRita</a:t>
            </a:r>
            <a:endParaRPr sz="1800" b="1" i="0" u="none" strike="noStrike" cap="none" dirty="0">
              <a:solidFill>
                <a:srgbClr val="0000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Proxima Nova"/>
              <a:buChar char="✓"/>
            </a:pPr>
            <a:r>
              <a:rPr lang="en-US" sz="18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Referenti</a:t>
            </a:r>
            <a:r>
              <a:rPr lang="en-US" sz="18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 Covid19</a:t>
            </a:r>
            <a:endParaRPr sz="18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87" name="Google Shape;187;p12"/>
          <p:cNvCxnSpPr/>
          <p:nvPr/>
        </p:nvCxnSpPr>
        <p:spPr>
          <a:xfrm>
            <a:off x="4441925" y="2268462"/>
            <a:ext cx="0" cy="4319700"/>
          </a:xfrm>
          <a:prstGeom prst="straightConnector1">
            <a:avLst/>
          </a:prstGeom>
          <a:noFill/>
          <a:ln w="63500" cap="rnd" cmpd="sng">
            <a:solidFill>
              <a:srgbClr val="FF0000"/>
            </a:solidFill>
            <a:prstDash val="solid"/>
            <a:miter lim="800000"/>
            <a:headEnd type="diamond" w="med" len="med"/>
            <a:tailEnd type="diamond" w="med" len="med"/>
          </a:ln>
        </p:spPr>
      </p:cxnSp>
      <p:sp>
        <p:nvSpPr>
          <p:cNvPr id="188" name="Google Shape;188;p12"/>
          <p:cNvSpPr txBox="1"/>
          <p:nvPr/>
        </p:nvSpPr>
        <p:spPr>
          <a:xfrm>
            <a:off x="4940975" y="1847825"/>
            <a:ext cx="4013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CC"/>
              </a:buClr>
              <a:buSzPts val="2400"/>
              <a:buFont typeface="Verdana"/>
              <a:buNone/>
            </a:pPr>
            <a:r>
              <a:rPr lang="en-US" sz="2500" b="1" i="0" u="none" strike="noStrike" cap="none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REFERENZE</a:t>
            </a:r>
            <a:endParaRPr sz="1500" i="0" u="none" strike="noStrike" cap="none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"/>
          <p:cNvSpPr txBox="1"/>
          <p:nvPr/>
        </p:nvSpPr>
        <p:spPr>
          <a:xfrm>
            <a:off x="0" y="5622925"/>
            <a:ext cx="18415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800000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94" name="Google Shape;194;p13"/>
          <p:cNvSpPr txBox="1"/>
          <p:nvPr/>
        </p:nvSpPr>
        <p:spPr>
          <a:xfrm>
            <a:off x="2124075" y="92075"/>
            <a:ext cx="4572000" cy="646500"/>
          </a:xfrm>
          <a:prstGeom prst="rect">
            <a:avLst/>
          </a:prstGeom>
          <a:solidFill>
            <a:srgbClr val="4CB9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22325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3600" b="1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UONPIA</a:t>
            </a:r>
            <a:endParaRPr sz="3600" b="1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95" name="Google Shape;195;p13"/>
          <p:cNvSpPr txBox="1"/>
          <p:nvPr/>
        </p:nvSpPr>
        <p:spPr>
          <a:xfrm>
            <a:off x="395275" y="852475"/>
            <a:ext cx="8353500" cy="557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000"/>
              <a:buFont typeface="Verdana"/>
              <a:buNone/>
            </a:pPr>
            <a:r>
              <a:rPr lang="en-US" sz="2000" b="0" i="0" u="none" strike="noStrike" cap="none">
                <a:solidFill>
                  <a:srgbClr val="006600"/>
                </a:solidFill>
                <a:latin typeface="Verdana"/>
                <a:ea typeface="Verdana"/>
                <a:cs typeface="Verdana"/>
                <a:sym typeface="Verdana"/>
              </a:rPr>
              <a:t>Servizio territoriale della Azienda Ospedaliera Bolognini, spesso denominato Neuropsichiatria Infantile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600"/>
              <a:buFont typeface="Oi"/>
              <a:buNone/>
            </a:pPr>
            <a:endParaRPr sz="16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Verdana"/>
              <a:buNone/>
            </a:pPr>
            <a:r>
              <a:rPr lang="en-US" sz="1600" b="1" i="0" u="none" strike="noStrike" cap="none">
                <a:solidFill>
                  <a:srgbClr val="000099"/>
                </a:solidFill>
                <a:latin typeface="Verdana"/>
                <a:ea typeface="Verdana"/>
                <a:cs typeface="Verdana"/>
                <a:sym typeface="Verdana"/>
              </a:rPr>
              <a:t>COMPETENZE PROFESSIONALI:</a:t>
            </a:r>
            <a:r>
              <a:rPr lang="en-US" sz="1600" b="1" i="1" u="none" strike="noStrike" cap="none">
                <a:solidFill>
                  <a:srgbClr val="000099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1600" b="1" i="1" u="none" strike="noStrike" cap="none">
                <a:solidFill>
                  <a:srgbClr val="000099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000" b="1" i="0" u="none" strike="noStrike" cap="none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* Neuropsichiatra infantile </a:t>
            </a:r>
            <a:br>
              <a:rPr lang="en-US" sz="2000" b="1" i="0" u="none" strike="noStrike" cap="none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2000" b="1" i="0" u="none" strike="noStrike" cap="none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* Psicologo</a:t>
            </a:r>
            <a:br>
              <a:rPr lang="en-US" sz="2000" b="1" i="0" u="none" strike="noStrike" cap="none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2000" b="1" i="0" u="none" strike="noStrike" cap="none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* Assistente sociale </a:t>
            </a:r>
            <a:br>
              <a:rPr lang="en-US" sz="2000" b="1" i="0" u="none" strike="noStrike" cap="none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2000" b="1" i="0" u="none" strike="noStrike" cap="none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* Fisioterapista</a:t>
            </a:r>
            <a:br>
              <a:rPr lang="en-US" sz="2000" b="1" i="0" u="none" strike="noStrike" cap="none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2000" b="1" i="0" u="none" strike="noStrike" cap="none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* Logopedista </a:t>
            </a:r>
            <a:br>
              <a:rPr lang="en-US" sz="2000" b="1" i="0" u="none" strike="noStrike" cap="none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2000" b="1" i="0" u="none" strike="noStrike" cap="none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* Terapista della Neuro e Psicomotricità</a:t>
            </a:r>
            <a:br>
              <a:rPr lang="en-US" sz="2000" b="1" i="0" u="none" strike="noStrike" cap="none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2000" b="1" i="0" u="none" strike="noStrike" cap="none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* Educatore professionale</a:t>
            </a:r>
            <a:endParaRPr sz="2000" b="1" i="0" u="none" strike="noStrike" cap="none">
              <a:solidFill>
                <a:srgbClr val="0000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Oi"/>
              <a:buNone/>
            </a:pPr>
            <a:endParaRPr sz="2400" b="1" i="0" u="none" strike="noStrike" cap="none">
              <a:solidFill>
                <a:srgbClr val="0066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000"/>
              <a:buFont typeface="Verdana"/>
              <a:buNone/>
            </a:pPr>
            <a:r>
              <a:rPr lang="en-US" sz="2000" b="0" i="0" u="none" strike="noStrike" cap="none">
                <a:solidFill>
                  <a:srgbClr val="006600"/>
                </a:solidFill>
                <a:latin typeface="Verdana"/>
                <a:ea typeface="Verdana"/>
                <a:cs typeface="Verdana"/>
                <a:sym typeface="Verdana"/>
              </a:rPr>
              <a:t>È una risorsa a disposizione delle famiglie, soprattutto per le situazioni di </a:t>
            </a:r>
            <a:r>
              <a:rPr lang="en-US" sz="2000" b="1" i="0" u="none" strike="noStrike" cap="none">
                <a:solidFill>
                  <a:srgbClr val="006600"/>
                </a:solidFill>
                <a:latin typeface="Verdana"/>
                <a:ea typeface="Verdana"/>
                <a:cs typeface="Verdana"/>
                <a:sym typeface="Verdana"/>
              </a:rPr>
              <a:t>disabilità</a:t>
            </a:r>
            <a:r>
              <a:rPr lang="en-US" sz="2000" b="0" i="0" u="none" strike="noStrike" cap="none">
                <a:solidFill>
                  <a:srgbClr val="006600"/>
                </a:solidFill>
                <a:latin typeface="Verdana"/>
                <a:ea typeface="Verdana"/>
                <a:cs typeface="Verdana"/>
                <a:sym typeface="Verdana"/>
              </a:rPr>
              <a:t>, di </a:t>
            </a:r>
            <a:r>
              <a:rPr lang="en-US" sz="2000" b="1" i="0" u="none" strike="noStrike" cap="none">
                <a:solidFill>
                  <a:srgbClr val="006600"/>
                </a:solidFill>
                <a:latin typeface="Verdana"/>
                <a:ea typeface="Verdana"/>
                <a:cs typeface="Verdana"/>
                <a:sym typeface="Verdana"/>
              </a:rPr>
              <a:t>disturbi specifici di apprendimento</a:t>
            </a:r>
            <a:r>
              <a:rPr lang="en-US" sz="2000" b="0" i="0" u="none" strike="noStrike" cap="none">
                <a:solidFill>
                  <a:srgbClr val="006600"/>
                </a:solidFill>
                <a:latin typeface="Verdana"/>
                <a:ea typeface="Verdana"/>
                <a:cs typeface="Verdana"/>
                <a:sym typeface="Verdana"/>
              </a:rPr>
              <a:t>, alcuni </a:t>
            </a:r>
            <a:r>
              <a:rPr lang="en-US" sz="2000" b="1" i="0" u="none" strike="noStrike" cap="none">
                <a:solidFill>
                  <a:srgbClr val="006600"/>
                </a:solidFill>
                <a:latin typeface="Verdana"/>
                <a:ea typeface="Verdana"/>
                <a:cs typeface="Verdana"/>
                <a:sym typeface="Verdana"/>
              </a:rPr>
              <a:t>bisogni educativi speciali</a:t>
            </a:r>
            <a:r>
              <a:rPr lang="en-US" sz="2000" b="0" i="0" u="none" strike="noStrike" cap="none">
                <a:solidFill>
                  <a:srgbClr val="0066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2000" b="0" i="0" u="none" strike="noStrike" cap="none">
              <a:solidFill>
                <a:srgbClr val="0066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000"/>
              <a:buFont typeface="Verdana"/>
              <a:buNone/>
            </a:pPr>
            <a:endParaRPr sz="2000" b="0" i="0" u="none" strike="noStrike" cap="none">
              <a:solidFill>
                <a:srgbClr val="0066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000"/>
              <a:buFont typeface="Verdana"/>
              <a:buNone/>
            </a:pPr>
            <a:r>
              <a:rPr lang="en-US" sz="2000" b="0" i="0" u="none" strike="noStrike" cap="none">
                <a:solidFill>
                  <a:srgbClr val="006600"/>
                </a:solidFill>
                <a:latin typeface="Verdana"/>
                <a:ea typeface="Verdana"/>
                <a:cs typeface="Verdana"/>
                <a:sym typeface="Verdana"/>
              </a:rPr>
              <a:t>La Scuola collabora con le famiglie e questo servizio per un migliore percorso educativo e formativo dell’alunno.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"/>
          <p:cNvSpPr txBox="1"/>
          <p:nvPr/>
        </p:nvSpPr>
        <p:spPr>
          <a:xfrm>
            <a:off x="0" y="5622925"/>
            <a:ext cx="18415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800000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01" name="Google Shape;201;p14"/>
          <p:cNvSpPr txBox="1"/>
          <p:nvPr/>
        </p:nvSpPr>
        <p:spPr>
          <a:xfrm>
            <a:off x="1578350" y="168975"/>
            <a:ext cx="6645600" cy="523200"/>
          </a:xfrm>
          <a:prstGeom prst="rect">
            <a:avLst/>
          </a:prstGeom>
          <a:solidFill>
            <a:srgbClr val="4CB9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800" b="1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SOCIETA’ DEI SERVIZI VALLE SERIANA</a:t>
            </a:r>
            <a:endParaRPr sz="2800" b="1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02" name="Google Shape;202;p14"/>
          <p:cNvSpPr txBox="1"/>
          <p:nvPr/>
        </p:nvSpPr>
        <p:spPr>
          <a:xfrm>
            <a:off x="395250" y="780300"/>
            <a:ext cx="8448300" cy="547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66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000"/>
              <a:buFont typeface="Calibri"/>
              <a:buChar char="●"/>
            </a:pPr>
            <a:r>
              <a:rPr lang="en-US" sz="2000" i="0" u="none" strike="noStrike" cap="none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Organizzata dai 18 Comuni della Media-Bassa Valle Seriana</a:t>
            </a:r>
            <a:endParaRPr sz="14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000"/>
              <a:buFont typeface="Calibri"/>
              <a:buChar char="●"/>
            </a:pPr>
            <a:r>
              <a:rPr lang="en-US" sz="2000" i="0" u="none" strike="noStrike" cap="none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Eroga alcuni servizi importanti per l’età evolutiva con numerosi specialisti e collaboratori (Assistenti sociali, Psicologi, Mediatori Culturali, etc…)</a:t>
            </a:r>
            <a:endParaRPr sz="2000" i="0" u="none" strike="noStrike" cap="none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È una risorsa a disposizione delle famiglie, delle Amministrazioni Comunali e delle scuole.</a:t>
            </a:r>
            <a:endParaRPr sz="2000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La Scuola collabora attivamente con i servizi offerti dalla società, al fine di garantire le migliori condizioni di apprendimento e di crescita, in un ambiente più accogliente.</a:t>
            </a:r>
            <a:endParaRPr sz="2000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66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600"/>
              <a:buFont typeface="Oi"/>
              <a:buNone/>
            </a:pPr>
            <a:endParaRPr sz="16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Verdana"/>
              <a:buNone/>
            </a:pPr>
            <a:r>
              <a:rPr lang="en-US" sz="2000" b="1" i="0" u="none" strike="noStrike" cap="none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ALCUNI SERVIZI IMPORTANTI PER LA SCUOLA:</a:t>
            </a:r>
            <a:endParaRPr sz="2000" b="1" i="0" u="none" strike="noStrike" cap="none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858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000"/>
              <a:buFont typeface="Proxima Nova"/>
              <a:buChar char="❖"/>
            </a:pPr>
            <a:r>
              <a:rPr lang="en-US" sz="2000" b="1" i="0" u="none" strike="noStrike" cap="none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Tutela dei Minori </a:t>
            </a:r>
            <a:endParaRPr sz="2000" b="1" i="0" u="none" strike="noStrike" cap="none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858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000"/>
              <a:buFont typeface="Proxima Nova"/>
              <a:buChar char="❖"/>
            </a:pPr>
            <a:r>
              <a:rPr lang="en-US" sz="2000" b="1" i="0" u="none" strike="noStrike" cap="none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Servizio Intercultura</a:t>
            </a:r>
            <a:endParaRPr sz="2000" b="1" i="0" u="none" strike="noStrike" cap="none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858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000"/>
              <a:buFont typeface="Proxima Nova"/>
              <a:buChar char="❖"/>
            </a:pPr>
            <a:r>
              <a:rPr lang="en-US" sz="2000" b="1" i="0" u="none" strike="noStrike" cap="none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Servizio di consultorio familiare</a:t>
            </a:r>
            <a:endParaRPr sz="2000" b="1" i="0" u="none" strike="noStrike" cap="none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858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000"/>
              <a:buFont typeface="Proxima Nova"/>
              <a:buChar char="❖"/>
            </a:pPr>
            <a:r>
              <a:rPr lang="en-US" sz="2000" b="1" i="0" u="none" strike="noStrike" cap="none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Progetti specifici quali lo Sportello psicopedagogico– affettività e sessualità</a:t>
            </a:r>
            <a:endParaRPr sz="2400" b="1" i="0" u="none" strike="noStrike" cap="none">
              <a:solidFill>
                <a:srgbClr val="0B539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000"/>
              <a:buFont typeface="Verdana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"/>
          <p:cNvSpPr txBox="1"/>
          <p:nvPr/>
        </p:nvSpPr>
        <p:spPr>
          <a:xfrm>
            <a:off x="0" y="5622925"/>
            <a:ext cx="18415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800000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08" name="Google Shape;208;p15"/>
          <p:cNvSpPr txBox="1"/>
          <p:nvPr/>
        </p:nvSpPr>
        <p:spPr>
          <a:xfrm>
            <a:off x="395275" y="310050"/>
            <a:ext cx="828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C00"/>
              </a:buClr>
              <a:buSzPts val="4400"/>
              <a:buFont typeface="Verdana"/>
              <a:buNone/>
            </a:pPr>
            <a:r>
              <a:rPr lang="en-US" sz="3400" b="1" i="0" u="none" strike="noStrike" cap="none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SPORTELLO ASCOLTO</a:t>
            </a:r>
            <a:endParaRPr sz="3400" b="1" i="0" u="none" strike="noStrike" cap="none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09" name="Google Shape;209;p15"/>
          <p:cNvSpPr txBox="1"/>
          <p:nvPr/>
        </p:nvSpPr>
        <p:spPr>
          <a:xfrm>
            <a:off x="171925" y="1098400"/>
            <a:ext cx="8800200" cy="3078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1400"/>
              <a:buFont typeface="Verdana"/>
              <a:buNone/>
            </a:pPr>
            <a:r>
              <a:rPr lang="en-US" sz="1400" b="1" i="0" u="none" strike="noStrike" cap="none">
                <a:solidFill>
                  <a:srgbClr val="006600"/>
                </a:solidFill>
                <a:latin typeface="Verdana"/>
                <a:ea typeface="Verdana"/>
                <a:cs typeface="Verdana"/>
                <a:sym typeface="Verdana"/>
              </a:rPr>
              <a:t>Lo sportello psicopedagogico è presente in tutti gli ordini di scuola del nostro Istituto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5"/>
          <p:cNvSpPr txBox="1"/>
          <p:nvPr/>
        </p:nvSpPr>
        <p:spPr>
          <a:xfrm>
            <a:off x="358675" y="1578949"/>
            <a:ext cx="8353500" cy="499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Lo psicologo</a:t>
            </a:r>
            <a:r>
              <a:rPr lang="en-US" sz="2000" b="1">
                <a:solidFill>
                  <a:srgbClr val="FE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000" b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000" b="1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ffre una consulenza in ambito pedagogico: </a:t>
            </a:r>
            <a:endParaRPr sz="2000" b="1" i="0" u="none" strike="noStrike" cap="none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B5394"/>
              </a:buClr>
              <a:buSzPts val="2000"/>
              <a:buFont typeface="Calibri"/>
              <a:buChar char="○"/>
            </a:pPr>
            <a:r>
              <a:rPr lang="en-US" sz="200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ai docenti in merito a </a:t>
            </a:r>
            <a:r>
              <a:rPr lang="en-US" sz="20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dinamiche</a:t>
            </a:r>
            <a:r>
              <a:rPr lang="en-US" sz="200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problematiche di classe</a:t>
            </a:r>
            <a:r>
              <a:rPr lang="en-US" sz="20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2000" i="0" u="none" strike="noStrike" cap="none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B5394"/>
              </a:buClr>
              <a:buSzPts val="2000"/>
              <a:buFont typeface="Calibri"/>
              <a:buChar char="○"/>
            </a:pPr>
            <a:r>
              <a:rPr lang="en-US" sz="20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ai singoli alunni, previa autorizzazione dei genitori;</a:t>
            </a:r>
            <a:endParaRPr sz="20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rgbClr val="0B5394"/>
              </a:buClr>
              <a:buSzPts val="2000"/>
              <a:buFont typeface="Calibri"/>
              <a:buChar char="○"/>
            </a:pPr>
            <a:r>
              <a:rPr lang="en-US" sz="20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alle singole famiglie;</a:t>
            </a:r>
            <a:endParaRPr sz="20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inoltre:</a:t>
            </a:r>
            <a:endParaRPr sz="20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B5394"/>
              </a:buClr>
              <a:buSzPts val="2000"/>
              <a:buFont typeface="Calibri"/>
              <a:buChar char="○"/>
            </a:pPr>
            <a:r>
              <a:rPr lang="en-US" sz="20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nterviene a livello individuale nei casi che richiedono approfondimenti, test, sostegno e supporto per particolari difficoltà di apprendimento o di crescita/relazione, su indicazione dei docenti e previo accordo con le famiglie interessate.</a:t>
            </a:r>
            <a:endParaRPr sz="2000" i="0" u="none" strike="noStrike" cap="none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B5394"/>
              </a:buClr>
              <a:buSzPts val="2000"/>
              <a:buFont typeface="Calibri"/>
              <a:buChar char="○"/>
            </a:pPr>
            <a:r>
              <a:rPr lang="en-US" sz="20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00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ffre interventi educativi e formativi ai genitori in relazione ad alcuni passaggi importanti (dall’infanzia alla primaria, dalla primaria alla secondaria, etc…)</a:t>
            </a:r>
            <a:endParaRPr sz="2000" i="0" u="none" strike="noStrike" cap="none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6"/>
          <p:cNvSpPr txBox="1">
            <a:spLocks noGrp="1"/>
          </p:cNvSpPr>
          <p:nvPr>
            <p:ph type="ctrTitle"/>
          </p:nvPr>
        </p:nvSpPr>
        <p:spPr>
          <a:xfrm>
            <a:off x="1262700" y="1091400"/>
            <a:ext cx="6618600" cy="2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480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…… ALTRI NOSTRI</a:t>
            </a:r>
            <a:endParaRPr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16" name="Google Shape;21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3399" y="2841875"/>
            <a:ext cx="6852376" cy="233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8a6e1b8ca2_0_640"/>
          <p:cNvSpPr txBox="1">
            <a:spLocks noGrp="1"/>
          </p:cNvSpPr>
          <p:nvPr>
            <p:ph type="ctrTitle"/>
          </p:nvPr>
        </p:nvSpPr>
        <p:spPr>
          <a:xfrm>
            <a:off x="861300" y="746325"/>
            <a:ext cx="74214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4800" i="0" u="none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PROGETTO BENESSERE</a:t>
            </a:r>
            <a:r>
              <a:rPr lang="en-US" sz="4800" b="0" i="0" u="none">
                <a:solidFill>
                  <a:srgbClr val="FE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solidFill>
                <a:srgbClr val="FE0000"/>
              </a:solidFill>
            </a:endParaRPr>
          </a:p>
        </p:txBody>
      </p:sp>
      <p:sp>
        <p:nvSpPr>
          <p:cNvPr id="222" name="Google Shape;222;g18a6e1b8ca2_0_640"/>
          <p:cNvSpPr txBox="1">
            <a:spLocks noGrp="1"/>
          </p:cNvSpPr>
          <p:nvPr>
            <p:ph type="subTitle" idx="1"/>
          </p:nvPr>
        </p:nvSpPr>
        <p:spPr>
          <a:xfrm>
            <a:off x="573750" y="2252475"/>
            <a:ext cx="7996500" cy="4169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B5394"/>
                </a:solidFill>
              </a:rPr>
              <a:t>Il nostro istituto partecipa alla rete regionale delle Scuole che promuovono Salute:</a:t>
            </a:r>
            <a:endParaRPr b="1">
              <a:solidFill>
                <a:srgbClr val="0B5394"/>
              </a:solidFill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B5394"/>
              </a:buClr>
              <a:buSzPts val="2300"/>
              <a:buChar char="●"/>
            </a:pPr>
            <a:r>
              <a:rPr lang="en-US">
                <a:solidFill>
                  <a:srgbClr val="0B5394"/>
                </a:solidFill>
              </a:rPr>
              <a:t>propone percorsi di formazione-informazione per gli alunni e le famiglie in un’ottica non solo di tutela della salute, ma soprattutto come prevenzione e sviluppo della personalità,</a:t>
            </a:r>
            <a:endParaRPr>
              <a:solidFill>
                <a:srgbClr val="0B5394"/>
              </a:solidFill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B5394"/>
              </a:buClr>
              <a:buSzPts val="2300"/>
              <a:buChar char="●"/>
            </a:pPr>
            <a:r>
              <a:rPr lang="en-US">
                <a:solidFill>
                  <a:srgbClr val="0B5394"/>
                </a:solidFill>
              </a:rPr>
              <a:t>favorisce il benessere individuale e collettivo perchè la Scuola è il luogo privilegiato dove imparare a stare bene.</a:t>
            </a:r>
            <a:endParaRPr>
              <a:solidFill>
                <a:srgbClr val="0B5394"/>
              </a:solidFill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B5394"/>
              </a:buClr>
              <a:buSzPts val="2300"/>
              <a:buChar char="●"/>
            </a:pPr>
            <a:r>
              <a:rPr lang="en-US">
                <a:solidFill>
                  <a:srgbClr val="0B5394"/>
                </a:solidFill>
              </a:rPr>
              <a:t>progetta attività che favoriscono il benessere degli alunni</a:t>
            </a:r>
            <a:endParaRPr>
              <a:solidFill>
                <a:srgbClr val="0B5394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7"/>
          <p:cNvSpPr txBox="1">
            <a:spLocks noGrp="1"/>
          </p:cNvSpPr>
          <p:nvPr>
            <p:ph type="ctrTitle"/>
          </p:nvPr>
        </p:nvSpPr>
        <p:spPr>
          <a:xfrm>
            <a:off x="376325" y="276702"/>
            <a:ext cx="82218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oboto"/>
              <a:buNone/>
            </a:pPr>
            <a:r>
              <a:rPr lang="en-US" sz="3600" i="0" u="none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PREVENZIONE AL CYBERBULLISMO</a:t>
            </a:r>
            <a:endParaRPr sz="3600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28" name="Google Shape;22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4075" y="3429000"/>
            <a:ext cx="4691600" cy="3299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t="-2606" r="22267" b="-10"/>
          <a:stretch/>
        </p:blipFill>
        <p:spPr>
          <a:xfrm>
            <a:off x="4386525" y="1072900"/>
            <a:ext cx="4629151" cy="2284412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7"/>
          <p:cNvSpPr txBox="1"/>
          <p:nvPr/>
        </p:nvSpPr>
        <p:spPr>
          <a:xfrm>
            <a:off x="326625" y="1224975"/>
            <a:ext cx="3909900" cy="464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 b="1">
                <a:solidFill>
                  <a:srgbClr val="00AAFF"/>
                </a:solidFill>
                <a:highlight>
                  <a:srgbClr val="FFFFFF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Generazioni Connesse</a:t>
            </a:r>
            <a:r>
              <a:rPr lang="en-US" sz="1550" b="1">
                <a:solidFill>
                  <a:srgbClr val="3A4041"/>
                </a:solidFill>
                <a:highlight>
                  <a:srgbClr val="FFFFFF"/>
                </a:highlight>
              </a:rPr>
              <a:t> </a:t>
            </a:r>
            <a:endParaRPr sz="1550" b="1">
              <a:solidFill>
                <a:srgbClr val="3A4041"/>
              </a:solidFill>
              <a:highlight>
                <a:srgbClr val="FFFFFF"/>
              </a:highlight>
            </a:endParaRPr>
          </a:p>
          <a:p>
            <a:pPr marL="342900" lvl="0" indent="-269875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A4041"/>
              </a:buClr>
              <a:buSzPts val="1550"/>
              <a:buChar char="●"/>
            </a:pPr>
            <a:r>
              <a:rPr lang="en-US" sz="1550" b="1" u="sng">
                <a:solidFill>
                  <a:srgbClr val="3A4041"/>
                </a:solidFill>
                <a:highlight>
                  <a:srgbClr val="FFFFFF"/>
                </a:highlight>
              </a:rPr>
              <a:t>è un progetto cofinanziato dall’Unione Europea</a:t>
            </a:r>
            <a:r>
              <a:rPr lang="en-US" sz="1550" b="1">
                <a:solidFill>
                  <a:srgbClr val="3A4041"/>
                </a:solidFill>
                <a:highlight>
                  <a:srgbClr val="FFFFFF"/>
                </a:highlight>
              </a:rPr>
              <a:t> e </a:t>
            </a:r>
            <a:r>
              <a:rPr lang="en-US" sz="1550">
                <a:solidFill>
                  <a:srgbClr val="3A4041"/>
                </a:solidFill>
                <a:highlight>
                  <a:srgbClr val="FFFFFF"/>
                </a:highlight>
              </a:rPr>
              <a:t>coordinato dal Ministero dell’Istruzione, in partenariato con Ministero dell’Interno - Polizia Postale,  Autorità Garante per l’Infanzia e l’Adolescenza, Save the Children….</a:t>
            </a:r>
            <a:endParaRPr sz="1550" b="1" u="sng">
              <a:solidFill>
                <a:srgbClr val="3A4041"/>
              </a:solidFill>
              <a:highlight>
                <a:srgbClr val="FFFFFF"/>
              </a:highlight>
            </a:endParaRPr>
          </a:p>
          <a:p>
            <a:pPr marL="342900" lvl="0" indent="-2698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041"/>
              </a:buClr>
              <a:buSzPts val="1550"/>
              <a:buChar char="●"/>
            </a:pPr>
            <a:r>
              <a:rPr lang="en-US" sz="1550" u="sng">
                <a:solidFill>
                  <a:srgbClr val="3A4041"/>
                </a:solidFill>
                <a:highlight>
                  <a:srgbClr val="FFFFFF"/>
                </a:highlight>
              </a:rPr>
              <a:t>ha come obiettivo </a:t>
            </a:r>
            <a:r>
              <a:rPr lang="en-US" sz="1550" b="1" u="sng">
                <a:solidFill>
                  <a:srgbClr val="3A4041"/>
                </a:solidFill>
                <a:highlight>
                  <a:srgbClr val="FFFFFF"/>
                </a:highlight>
              </a:rPr>
              <a:t>educare e sensibilizzare all’uso positivo e consapevole di Internet, dei nuovi media e tecnologie</a:t>
            </a:r>
            <a:r>
              <a:rPr lang="en-US" sz="1550" u="sng">
                <a:solidFill>
                  <a:srgbClr val="3A4041"/>
                </a:solidFill>
                <a:highlight>
                  <a:srgbClr val="FFFFFF"/>
                </a:highlight>
              </a:rPr>
              <a:t>.</a:t>
            </a:r>
            <a:endParaRPr sz="1550" u="sng">
              <a:solidFill>
                <a:srgbClr val="3A4041"/>
              </a:solidFill>
              <a:highlight>
                <a:srgbClr val="FFFFFF"/>
              </a:highlight>
            </a:endParaRPr>
          </a:p>
          <a:p>
            <a:pPr marL="342900" lvl="0" indent="-2698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041"/>
              </a:buClr>
              <a:buSzPts val="1550"/>
              <a:buChar char="●"/>
            </a:pPr>
            <a:r>
              <a:rPr lang="en-US" sz="1550">
                <a:solidFill>
                  <a:srgbClr val="3A4041"/>
                </a:solidFill>
                <a:highlight>
                  <a:srgbClr val="FFFFFF"/>
                </a:highlight>
              </a:rPr>
              <a:t>si propone quale </a:t>
            </a:r>
            <a:r>
              <a:rPr lang="en-US" sz="1550" b="1" u="sng">
                <a:solidFill>
                  <a:srgbClr val="3A4041"/>
                </a:solidFill>
                <a:highlight>
                  <a:srgbClr val="FFFFFF"/>
                </a:highlight>
              </a:rPr>
              <a:t>punto di riferimento nazionale sulle tematiche relative alla sicurezza in rete e al rapporto tra giovani e il web.</a:t>
            </a:r>
            <a:endParaRPr sz="19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8a6e1b8ca2_0_536"/>
          <p:cNvSpPr txBox="1"/>
          <p:nvPr/>
        </p:nvSpPr>
        <p:spPr>
          <a:xfrm>
            <a:off x="295725" y="386525"/>
            <a:ext cx="8552700" cy="6156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C00"/>
              </a:buClr>
              <a:buSzPts val="4400"/>
              <a:buFont typeface="Verdana"/>
              <a:buNone/>
            </a:pPr>
            <a:r>
              <a:rPr lang="en-US" sz="3400" b="1" i="0" u="none" strike="noStrike" cap="non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TEMPO SCUOLA</a:t>
            </a:r>
            <a:endParaRPr sz="3400" b="1" i="0" u="none" strike="noStrike" cap="none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08" name="Google Shape;108;g18a6e1b8ca2_0_536"/>
          <p:cNvSpPr txBox="1"/>
          <p:nvPr/>
        </p:nvSpPr>
        <p:spPr>
          <a:xfrm>
            <a:off x="0" y="58293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800000"/>
              </a:solidFill>
              <a:latin typeface="Oi"/>
              <a:ea typeface="Oi"/>
              <a:cs typeface="Oi"/>
              <a:sym typeface="Oi"/>
            </a:endParaRPr>
          </a:p>
        </p:txBody>
      </p:sp>
      <p:graphicFrame>
        <p:nvGraphicFramePr>
          <p:cNvPr id="109" name="Google Shape;109;g18a6e1b8ca2_0_536"/>
          <p:cNvGraphicFramePr/>
          <p:nvPr/>
        </p:nvGraphicFramePr>
        <p:xfrm>
          <a:off x="295725" y="1486335"/>
          <a:ext cx="8552550" cy="4342955"/>
        </p:xfrm>
        <a:graphic>
          <a:graphicData uri="http://schemas.openxmlformats.org/drawingml/2006/table">
            <a:tbl>
              <a:tblPr>
                <a:noFill/>
                <a:tableStyleId>{1EB4DD3E-67AB-4AC8-B280-94EC53DA7AED}</a:tableStyleId>
              </a:tblPr>
              <a:tblGrid>
                <a:gridCol w="1277150"/>
                <a:gridCol w="1106050"/>
                <a:gridCol w="1108925"/>
                <a:gridCol w="1488000"/>
                <a:gridCol w="1085050"/>
                <a:gridCol w="1187625"/>
                <a:gridCol w="1299750"/>
              </a:tblGrid>
              <a:tr h="692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900"/>
                        <a:buFont typeface="Arial"/>
                        <a:buNone/>
                      </a:pPr>
                      <a:endParaRPr sz="3000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L</a:t>
                      </a:r>
                      <a:r>
                        <a:rPr lang="en-US" sz="2000" b="1" i="0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unedì</a:t>
                      </a:r>
                      <a:endParaRPr sz="26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M</a:t>
                      </a:r>
                      <a:r>
                        <a:rPr lang="en-US" sz="2000" b="1" i="0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artedì</a:t>
                      </a:r>
                      <a:endParaRPr sz="26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M</a:t>
                      </a:r>
                      <a:r>
                        <a:rPr lang="en-US" sz="2000" b="1" i="0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ercoledì</a:t>
                      </a:r>
                      <a:endParaRPr sz="26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G</a:t>
                      </a:r>
                      <a:r>
                        <a:rPr lang="en-US" sz="2000" b="1" i="0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iovedì</a:t>
                      </a:r>
                      <a:endParaRPr sz="26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V</a:t>
                      </a:r>
                      <a:r>
                        <a:rPr lang="en-US" sz="2000" b="1" i="0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enerdì</a:t>
                      </a:r>
                      <a:endParaRPr sz="26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S</a:t>
                      </a:r>
                      <a:r>
                        <a:rPr lang="en-US" sz="2000" b="1" i="0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abato</a:t>
                      </a:r>
                      <a:endParaRPr sz="26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</a:tr>
              <a:tr h="1148300"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r>
                        <a:rPr lang="en-US" sz="24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E</a:t>
                      </a:r>
                      <a:r>
                        <a:rPr lang="en-US" sz="2400" b="1" i="0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ntrata</a:t>
                      </a:r>
                      <a:endParaRPr sz="2400" b="1" i="0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endParaRPr sz="24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r>
                        <a:rPr lang="en-US" sz="24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U</a:t>
                      </a:r>
                      <a:r>
                        <a:rPr lang="en-US" sz="2400" b="1" i="0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scita</a:t>
                      </a:r>
                      <a:endParaRPr sz="30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i="0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08:05</a:t>
                      </a:r>
                      <a:endParaRPr sz="26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-</a:t>
                      </a:r>
                      <a:endParaRPr sz="21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i="0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13:05</a:t>
                      </a:r>
                      <a:endParaRPr sz="26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08:05</a:t>
                      </a:r>
                      <a:endParaRPr sz="26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-</a:t>
                      </a:r>
                      <a:endParaRPr sz="21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13:05</a:t>
                      </a:r>
                      <a:endParaRPr sz="21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08:05</a:t>
                      </a:r>
                      <a:endParaRPr sz="26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-</a:t>
                      </a:r>
                      <a:endParaRPr sz="21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13:05</a:t>
                      </a:r>
                      <a:endParaRPr sz="21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08:05</a:t>
                      </a:r>
                      <a:endParaRPr sz="26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-</a:t>
                      </a:r>
                      <a:endParaRPr sz="21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13:05</a:t>
                      </a:r>
                      <a:endParaRPr sz="21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08:05</a:t>
                      </a:r>
                      <a:endParaRPr sz="26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-</a:t>
                      </a:r>
                      <a:endParaRPr sz="21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13:05</a:t>
                      </a:r>
                      <a:endParaRPr sz="21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08:05</a:t>
                      </a:r>
                      <a:endParaRPr sz="26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-</a:t>
                      </a:r>
                      <a:endParaRPr sz="21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13:05</a:t>
                      </a:r>
                      <a:endParaRPr sz="21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</a:tr>
              <a:tr h="1166175"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r>
                        <a:rPr lang="en-US" sz="24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M</a:t>
                      </a:r>
                      <a:r>
                        <a:rPr lang="en-US" sz="2400" b="1" i="0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ensa</a:t>
                      </a:r>
                      <a:endParaRPr sz="30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900"/>
                        <a:buFont typeface="Arial"/>
                        <a:buNone/>
                      </a:pPr>
                      <a:endParaRPr sz="30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CB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900"/>
                        <a:buFont typeface="Arial"/>
                        <a:buNone/>
                      </a:pPr>
                      <a:endParaRPr sz="30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CB9C3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i="0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13:05</a:t>
                      </a:r>
                      <a:endParaRPr sz="2100" b="1" i="0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-</a:t>
                      </a:r>
                      <a:endParaRPr sz="21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i="0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14:05</a:t>
                      </a:r>
                      <a:endParaRPr sz="26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900"/>
                        <a:buFont typeface="Arial"/>
                        <a:buNone/>
                      </a:pPr>
                      <a:endParaRPr sz="30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CB9C3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i="0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13:05</a:t>
                      </a:r>
                      <a:endParaRPr sz="2100" b="1" i="0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-</a:t>
                      </a:r>
                      <a:endParaRPr sz="21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i="0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14:05</a:t>
                      </a:r>
                      <a:endParaRPr sz="26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900"/>
                        <a:buFont typeface="Arial"/>
                        <a:buNone/>
                      </a:pPr>
                      <a:endParaRPr sz="30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CB9C3"/>
                    </a:solidFill>
                  </a:tcPr>
                </a:tc>
              </a:tr>
              <a:tr h="1295250"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r>
                        <a:rPr lang="en-US" sz="24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Entrata</a:t>
                      </a:r>
                      <a:endParaRPr sz="24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endParaRPr sz="24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Verdana"/>
                        <a:buNone/>
                      </a:pPr>
                      <a:r>
                        <a:rPr lang="en-US" sz="24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U</a:t>
                      </a:r>
                      <a:r>
                        <a:rPr lang="en-US" sz="2400" b="1" i="0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scita</a:t>
                      </a:r>
                      <a:endParaRPr sz="30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900"/>
                        <a:buFont typeface="Arial"/>
                        <a:buNone/>
                      </a:pPr>
                      <a:endParaRPr sz="30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CB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900"/>
                        <a:buFont typeface="Arial"/>
                        <a:buNone/>
                      </a:pPr>
                      <a:endParaRPr sz="30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CB9C3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i="0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14:05</a:t>
                      </a:r>
                      <a:endParaRPr sz="2100" b="1" i="0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-</a:t>
                      </a:r>
                      <a:endParaRPr sz="21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i="0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16:05</a:t>
                      </a:r>
                      <a:endParaRPr sz="26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900"/>
                        <a:buFont typeface="Arial"/>
                        <a:buNone/>
                      </a:pPr>
                      <a:endParaRPr sz="30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CB9C3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i="0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14:05</a:t>
                      </a:r>
                      <a:endParaRPr sz="2100" b="1" i="0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-</a:t>
                      </a:r>
                      <a:endParaRPr sz="21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  <a:p>
                      <a:pPr marL="342900" marR="0" lvl="0" indent="-342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Verdana"/>
                        <a:buNone/>
                      </a:pPr>
                      <a:r>
                        <a:rPr lang="en-US" sz="2100" b="1" i="0" u="none" strike="noStrike" cap="none">
                          <a:solidFill>
                            <a:srgbClr val="0B5394"/>
                          </a:solidFill>
                          <a:latin typeface="Architects Daughter"/>
                          <a:ea typeface="Architects Daughter"/>
                          <a:cs typeface="Architects Daughter"/>
                          <a:sym typeface="Architects Daughter"/>
                        </a:rPr>
                        <a:t>16:05</a:t>
                      </a:r>
                      <a:endParaRPr sz="26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900"/>
                        <a:buFont typeface="Arial"/>
                        <a:buNone/>
                      </a:pPr>
                      <a:endParaRPr sz="3000" b="1" u="none" strike="noStrike" cap="none">
                        <a:solidFill>
                          <a:srgbClr val="0B5394"/>
                        </a:solidFill>
                        <a:latin typeface="Architects Daughter"/>
                        <a:ea typeface="Architects Daughter"/>
                        <a:cs typeface="Architects Daughter"/>
                        <a:sym typeface="Architects Daughter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E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CB9C3"/>
                    </a:solidFill>
                  </a:tcPr>
                </a:tc>
              </a:tr>
            </a:tbl>
          </a:graphicData>
        </a:graphic>
      </p:graphicFrame>
      <p:sp>
        <p:nvSpPr>
          <p:cNvPr id="110" name="Google Shape;110;g18a6e1b8ca2_0_536"/>
          <p:cNvSpPr txBox="1"/>
          <p:nvPr/>
        </p:nvSpPr>
        <p:spPr>
          <a:xfrm>
            <a:off x="943525" y="6078125"/>
            <a:ext cx="31545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TEMPO ORDINARIO =30 ORE</a:t>
            </a:r>
            <a:endParaRPr sz="1600" b="1" i="0" u="none" strike="noStrike" cap="none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1" name="Google Shape;111;g18a6e1b8ca2_0_536"/>
          <p:cNvSpPr txBox="1"/>
          <p:nvPr/>
        </p:nvSpPr>
        <p:spPr>
          <a:xfrm>
            <a:off x="4783250" y="6078125"/>
            <a:ext cx="3525300" cy="4311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TEMPO PROLUNGATO =36 ORE</a:t>
            </a:r>
            <a:endParaRPr sz="1600" b="1" i="0" u="none" strike="noStrike" cap="none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"/>
          <p:cNvSpPr txBox="1">
            <a:spLocks noGrp="1"/>
          </p:cNvSpPr>
          <p:nvPr>
            <p:ph type="ctrTitle"/>
          </p:nvPr>
        </p:nvSpPr>
        <p:spPr>
          <a:xfrm>
            <a:off x="436550" y="698625"/>
            <a:ext cx="42651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3600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SICUREZZA WEB</a:t>
            </a:r>
            <a:endParaRPr/>
          </a:p>
        </p:txBody>
      </p:sp>
      <p:sp>
        <p:nvSpPr>
          <p:cNvPr id="236" name="Google Shape;236;p18"/>
          <p:cNvSpPr txBox="1">
            <a:spLocks noGrp="1"/>
          </p:cNvSpPr>
          <p:nvPr>
            <p:ph type="subTitle" idx="1"/>
          </p:nvPr>
        </p:nvSpPr>
        <p:spPr>
          <a:xfrm>
            <a:off x="436550" y="2065950"/>
            <a:ext cx="39009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➔"/>
            </a:pPr>
            <a:r>
              <a:rPr lang="en-US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INCONTRI PER CLASSI PRIME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➔"/>
            </a:pPr>
            <a:r>
              <a:rPr lang="en-US" sz="1800" b="0" i="0" u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SERATE PER GENITORI</a:t>
            </a:r>
            <a:endParaRPr sz="1800" b="0" i="0" u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➔"/>
            </a:pPr>
            <a:r>
              <a:rPr lang="en-US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COLLABORAZIONE CON GENITORI DEL COMITATO GENITORI: NAVIGARE IN FAMIGLIA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800"/>
              <a:buNone/>
            </a:pPr>
            <a:r>
              <a:rPr lang="en-US" sz="1800" u="sng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https://sites.google.com/view/navigare-in-famiglia/</a:t>
            </a:r>
            <a:endParaRPr sz="18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37" name="Google Shape;23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2654" y="121274"/>
            <a:ext cx="4091344" cy="237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72651" y="2497123"/>
            <a:ext cx="4091350" cy="4181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4625" y="2392200"/>
            <a:ext cx="2619375" cy="356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86038" y="1612900"/>
            <a:ext cx="3971925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0"/>
          <p:cNvPicPr preferRelativeResize="0"/>
          <p:nvPr/>
        </p:nvPicPr>
        <p:blipFill rotWithShape="1">
          <a:blip r:embed="rId5">
            <a:alphaModFix/>
          </a:blip>
          <a:srcRect t="9732" r="-2615" b="10291"/>
          <a:stretch/>
        </p:blipFill>
        <p:spPr>
          <a:xfrm>
            <a:off x="0" y="2907650"/>
            <a:ext cx="2619375" cy="377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8875" y="4422775"/>
            <a:ext cx="4281487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0"/>
          <p:cNvPicPr preferRelativeResize="0"/>
          <p:nvPr/>
        </p:nvPicPr>
        <p:blipFill rotWithShape="1">
          <a:blip r:embed="rId7">
            <a:alphaModFix/>
          </a:blip>
          <a:srcRect t="10551" r="2590" b="24260"/>
          <a:stretch/>
        </p:blipFill>
        <p:spPr>
          <a:xfrm>
            <a:off x="84362" y="412038"/>
            <a:ext cx="2722563" cy="242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62775" y="6018212"/>
            <a:ext cx="2181225" cy="73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0"/>
          <p:cNvPicPr preferRelativeResize="0"/>
          <p:nvPr/>
        </p:nvPicPr>
        <p:blipFill rotWithShape="1">
          <a:blip r:embed="rId9">
            <a:alphaModFix/>
          </a:blip>
          <a:srcRect t="12769"/>
          <a:stretch/>
        </p:blipFill>
        <p:spPr>
          <a:xfrm>
            <a:off x="4708125" y="98575"/>
            <a:ext cx="4435876" cy="192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1"/>
          <p:cNvPicPr preferRelativeResize="0"/>
          <p:nvPr/>
        </p:nvPicPr>
        <p:blipFill rotWithShape="1">
          <a:blip r:embed="rId4">
            <a:alphaModFix/>
          </a:blip>
          <a:srcRect l="1966" t="-14454" r="4338" b="24671"/>
          <a:stretch/>
        </p:blipFill>
        <p:spPr>
          <a:xfrm>
            <a:off x="2735262" y="1012825"/>
            <a:ext cx="3213100" cy="461803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1"/>
          <p:cNvSpPr txBox="1"/>
          <p:nvPr/>
        </p:nvSpPr>
        <p:spPr>
          <a:xfrm rot="960000">
            <a:off x="3937000" y="4665662"/>
            <a:ext cx="1806575" cy="630237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4300"/>
              <a:buFont typeface="Architects Daughter"/>
              <a:buNone/>
            </a:pPr>
            <a:r>
              <a:rPr lang="en-US" sz="4300" b="1" i="1" u="none" strike="noStrike" cap="none" dirty="0">
                <a:solidFill>
                  <a:srgbClr val="8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5599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50" y="115887"/>
            <a:ext cx="8928100" cy="6691312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2"/>
          <p:cNvSpPr txBox="1">
            <a:spLocks noGrp="1"/>
          </p:cNvSpPr>
          <p:nvPr>
            <p:ph type="ctrTitle" idx="4294967295"/>
          </p:nvPr>
        </p:nvSpPr>
        <p:spPr>
          <a:xfrm>
            <a:off x="671258" y="4922100"/>
            <a:ext cx="7801500" cy="17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ook Antiqua"/>
              <a:buNone/>
            </a:pPr>
            <a:r>
              <a:rPr lang="en-US" sz="4000" i="0" u="none" strike="noStrike" cap="non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ACCADEMIA AMBASCIATORI DELLA GIUSTIZIA CLIMATICA</a:t>
            </a:r>
            <a:endParaRPr sz="4000" i="0" u="none" strike="noStrike" cap="none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24"/>
          <p:cNvPicPr preferRelativeResize="0"/>
          <p:nvPr/>
        </p:nvPicPr>
        <p:blipFill rotWithShape="1">
          <a:blip r:embed="rId3">
            <a:alphaModFix/>
          </a:blip>
          <a:srcRect t="26210"/>
          <a:stretch/>
        </p:blipFill>
        <p:spPr>
          <a:xfrm>
            <a:off x="747387" y="878463"/>
            <a:ext cx="2273300" cy="250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4"/>
          <p:cNvPicPr preferRelativeResize="0"/>
          <p:nvPr/>
        </p:nvPicPr>
        <p:blipFill rotWithShape="1">
          <a:blip r:embed="rId4">
            <a:alphaModFix/>
          </a:blip>
          <a:srcRect l="11885" t="-512" r="21637" b="20410"/>
          <a:stretch/>
        </p:blipFill>
        <p:spPr>
          <a:xfrm>
            <a:off x="5629925" y="857250"/>
            <a:ext cx="3002425" cy="246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4"/>
          <p:cNvPicPr preferRelativeResize="0"/>
          <p:nvPr/>
        </p:nvPicPr>
        <p:blipFill rotWithShape="1">
          <a:blip r:embed="rId5">
            <a:alphaModFix/>
          </a:blip>
          <a:srcRect r="1107" b="24766"/>
          <a:stretch/>
        </p:blipFill>
        <p:spPr>
          <a:xfrm>
            <a:off x="3188650" y="834613"/>
            <a:ext cx="2273300" cy="259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4"/>
          <p:cNvPicPr preferRelativeResize="0"/>
          <p:nvPr/>
        </p:nvPicPr>
        <p:blipFill rotWithShape="1">
          <a:blip r:embed="rId6">
            <a:alphaModFix/>
          </a:blip>
          <a:srcRect r="14045" b="10490"/>
          <a:stretch/>
        </p:blipFill>
        <p:spPr>
          <a:xfrm>
            <a:off x="437577" y="3508375"/>
            <a:ext cx="3606524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4"/>
          <p:cNvPicPr preferRelativeResize="0"/>
          <p:nvPr/>
        </p:nvPicPr>
        <p:blipFill rotWithShape="1">
          <a:blip r:embed="rId7">
            <a:alphaModFix/>
          </a:blip>
          <a:srcRect l="-19082" t="-1948" r="41856" b="32858"/>
          <a:stretch/>
        </p:blipFill>
        <p:spPr>
          <a:xfrm>
            <a:off x="6751778" y="3465925"/>
            <a:ext cx="1880575" cy="25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4"/>
          <p:cNvPicPr preferRelativeResize="0"/>
          <p:nvPr/>
        </p:nvPicPr>
        <p:blipFill rotWithShape="1">
          <a:blip r:embed="rId8">
            <a:alphaModFix/>
          </a:blip>
          <a:srcRect l="37760" t="25340" r="23054" b="17604"/>
          <a:stretch/>
        </p:blipFill>
        <p:spPr>
          <a:xfrm>
            <a:off x="4156759" y="3508375"/>
            <a:ext cx="3002417" cy="279717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4"/>
          <p:cNvSpPr txBox="1"/>
          <p:nvPr/>
        </p:nvSpPr>
        <p:spPr>
          <a:xfrm>
            <a:off x="2595300" y="168675"/>
            <a:ext cx="4629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chitects Daughter"/>
              <a:buNone/>
            </a:pPr>
            <a:r>
              <a:rPr lang="en-US" sz="2600" b="1" i="1" u="none" strike="noStrike" cap="none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SVILUPPARE I TALENTI</a:t>
            </a:r>
            <a:endParaRPr sz="1700" i="0" u="none" strike="noStrike" cap="none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5"/>
          <p:cNvSpPr txBox="1">
            <a:spLocks noGrp="1"/>
          </p:cNvSpPr>
          <p:nvPr>
            <p:ph type="title"/>
          </p:nvPr>
        </p:nvSpPr>
        <p:spPr>
          <a:xfrm>
            <a:off x="206538" y="537575"/>
            <a:ext cx="8730900" cy="9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C00"/>
              </a:buClr>
              <a:buSzPts val="4400"/>
              <a:buFont typeface="Verdana"/>
              <a:buNone/>
            </a:pPr>
            <a:r>
              <a:rPr lang="en-US" sz="3400" b="1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SPORTELLO DI MATEMATICA </a:t>
            </a:r>
            <a:endParaRPr sz="3400" b="1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C00"/>
              </a:buClr>
              <a:buSzPts val="4400"/>
              <a:buFont typeface="Verdana"/>
              <a:buNone/>
            </a:pPr>
            <a:r>
              <a:rPr lang="en-US" sz="3400" b="1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 SPORTELLO DI INGLESE</a:t>
            </a:r>
            <a:endParaRPr sz="3400" b="1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aphicFrame>
        <p:nvGraphicFramePr>
          <p:cNvPr id="287" name="Google Shape;287;p25"/>
          <p:cNvGraphicFramePr/>
          <p:nvPr/>
        </p:nvGraphicFramePr>
        <p:xfrm>
          <a:off x="313538" y="2014787"/>
          <a:ext cx="8516925" cy="3945450"/>
        </p:xfrm>
        <a:graphic>
          <a:graphicData uri="http://schemas.openxmlformats.org/drawingml/2006/table">
            <a:tbl>
              <a:tblPr>
                <a:noFill/>
                <a:tableStyleId>{1EB4DD3E-67AB-4AC8-B280-94EC53DA7AED}</a:tableStyleId>
              </a:tblPr>
              <a:tblGrid>
                <a:gridCol w="8516925"/>
              </a:tblGrid>
              <a:tr h="3945450">
                <a:tc>
                  <a:txBody>
                    <a:bodyPr/>
                    <a:lstStyle/>
                    <a:p>
                      <a:pPr marL="51435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2400"/>
                        <a:buFont typeface="Proxima Nova"/>
                        <a:buNone/>
                      </a:pPr>
                      <a:endParaRPr sz="2400" b="1" u="none" strike="noStrike" cap="none">
                        <a:solidFill>
                          <a:srgbClr val="000099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514350" marR="0" lvl="0" indent="-381000" algn="l" rtl="0">
                        <a:lnSpc>
                          <a:spcPct val="11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2400"/>
                        <a:buFont typeface="Proxima Nova"/>
                        <a:buChar char="✓"/>
                      </a:pPr>
                      <a:r>
                        <a:rPr lang="en-US" sz="2400" b="1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</a:t>
                      </a:r>
                      <a:r>
                        <a:rPr lang="en-US" sz="2400" b="1" u="none" strike="noStrike" cap="none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enut</a:t>
                      </a:r>
                      <a:r>
                        <a:rPr lang="en-US" sz="2400" b="1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</a:t>
                      </a:r>
                      <a:r>
                        <a:rPr lang="en-US" sz="2400" b="1" u="none" strike="noStrike" cap="none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da un docent</a:t>
                      </a:r>
                      <a:r>
                        <a:rPr lang="en-US" sz="2400" b="1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</a:t>
                      </a:r>
                      <a:r>
                        <a:rPr lang="en-US" sz="2400" b="1" u="none" strike="noStrike" cap="none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dell’istituto;</a:t>
                      </a:r>
                      <a:endParaRPr sz="2400" b="1" u="none" strike="noStrike" cap="none">
                        <a:solidFill>
                          <a:srgbClr val="000099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514350" marR="0" lvl="0" indent="-381000" algn="l" rtl="0">
                        <a:lnSpc>
                          <a:spcPct val="11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2400"/>
                        <a:buFont typeface="Proxima Nova"/>
                        <a:buChar char="✓"/>
                      </a:pPr>
                      <a:r>
                        <a:rPr lang="en-US" sz="2400" b="1" u="none" strike="noStrike" cap="none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 richiesta diretta degli studenti/famiglie; </a:t>
                      </a:r>
                      <a:endParaRPr sz="2400" b="1" u="none" strike="noStrike" cap="none">
                        <a:solidFill>
                          <a:srgbClr val="000099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514350" marR="0" lvl="0" indent="-381000" algn="l" rtl="0">
                        <a:lnSpc>
                          <a:spcPct val="11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2400"/>
                        <a:buFont typeface="Proxima Nova"/>
                        <a:buChar char="✓"/>
                      </a:pPr>
                      <a:r>
                        <a:rPr lang="en-US" sz="2400" b="1" u="none" strike="noStrike" cap="none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offrono l’opportunità di superare specifiche difficoltà, preparare verifiche o recuperare argomenti non compresi a lezione;</a:t>
                      </a:r>
                      <a:endParaRPr sz="2400" b="1" u="none" strike="noStrike" cap="none">
                        <a:solidFill>
                          <a:srgbClr val="000099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514350" marR="0" lvl="0" indent="-381000" algn="l" rtl="0">
                        <a:lnSpc>
                          <a:spcPct val="11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2400"/>
                        <a:buFont typeface="Proxima Nova"/>
                        <a:buChar char="✓"/>
                      </a:pPr>
                      <a:r>
                        <a:rPr lang="en-US" sz="2400" b="1" u="none" strike="noStrike" cap="none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permettono il lavoro in piccolo gruppo;</a:t>
                      </a:r>
                      <a:endParaRPr sz="2400" b="1" u="none" strike="noStrike" cap="none">
                        <a:solidFill>
                          <a:srgbClr val="000099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8a6e1b8ca2_0_646"/>
          <p:cNvSpPr txBox="1"/>
          <p:nvPr/>
        </p:nvSpPr>
        <p:spPr>
          <a:xfrm>
            <a:off x="492900" y="3703600"/>
            <a:ext cx="8336700" cy="243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14350" marR="0" lvl="0" indent="-3810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roxima Nova"/>
              <a:buChar char="✓"/>
            </a:pPr>
            <a:r>
              <a:rPr lang="en-US" sz="24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coordinato</a:t>
            </a:r>
            <a:r>
              <a:rPr lang="en-US" sz="24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 da un </a:t>
            </a:r>
            <a:r>
              <a:rPr lang="en-US" sz="24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docente</a:t>
            </a:r>
            <a:r>
              <a:rPr lang="en-US" sz="24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 di </a:t>
            </a:r>
            <a:r>
              <a:rPr lang="en-US" sz="24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lettere</a:t>
            </a:r>
            <a:r>
              <a:rPr lang="en-US" sz="24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;</a:t>
            </a:r>
            <a:endParaRPr sz="2400" b="1" i="0" u="none" strike="noStrike" cap="none" dirty="0">
              <a:solidFill>
                <a:srgbClr val="0000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14350" marR="0" lvl="0" indent="-3810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roxima Nova"/>
              <a:buChar char="✓"/>
            </a:pPr>
            <a:r>
              <a:rPr lang="en-US" sz="24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attività</a:t>
            </a:r>
            <a:r>
              <a:rPr lang="en-US" sz="24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 di </a:t>
            </a:r>
            <a:r>
              <a:rPr lang="en-US" sz="24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gruppo</a:t>
            </a:r>
            <a:r>
              <a:rPr lang="en-US" sz="24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 di </a:t>
            </a:r>
            <a:r>
              <a:rPr lang="en-US" sz="24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aiuto</a:t>
            </a:r>
            <a:r>
              <a:rPr lang="en-US" sz="24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4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guidata</a:t>
            </a:r>
            <a:r>
              <a:rPr lang="en-US" sz="24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 da un </a:t>
            </a:r>
            <a:r>
              <a:rPr lang="en-US" sz="24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alunno</a:t>
            </a:r>
            <a:r>
              <a:rPr lang="en-US" sz="24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 tutor;</a:t>
            </a:r>
            <a:endParaRPr sz="2400" b="1" i="0" u="none" strike="noStrike" cap="none" dirty="0">
              <a:solidFill>
                <a:srgbClr val="0000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14350" marR="0" lvl="0" indent="-3810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roxima Nova"/>
              <a:buChar char="✓"/>
            </a:pPr>
            <a:r>
              <a:rPr lang="en-US" sz="24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formazione</a:t>
            </a:r>
            <a:r>
              <a:rPr lang="en-US" sz="24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4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su</a:t>
            </a:r>
            <a:r>
              <a:rPr lang="en-US" sz="24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4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indicazione</a:t>
            </a:r>
            <a:r>
              <a:rPr lang="en-US" sz="24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 del </a:t>
            </a:r>
            <a:r>
              <a:rPr lang="en-US" sz="24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coordinatore</a:t>
            </a:r>
            <a:r>
              <a:rPr lang="en-US" sz="24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 di </a:t>
            </a:r>
            <a:r>
              <a:rPr lang="en-US" sz="24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classe</a:t>
            </a:r>
            <a:r>
              <a:rPr lang="en-US" sz="24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; </a:t>
            </a:r>
            <a:endParaRPr sz="2400" b="1" i="0" u="none" strike="noStrike" cap="none" dirty="0">
              <a:solidFill>
                <a:srgbClr val="0000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14350" marR="0" lvl="0" indent="-3810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roxima Nova"/>
              <a:buChar char="✓"/>
            </a:pPr>
            <a:r>
              <a:rPr lang="en-US" sz="24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favorisce</a:t>
            </a:r>
            <a:r>
              <a:rPr lang="en-US" sz="24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4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l’autonomia</a:t>
            </a:r>
            <a:r>
              <a:rPr lang="en-US" sz="24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 e la </a:t>
            </a:r>
            <a:r>
              <a:rPr lang="en-US" sz="24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cooperazione</a:t>
            </a:r>
            <a:r>
              <a:rPr lang="en-US" sz="24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;</a:t>
            </a:r>
            <a:endParaRPr sz="2400" b="1" i="0" u="none" strike="noStrike" cap="none" dirty="0">
              <a:solidFill>
                <a:srgbClr val="00009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14350" marR="0" lvl="0" indent="-3810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roxima Nova"/>
              <a:buChar char="✓"/>
            </a:pPr>
            <a:r>
              <a:rPr lang="en-US" sz="24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valorizzano</a:t>
            </a:r>
            <a:r>
              <a:rPr lang="en-US" sz="24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400" b="1" i="0" u="none" strike="noStrike" cap="none" dirty="0" err="1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l’alunno</a:t>
            </a:r>
            <a:r>
              <a:rPr lang="en-US" sz="2400" b="1" i="0" u="none" strike="noStrike" cap="none" dirty="0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 tutor;</a:t>
            </a:r>
            <a:endParaRPr sz="2400" b="1" i="0" u="none" strike="noStrike" cap="none" dirty="0">
              <a:solidFill>
                <a:srgbClr val="0000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93" name="Google Shape;293;g18a6e1b8ca2_0_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7900" y="711513"/>
            <a:ext cx="4448175" cy="286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READ MORE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 </a:t>
            </a:r>
          </a:p>
        </p:txBody>
      </p:sp>
      <p:sp>
        <p:nvSpPr>
          <p:cNvPr id="5" name="Rettangolo 4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 </a:t>
            </a:r>
          </a:p>
        </p:txBody>
      </p:sp>
      <p:sp>
        <p:nvSpPr>
          <p:cNvPr id="7" name="Rettangolo 6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 </a:t>
            </a:r>
          </a:p>
        </p:txBody>
      </p:sp>
      <p:sp>
        <p:nvSpPr>
          <p:cNvPr id="8" name="Rettangolo 7"/>
          <p:cNvSpPr/>
          <p:nvPr/>
        </p:nvSpPr>
        <p:spPr>
          <a:xfrm>
            <a:off x="4050792" y="1263565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L’idea nasce dall’esperienza maturata dalla scuola norvegese di </a:t>
            </a:r>
            <a:r>
              <a:rPr lang="it-IT" sz="1800" dirty="0" err="1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Haugesund</a:t>
            </a: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che ha evidenziato come una </a:t>
            </a:r>
            <a:r>
              <a:rPr lang="it-IT" sz="1800" b="1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pratica quotidiana di lettura</a:t>
            </a: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nella scuola possa consolidarsi in una </a:t>
            </a:r>
            <a:r>
              <a:rPr lang="it-IT" sz="1800" b="1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buona abitudine</a:t>
            </a: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e sviluppi un rapporto quasi naturale con la parola scritta anche nei ragazzi meno attratti dalla lettura. </a:t>
            </a:r>
            <a:endParaRPr lang="it-IT" sz="1800" dirty="0" smtClean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Nelle </a:t>
            </a: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classi a tempo prolungato è stato possibile poi avviare un vero e proprio laboratorio di lettura, articolata in tre momenti: </a:t>
            </a:r>
            <a:endParaRPr lang="it-IT" sz="1800" dirty="0" smtClean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buAutoNum type="arabicPeriod"/>
            </a:pP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Lettura </a:t>
            </a: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autonoma da parte degli studenti (</a:t>
            </a:r>
            <a:r>
              <a:rPr lang="it-IT" sz="1800" dirty="0" err="1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read</a:t>
            </a: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more</a:t>
            </a: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  <a:p>
            <a:pPr marL="457200" indent="-457200" algn="just">
              <a:buAutoNum type="arabicPeriod"/>
            </a:pP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Lettura </a:t>
            </a: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di un testo ad alta voce scelto </a:t>
            </a: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dall'insegnante</a:t>
            </a:r>
          </a:p>
          <a:p>
            <a:pPr marL="457200" indent="-457200" algn="just">
              <a:buAutoNum type="arabicPeriod"/>
            </a:pPr>
            <a:r>
              <a:rPr lang="it-IT" sz="1800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Insegnamento </a:t>
            </a: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esplicito di strategie di lettura per la comprensione profonda dei testi. </a:t>
            </a:r>
          </a:p>
        </p:txBody>
      </p:sp>
      <p:sp>
        <p:nvSpPr>
          <p:cNvPr id="9" name="Rettangolo 8"/>
          <p:cNvSpPr/>
          <p:nvPr/>
        </p:nvSpPr>
        <p:spPr>
          <a:xfrm>
            <a:off x="457200" y="2213283"/>
            <a:ext cx="336499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MORE</a:t>
            </a:r>
            <a:endParaRPr lang="it-IT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alcuni anni la nostra scuola ha aderito a questo progetto europeo di educazione alla lettura</a:t>
            </a:r>
            <a:endParaRPr lang="it-IT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7013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 </a:t>
            </a:r>
          </a:p>
        </p:txBody>
      </p:sp>
      <p:sp>
        <p:nvSpPr>
          <p:cNvPr id="5" name="Rettangolo 4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 </a:t>
            </a:r>
          </a:p>
        </p:txBody>
      </p:sp>
      <p:sp>
        <p:nvSpPr>
          <p:cNvPr id="7" name="Rettangolo 6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 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b="1" i="1" dirty="0" smtClean="0">
                <a:solidFill>
                  <a:srgbClr val="FF0000"/>
                </a:solidFill>
              </a:rPr>
              <a:t>Cosa è READ MORE?</a:t>
            </a:r>
            <a:endParaRPr lang="it-IT" sz="32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lh3.googleusercontent.com/fSU6vI7bJKnONsrBxBt3pSHeTqbkDh0FxrYcWiHhZeSQvYlJbSf1b49FmCB3FSAs0Bnu_V-0Sx1H8QzLCtbZDzZ_u1Rc6ozVM6bXAud_OcTbS2ez3798sD-HU2_pjHv1ccmwXJwsksbblrvy4qm-rhdzfm-xkv_nZi1pmEIvvP4J6iVlLUnQ9IvJgXwwCl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783" y="1161289"/>
            <a:ext cx="3694049" cy="521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457200" y="1761599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L’attività </a:t>
            </a:r>
            <a:r>
              <a:rPr lang="it-IT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prevede di dedicare venti minuti al giorno alla libera lettura individuale, per tutto l'anno, durante la normale attività scolastica. </a:t>
            </a:r>
          </a:p>
        </p:txBody>
      </p:sp>
    </p:spTree>
    <p:extLst>
      <p:ext uri="{BB962C8B-B14F-4D97-AF65-F5344CB8AC3E}">
        <p14:creationId xmlns:p14="http://schemas.microsoft.com/office/powerpoint/2010/main" val="395448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 </a:t>
            </a:r>
          </a:p>
        </p:txBody>
      </p:sp>
      <p:sp>
        <p:nvSpPr>
          <p:cNvPr id="5" name="Rettangolo 4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 </a:t>
            </a:r>
          </a:p>
        </p:txBody>
      </p:sp>
      <p:sp>
        <p:nvSpPr>
          <p:cNvPr id="7" name="Rettangolo 6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 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b="1" i="1" dirty="0" err="1" smtClean="0">
                <a:solidFill>
                  <a:srgbClr val="FF0000"/>
                </a:solidFill>
              </a:rPr>
              <a:t>BiblioRita</a:t>
            </a:r>
            <a:endParaRPr lang="it-IT" sz="4800" b="1" i="1" dirty="0">
              <a:solidFill>
                <a:srgbClr val="FF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350" y="4750212"/>
            <a:ext cx="2287202" cy="178017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28640" y="1560431"/>
            <a:ext cx="74523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La biblioteca 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è attiva e molto utilizzata dagli alunni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Attualmente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ci sono 30 libri in prestito nel nostro plesso, 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 docenti consigliano agli alunni i libri e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loro quando li restituiscono 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raccontano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un po' come è andata la loro 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lettura. La Scuola aderisce inoltre all’iniziativa </a:t>
            </a:r>
            <a:r>
              <a:rPr lang="it-IT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#io leggo perché 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dove, nelle librerie gemellate con la nostra scuola, i genitori hanno potuto acquistare e donarci  libri per aggiornare e rendere la nostra biblioteca più nutrita.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62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 txBox="1"/>
          <p:nvPr/>
        </p:nvSpPr>
        <p:spPr>
          <a:xfrm>
            <a:off x="0" y="58293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800000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17" name="Google Shape;117;p3"/>
          <p:cNvSpPr txBox="1">
            <a:spLocks noGrp="1"/>
          </p:cNvSpPr>
          <p:nvPr>
            <p:ph type="title"/>
          </p:nvPr>
        </p:nvSpPr>
        <p:spPr>
          <a:xfrm>
            <a:off x="395300" y="126750"/>
            <a:ext cx="8353500" cy="5691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C00"/>
              </a:buClr>
              <a:buSzPts val="4400"/>
              <a:buFont typeface="Verdana"/>
              <a:buNone/>
            </a:pPr>
            <a:r>
              <a:rPr lang="en-US" sz="3400" b="1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DISTRIBUZIONE ORARIA SETTIMANALE</a:t>
            </a:r>
            <a:endParaRPr sz="24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aphicFrame>
        <p:nvGraphicFramePr>
          <p:cNvPr id="118" name="Google Shape;118;p3"/>
          <p:cNvGraphicFramePr/>
          <p:nvPr/>
        </p:nvGraphicFramePr>
        <p:xfrm>
          <a:off x="775537" y="828412"/>
          <a:ext cx="7747875" cy="5850100"/>
        </p:xfrm>
        <a:graphic>
          <a:graphicData uri="http://schemas.openxmlformats.org/drawingml/2006/table">
            <a:tbl>
              <a:tblPr>
                <a:noFill/>
                <a:tableStyleId>{1EB4DD3E-67AB-4AC8-B280-94EC53DA7AED}</a:tableStyleId>
              </a:tblPr>
              <a:tblGrid>
                <a:gridCol w="4951025"/>
                <a:gridCol w="1406150"/>
                <a:gridCol w="1390700"/>
              </a:tblGrid>
              <a:tr h="47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400"/>
                        <a:buFont typeface="Verdana"/>
                        <a:buNone/>
                      </a:pPr>
                      <a:r>
                        <a:rPr lang="en-US" sz="24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30 ore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D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400"/>
                        <a:buFont typeface="Verdana"/>
                        <a:buNone/>
                      </a:pPr>
                      <a:r>
                        <a:rPr lang="en-US" sz="24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36 ore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</a:tr>
              <a:tr h="4651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Verdana"/>
                        <a:buNone/>
                      </a:pPr>
                      <a:r>
                        <a:rPr lang="en-US" sz="1500" b="1" i="0" u="none" strike="noStrike" cap="none">
                          <a:solidFill>
                            <a:srgbClr val="0B539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ITALIANO</a:t>
                      </a:r>
                      <a:endParaRPr sz="1700" u="none" strike="noStrike" cap="none">
                        <a:solidFill>
                          <a:srgbClr val="0B539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Verdana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6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D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Verdana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6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Verdana"/>
                        <a:buNone/>
                      </a:pPr>
                      <a:r>
                        <a:rPr lang="en-US" sz="1500" b="1" i="0" u="none" strike="noStrike" cap="none">
                          <a:solidFill>
                            <a:srgbClr val="0B539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STORIA / GEOGRAFIA / CITTADINANZA e COSTITUZIONE</a:t>
                      </a:r>
                      <a:endParaRPr sz="1700" u="none" strike="noStrike" cap="none">
                        <a:solidFill>
                          <a:srgbClr val="0B539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b="1" i="0" u="none" strike="noStrike" cap="none">
                        <a:solidFill>
                          <a:srgbClr val="0B539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Verdana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D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Verdana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Verdana"/>
                        <a:buNone/>
                      </a:pPr>
                      <a:r>
                        <a:rPr lang="en-US" sz="1500" b="1" i="0" u="none" strike="noStrike" cap="none">
                          <a:solidFill>
                            <a:srgbClr val="0B539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POTENZIAMENTO LETTERE</a:t>
                      </a:r>
                      <a:endParaRPr sz="1700" u="none" strike="noStrike" cap="none">
                        <a:solidFill>
                          <a:srgbClr val="0B539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dk1"/>
                        </a:solidFill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D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Verdana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</a:tr>
              <a:tr h="3349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Verdana"/>
                        <a:buNone/>
                      </a:pPr>
                      <a:r>
                        <a:rPr lang="en-US" sz="1500" b="1" i="0" u="none" strike="noStrike" cap="none">
                          <a:solidFill>
                            <a:srgbClr val="0B539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MATEMATICA / SCIENZE </a:t>
                      </a:r>
                      <a:endParaRPr sz="1700" u="none" strike="noStrike" cap="none">
                        <a:solidFill>
                          <a:srgbClr val="0B539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Verdana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6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D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Verdana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6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</a:tr>
              <a:tr h="33495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Verdana"/>
                        <a:buNone/>
                      </a:pPr>
                      <a:r>
                        <a:rPr lang="en-US" sz="1500" b="1" i="0" u="none" strike="noStrike" cap="none">
                          <a:solidFill>
                            <a:srgbClr val="0B539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POTENZIAMENTO MATEMATICA</a:t>
                      </a:r>
                      <a:endParaRPr sz="1700" u="none" strike="noStrike" cap="none">
                        <a:solidFill>
                          <a:srgbClr val="0B539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dk1"/>
                        </a:solidFill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D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Verdana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</a:tr>
              <a:tr h="3541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Verdana"/>
                        <a:buNone/>
                      </a:pPr>
                      <a:r>
                        <a:rPr lang="en-US" sz="1500" b="1" i="0" u="none" strike="noStrike" cap="none" dirty="0">
                          <a:solidFill>
                            <a:srgbClr val="0B539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EDUCAZIONE CIVICA</a:t>
                      </a:r>
                      <a:endParaRPr sz="1700" u="none" strike="noStrike" cap="none" dirty="0">
                        <a:solidFill>
                          <a:srgbClr val="0B539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0B5394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Su tutte le materie</a:t>
                      </a:r>
                      <a:endParaRPr sz="1400" u="none" strike="noStrike" cap="none">
                        <a:solidFill>
                          <a:srgbClr val="0B5394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349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Verdana"/>
                        <a:buNone/>
                      </a:pPr>
                      <a:r>
                        <a:rPr lang="en-US" sz="1500" b="1" i="0" u="none" strike="noStrike" cap="none">
                          <a:solidFill>
                            <a:srgbClr val="0B539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TECNOLOGIA</a:t>
                      </a:r>
                      <a:endParaRPr sz="1700" u="none" strike="noStrike" cap="none">
                        <a:solidFill>
                          <a:srgbClr val="0B539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Verdana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D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Verdana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Verdana"/>
                        <a:buNone/>
                      </a:pPr>
                      <a:r>
                        <a:rPr lang="en-US" sz="1500" b="1" i="0" u="none" strike="noStrike" cap="none">
                          <a:solidFill>
                            <a:srgbClr val="0B539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INGLESE</a:t>
                      </a:r>
                      <a:endParaRPr sz="1700" u="none" strike="noStrike" cap="none">
                        <a:solidFill>
                          <a:srgbClr val="0B539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Verdana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D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Verdana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</a:tr>
              <a:tr h="3349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Verdana"/>
                        <a:buNone/>
                      </a:pPr>
                      <a:r>
                        <a:rPr lang="en-US" sz="1500" b="1" i="0" u="none" strike="noStrike" cap="none">
                          <a:solidFill>
                            <a:srgbClr val="0B539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SECONDA LINGUA COMUNITARIA: </a:t>
                      </a:r>
                      <a:r>
                        <a:rPr lang="en-US" sz="1500" b="1" u="none" strike="noStrike" cap="none">
                          <a:solidFill>
                            <a:srgbClr val="0B539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SPAGNOLO</a:t>
                      </a:r>
                      <a:endParaRPr sz="1700" u="none" strike="noStrike" cap="none">
                        <a:solidFill>
                          <a:srgbClr val="0B539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Verdana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D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Verdana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</a:tr>
              <a:tr h="3349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Verdana"/>
                        <a:buNone/>
                      </a:pPr>
                      <a:r>
                        <a:rPr lang="en-US" sz="1500" b="1" i="0" u="none" strike="noStrike" cap="none">
                          <a:solidFill>
                            <a:srgbClr val="0B539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ARTE </a:t>
                      </a:r>
                      <a:r>
                        <a:rPr lang="en-US" sz="1500" b="1" u="none" strike="noStrike" cap="none">
                          <a:solidFill>
                            <a:srgbClr val="0B539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 </a:t>
                      </a:r>
                      <a:r>
                        <a:rPr lang="en-US" sz="1500" b="1" i="0" u="none" strike="noStrike" cap="none">
                          <a:solidFill>
                            <a:srgbClr val="0B539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IMMAGINE</a:t>
                      </a:r>
                      <a:endParaRPr sz="1700" u="none" strike="noStrike" cap="none">
                        <a:solidFill>
                          <a:srgbClr val="0B539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Verdana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D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Verdana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</a:tr>
              <a:tr h="3349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Verdana"/>
                        <a:buNone/>
                      </a:pPr>
                      <a:r>
                        <a:rPr lang="en-US" sz="1500" b="1" i="0" u="none" strike="noStrike" cap="none">
                          <a:solidFill>
                            <a:srgbClr val="0B539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SCIENZE MOTORIE</a:t>
                      </a:r>
                      <a:endParaRPr sz="1700" u="none" strike="noStrike" cap="none">
                        <a:solidFill>
                          <a:srgbClr val="0B539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Verdana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D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Verdana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Verdana"/>
                        <a:buNone/>
                      </a:pPr>
                      <a:r>
                        <a:rPr lang="en-US" sz="1500" b="1" i="0" u="none" strike="noStrike" cap="none">
                          <a:solidFill>
                            <a:srgbClr val="0B539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MUSICA</a:t>
                      </a:r>
                      <a:endParaRPr sz="1700" u="none" strike="noStrike" cap="none">
                        <a:solidFill>
                          <a:srgbClr val="0B539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Verdana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D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Verdana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</a:tr>
              <a:tr h="3349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Verdana"/>
                        <a:buNone/>
                      </a:pPr>
                      <a:r>
                        <a:rPr lang="en-US" sz="1500" b="1" i="0" u="none" strike="noStrike" cap="none">
                          <a:solidFill>
                            <a:srgbClr val="0B539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I.R.C.</a:t>
                      </a:r>
                      <a:endParaRPr sz="1700" u="none" strike="noStrike" cap="none">
                        <a:solidFill>
                          <a:srgbClr val="0B539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Verdana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D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Verdana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</a:tr>
              <a:tr h="30945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Verdana"/>
                        <a:buNone/>
                      </a:pPr>
                      <a:r>
                        <a:rPr lang="en-US" sz="1500" b="1" i="1" u="none" strike="noStrike" cap="none">
                          <a:solidFill>
                            <a:srgbClr val="0B539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Mensa</a:t>
                      </a:r>
                      <a:endParaRPr sz="1700" u="none" strike="noStrike" cap="none">
                        <a:solidFill>
                          <a:srgbClr val="0B539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dk1"/>
                        </a:solidFill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D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Verdana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</a:tr>
            </a:tbl>
          </a:graphicData>
        </a:graphic>
      </p:graphicFrame>
      <p:sp>
        <p:nvSpPr>
          <p:cNvPr id="119" name="Google Shape;119;p3"/>
          <p:cNvSpPr/>
          <p:nvPr/>
        </p:nvSpPr>
        <p:spPr>
          <a:xfrm>
            <a:off x="7513513" y="2547725"/>
            <a:ext cx="719100" cy="360300"/>
          </a:xfrm>
          <a:prstGeom prst="ellipse">
            <a:avLst/>
          </a:prstGeom>
          <a:noFill/>
          <a:ln w="50800" cap="flat" cmpd="sng">
            <a:solidFill>
              <a:srgbClr val="FE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800000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7476937" y="3248862"/>
            <a:ext cx="792300" cy="360300"/>
          </a:xfrm>
          <a:prstGeom prst="ellipse">
            <a:avLst/>
          </a:prstGeom>
          <a:noFill/>
          <a:ln w="50800" cap="flat" cmpd="sng">
            <a:solidFill>
              <a:srgbClr val="FE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800000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7512763" y="6345200"/>
            <a:ext cx="720600" cy="333300"/>
          </a:xfrm>
          <a:prstGeom prst="ellipse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800000"/>
              </a:solidFill>
              <a:latin typeface="Oi"/>
              <a:ea typeface="Oi"/>
              <a:cs typeface="Oi"/>
              <a:sym typeface="O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6"/>
          <p:cNvSpPr txBox="1">
            <a:spLocks noGrp="1"/>
          </p:cNvSpPr>
          <p:nvPr>
            <p:ph type="title"/>
          </p:nvPr>
        </p:nvSpPr>
        <p:spPr>
          <a:xfrm>
            <a:off x="492900" y="422475"/>
            <a:ext cx="82296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Book Antiqua"/>
              <a:buNone/>
            </a:pPr>
            <a:r>
              <a:rPr lang="en-US" sz="3400" b="1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ATTIVITA’ DI POTENZIAMENTO</a:t>
            </a:r>
            <a:endParaRPr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aphicFrame>
        <p:nvGraphicFramePr>
          <p:cNvPr id="299" name="Google Shape;299;p26"/>
          <p:cNvGraphicFramePr/>
          <p:nvPr/>
        </p:nvGraphicFramePr>
        <p:xfrm>
          <a:off x="349250" y="1925500"/>
          <a:ext cx="8516925" cy="3769825"/>
        </p:xfrm>
        <a:graphic>
          <a:graphicData uri="http://schemas.openxmlformats.org/drawingml/2006/table">
            <a:tbl>
              <a:tblPr>
                <a:noFill/>
                <a:tableStyleId>{1EB4DD3E-67AB-4AC8-B280-94EC53DA7AED}</a:tableStyleId>
              </a:tblPr>
              <a:tblGrid>
                <a:gridCol w="8516925"/>
              </a:tblGrid>
              <a:tr h="3769825">
                <a:tc>
                  <a:txBody>
                    <a:bodyPr/>
                    <a:lstStyle/>
                    <a:p>
                      <a:pPr marL="514350" marR="0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2400"/>
                        <a:buFont typeface="Proxima Nova"/>
                        <a:buNone/>
                      </a:pPr>
                      <a:endParaRPr sz="2000" b="1" u="none" strike="noStrike" cap="none" dirty="0">
                        <a:solidFill>
                          <a:srgbClr val="0B5394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514350" marR="0" lvl="0" indent="0" algn="l" rtl="0">
                        <a:lnSpc>
                          <a:spcPct val="11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 </a:t>
                      </a:r>
                      <a:r>
                        <a:rPr lang="en-US" sz="2400" b="1" u="none" strike="noStrike" cap="none" dirty="0" err="1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preparazione</a:t>
                      </a:r>
                      <a:r>
                        <a:rPr lang="en-US" sz="2400" b="1" u="none" strike="noStrike" cap="none" dirty="0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</a:t>
                      </a:r>
                      <a:r>
                        <a:rPr lang="en-US" sz="2400" b="1" u="none" strike="noStrike" cap="none" dirty="0" err="1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agli</a:t>
                      </a:r>
                      <a:r>
                        <a:rPr lang="en-US" sz="2400" b="1" u="none" strike="noStrike" cap="none" dirty="0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</a:t>
                      </a:r>
                      <a:r>
                        <a:rPr lang="en-US" sz="2400" b="1" u="none" strike="noStrike" cap="none" dirty="0" err="1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esami</a:t>
                      </a:r>
                      <a:r>
                        <a:rPr lang="en-US" sz="2400" b="1" u="none" strike="noStrike" cap="none" dirty="0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di </a:t>
                      </a:r>
                      <a:r>
                        <a:rPr lang="en-US" sz="2400" b="1" u="none" strike="noStrike" cap="none" dirty="0" err="1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stato</a:t>
                      </a:r>
                      <a:r>
                        <a:rPr lang="en-US" sz="2400" b="1" u="none" strike="noStrike" cap="none" dirty="0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:</a:t>
                      </a:r>
                      <a:endParaRPr sz="2400" b="1" u="none" strike="noStrike" cap="none" dirty="0">
                        <a:solidFill>
                          <a:srgbClr val="000099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514350" marR="0" lvl="0" indent="0" algn="l" rtl="0">
                        <a:lnSpc>
                          <a:spcPct val="11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2400"/>
                        <a:buFont typeface="Proxima Nova"/>
                        <a:buNone/>
                      </a:pPr>
                      <a:endParaRPr sz="2400" b="1" dirty="0">
                        <a:solidFill>
                          <a:srgbClr val="000099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514350" marR="0" lvl="0" indent="-152400" algn="l" rtl="0">
                        <a:lnSpc>
                          <a:spcPct val="11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2400"/>
                        <a:buFont typeface="Proxima Nova"/>
                        <a:buChar char="✓"/>
                      </a:pPr>
                      <a:r>
                        <a:rPr lang="en-US" sz="2400" b="1" dirty="0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ITALIANO/</a:t>
                      </a:r>
                      <a:r>
                        <a:rPr lang="en-US" sz="2400" b="1" u="none" strike="noStrike" cap="none" dirty="0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MATEMATICA/INGLESE</a:t>
                      </a:r>
                      <a:endParaRPr sz="2400" b="1" dirty="0">
                        <a:solidFill>
                          <a:srgbClr val="000099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514350" marR="0" lvl="0" indent="0" algn="l" rtl="0">
                        <a:lnSpc>
                          <a:spcPct val="11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2400"/>
                        <a:buFont typeface="Proxima Nova"/>
                        <a:buNone/>
                      </a:pPr>
                      <a:endParaRPr sz="2400" b="1" i="0" u="none" strike="noStrike" cap="none" dirty="0">
                        <a:solidFill>
                          <a:srgbClr val="000099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514350" marR="0" lvl="0" indent="0" algn="l" rtl="0">
                        <a:lnSpc>
                          <a:spcPct val="11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2400"/>
                        <a:buFont typeface="Proxima Nova"/>
                        <a:buNone/>
                      </a:pPr>
                      <a:r>
                        <a:rPr lang="en-US" sz="2400" b="1" dirty="0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</a:t>
                      </a:r>
                      <a:r>
                        <a:rPr lang="en-US" sz="2400" b="1" i="0" u="none" strike="noStrike" cap="none" dirty="0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 </a:t>
                      </a:r>
                      <a:r>
                        <a:rPr lang="en-US" sz="2400" b="1" i="0" u="none" strike="noStrike" cap="none" dirty="0" err="1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preparazione</a:t>
                      </a:r>
                      <a:r>
                        <a:rPr lang="en-US" sz="2400" b="1" i="0" u="none" strike="noStrike" cap="none" dirty="0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alle</a:t>
                      </a:r>
                      <a:r>
                        <a:rPr lang="en-US" sz="2400" b="1" i="0" u="none" strike="noStrike" cap="none" dirty="0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scuole</a:t>
                      </a:r>
                      <a:r>
                        <a:rPr lang="en-US" sz="2400" b="1" i="0" u="none" strike="noStrike" cap="none" dirty="0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superiori</a:t>
                      </a:r>
                      <a:r>
                        <a:rPr lang="en-US" sz="2400" b="1" i="0" u="none" strike="noStrike" cap="none" dirty="0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:</a:t>
                      </a:r>
                      <a:endParaRPr sz="2400" b="1" i="0" u="none" strike="noStrike" cap="none" dirty="0">
                        <a:solidFill>
                          <a:srgbClr val="000099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514350" marR="0" lvl="0" indent="-152400" algn="l" rtl="0">
                        <a:lnSpc>
                          <a:spcPct val="115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2400"/>
                        <a:buFont typeface="Noto Sans Symbols"/>
                        <a:buChar char="✔"/>
                      </a:pPr>
                      <a:r>
                        <a:rPr lang="en-US" sz="2400" b="1" i="0" u="none" strike="noStrike" cap="none" dirty="0">
                          <a:solidFill>
                            <a:srgbClr val="000099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LATINO</a:t>
                      </a:r>
                      <a:endParaRPr sz="1600" b="1" i="0" u="none" strike="noStrike" cap="none" dirty="0">
                        <a:solidFill>
                          <a:srgbClr val="00206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7"/>
          <p:cNvSpPr txBox="1">
            <a:spLocks noGrp="1"/>
          </p:cNvSpPr>
          <p:nvPr>
            <p:ph type="title"/>
          </p:nvPr>
        </p:nvSpPr>
        <p:spPr>
          <a:xfrm>
            <a:off x="493700" y="577375"/>
            <a:ext cx="8229600" cy="6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Book Antiqua"/>
              <a:buNone/>
            </a:pPr>
            <a:r>
              <a:rPr lang="en-US" sz="3400" b="1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POTENZIAMENTO DI MUSICA</a:t>
            </a:r>
            <a:endParaRPr sz="3400" b="1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aphicFrame>
        <p:nvGraphicFramePr>
          <p:cNvPr id="305" name="Google Shape;305;p27"/>
          <p:cNvGraphicFramePr/>
          <p:nvPr>
            <p:extLst>
              <p:ext uri="{D42A27DB-BD31-4B8C-83A1-F6EECF244321}">
                <p14:modId xmlns:p14="http://schemas.microsoft.com/office/powerpoint/2010/main" val="1871647410"/>
              </p:ext>
            </p:extLst>
          </p:nvPr>
        </p:nvGraphicFramePr>
        <p:xfrm>
          <a:off x="350038" y="1256575"/>
          <a:ext cx="8516925" cy="5121275"/>
        </p:xfrm>
        <a:graphic>
          <a:graphicData uri="http://schemas.openxmlformats.org/drawingml/2006/table">
            <a:tbl>
              <a:tblPr>
                <a:noFill/>
                <a:tableStyleId>{1EB4DD3E-67AB-4AC8-B280-94EC53DA7AED}</a:tableStyleId>
              </a:tblPr>
              <a:tblGrid>
                <a:gridCol w="8516925"/>
              </a:tblGrid>
              <a:tr h="5121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600"/>
                        <a:buFont typeface="Verdana"/>
                        <a:buNone/>
                      </a:pPr>
                      <a:r>
                        <a:rPr lang="en-US" sz="2400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ATTIVITA</a:t>
                      </a:r>
                      <a:r>
                        <a:rPr lang="en-US" sz="240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’ SVOLTE NELL’A.S </a:t>
                      </a:r>
                      <a:r>
                        <a:rPr lang="en-US" sz="2400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2022/23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600"/>
                        <a:buFont typeface="Verdana"/>
                        <a:buNone/>
                      </a:pPr>
                      <a:endParaRPr sz="2400" i="0" u="none" strike="noStrike" cap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368300" algn="just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200"/>
                        <a:buFont typeface="Calibri"/>
                        <a:buChar char="•"/>
                      </a:pPr>
                      <a:r>
                        <a:rPr lang="en-US" sz="220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PROTOCOLLO CON SCUOLA COMUNALE DI MUSICA</a:t>
                      </a:r>
                      <a:endParaRPr sz="2200" i="0" u="none" strike="noStrike" cap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368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200"/>
                        <a:buFont typeface="Calibri"/>
                        <a:buChar char="•"/>
                      </a:pPr>
                      <a:r>
                        <a:rPr lang="en-US" sz="220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CORO SCOLASTICO</a:t>
                      </a:r>
                      <a:endParaRPr sz="2200" i="0" u="none" strike="noStrike" cap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368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200"/>
                        <a:buFont typeface="Calibri"/>
                        <a:buChar char="•"/>
                      </a:pPr>
                      <a:r>
                        <a:rPr lang="en-US" sz="220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POTENZIAMENTO MUSICA NELLE CLASSI QUINTE – SCUOLA PRIMARIA</a:t>
                      </a:r>
                      <a:endParaRPr sz="2200" i="0" u="none" strike="noStrike" cap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368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200"/>
                        <a:buFont typeface="Calibri"/>
                        <a:buChar char="•"/>
                      </a:pPr>
                      <a:r>
                        <a:rPr lang="en-US" sz="220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CORSI DI STRUMENTO PRESSO LA SCUOLA DI MUSICA</a:t>
                      </a:r>
                      <a:endParaRPr sz="19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368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200"/>
                        <a:buFont typeface="Calibri"/>
                        <a:buChar char="•"/>
                      </a:pPr>
                      <a:r>
                        <a:rPr lang="en-US" sz="220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MUSICA DI INSIEME</a:t>
                      </a:r>
                      <a:endParaRPr sz="2200" i="0" u="none" strike="noStrike" cap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368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200"/>
                        <a:buFont typeface="Calibri"/>
                        <a:buChar char="•"/>
                      </a:pPr>
                      <a:r>
                        <a:rPr lang="en-US" sz="2200" i="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REALIZZAZIONE DI UN COMPACT </a:t>
                      </a:r>
                      <a:r>
                        <a:rPr lang="en-US" sz="2200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</a:t>
                      </a:r>
                    </a:p>
                    <a:p>
                      <a:pPr marL="457200" marR="0" lvl="0" indent="-368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200"/>
                        <a:buFont typeface="Calibri"/>
                        <a:buChar char="•"/>
                      </a:pPr>
                      <a:r>
                        <a:rPr lang="en-US" sz="2200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COMPARTECIPAZIONE</a:t>
                      </a:r>
                      <a:r>
                        <a:rPr lang="en-US" sz="2200" i="0" u="none" strike="noStrike" cap="none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 SPETTACOLI TEATRALI INCLUSIVI</a:t>
                      </a:r>
                      <a:endParaRPr sz="2400" i="0" u="none" strike="noStrike" cap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2400" i="0" u="none" strike="noStrike" cap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00" marB="457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8"/>
          <p:cNvSpPr txBox="1">
            <a:spLocks noGrp="1"/>
          </p:cNvSpPr>
          <p:nvPr>
            <p:ph type="title"/>
          </p:nvPr>
        </p:nvSpPr>
        <p:spPr>
          <a:xfrm>
            <a:off x="688975" y="569912"/>
            <a:ext cx="7756525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ook Antiqua"/>
              <a:buNone/>
            </a:pPr>
            <a:r>
              <a:rPr lang="en-US" sz="3600" b="1" i="0" u="none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CORO «PICCOLE ARMONIE»</a:t>
            </a:r>
            <a:endParaRPr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11" name="Google Shape;311;p28"/>
          <p:cNvSpPr txBox="1"/>
          <p:nvPr/>
        </p:nvSpPr>
        <p:spPr>
          <a:xfrm>
            <a:off x="174625" y="5516562"/>
            <a:ext cx="8785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Font typeface="Oi"/>
              <a:buNone/>
            </a:pPr>
            <a:r>
              <a:rPr lang="en-US" sz="2400" b="1" i="1" u="none" strike="noStrike" cap="none">
                <a:solidFill>
                  <a:srgbClr val="8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Per tutti gli alunni delle classi prima e seconda</a:t>
            </a:r>
            <a:endParaRPr sz="200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312" name="Google Shape;312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62025" y="2201862"/>
            <a:ext cx="7210425" cy="273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9"/>
          <p:cNvSpPr txBox="1">
            <a:spLocks noGrp="1"/>
          </p:cNvSpPr>
          <p:nvPr>
            <p:ph type="title"/>
          </p:nvPr>
        </p:nvSpPr>
        <p:spPr>
          <a:xfrm>
            <a:off x="468300" y="115878"/>
            <a:ext cx="8229600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Book Antiqua"/>
              <a:buNone/>
            </a:pPr>
            <a:r>
              <a:rPr lang="en-US" sz="3400" b="1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ACCOUNT GOOGLE WORKSPACE</a:t>
            </a:r>
            <a:endParaRPr sz="3400" b="1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aphicFrame>
        <p:nvGraphicFramePr>
          <p:cNvPr id="318" name="Google Shape;318;p29"/>
          <p:cNvGraphicFramePr/>
          <p:nvPr/>
        </p:nvGraphicFramePr>
        <p:xfrm>
          <a:off x="525125" y="1118087"/>
          <a:ext cx="8229600" cy="5257800"/>
        </p:xfrm>
        <a:graphic>
          <a:graphicData uri="http://schemas.openxmlformats.org/drawingml/2006/table">
            <a:tbl>
              <a:tblPr>
                <a:noFill/>
                <a:tableStyleId>{1EB4DD3E-67AB-4AC8-B280-94EC53DA7AED}</a:tableStyleId>
              </a:tblPr>
              <a:tblGrid>
                <a:gridCol w="8229600"/>
              </a:tblGrid>
              <a:tr h="5120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 Antiqua"/>
                        <a:buNone/>
                      </a:pPr>
                      <a:r>
                        <a:rPr lang="en-US" sz="20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Ogni alunno e docente della scuola secondaria dispone dell’account istituzionale che offre l’accesso ad applicazioni utili ed efficaci </a:t>
                      </a:r>
                      <a:r>
                        <a:rPr lang="en-US" sz="20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strumenti di lavoro</a:t>
                      </a:r>
                      <a:r>
                        <a:rPr lang="en-US" sz="20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 </a:t>
                      </a:r>
                      <a:endParaRPr sz="20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 Antiqua"/>
                        <a:buNone/>
                      </a:pPr>
                      <a:endParaRPr sz="2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 Antiqua"/>
                        <a:buNone/>
                      </a:pPr>
                      <a:r>
                        <a:rPr lang="en-US" sz="20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 queste:</a:t>
                      </a:r>
                      <a:endParaRPr sz="20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355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Calibri"/>
                        <a:buChar char="●"/>
                      </a:pPr>
                      <a:r>
                        <a:rPr lang="en-US" sz="20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EMAIL DI ISTITUTO: l’indirizzo di posta elettronica permette, in piena sicurezza, la comunicazione;</a:t>
                      </a:r>
                      <a:endParaRPr sz="20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355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Calibri"/>
                        <a:buChar char="●"/>
                      </a:pPr>
                      <a:r>
                        <a:rPr lang="en-US" sz="20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CLASSROOM: la classe digitale virtuale. Strumento di comunicazione e </a:t>
                      </a:r>
                      <a:r>
                        <a:rPr lang="en-US" sz="20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condivisione reciproca di contenuti, compiti, materiali specifici, nonché l’archivio e l’organizzazione sistematica degli stessi;</a:t>
                      </a:r>
                      <a:endParaRPr sz="2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355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Calibri"/>
                        <a:buChar char="●"/>
                      </a:pPr>
                      <a:r>
                        <a:rPr lang="en-US" sz="20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DRIVE, DOCUMENTI, FOGLI, MEET…..</a:t>
                      </a:r>
                      <a:endParaRPr sz="20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INOLTRE</a:t>
                      </a:r>
                      <a:endParaRPr sz="2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l’utilizzo della piattaforma stimola l’alunno a sperimentare modalità di lavoro alternative e nel contempo favorisce l’acquisizione delle competenze digitali.</a:t>
                      </a:r>
                      <a:endParaRPr sz="20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blinds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0"/>
          <p:cNvSpPr txBox="1"/>
          <p:nvPr/>
        </p:nvSpPr>
        <p:spPr>
          <a:xfrm>
            <a:off x="0" y="5622925"/>
            <a:ext cx="18415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800000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324" name="Google Shape;324;p30"/>
          <p:cNvSpPr txBox="1"/>
          <p:nvPr/>
        </p:nvSpPr>
        <p:spPr>
          <a:xfrm>
            <a:off x="346050" y="1160325"/>
            <a:ext cx="8474100" cy="4524275"/>
          </a:xfrm>
          <a:prstGeom prst="rect">
            <a:avLst/>
          </a:prstGeom>
          <a:solidFill>
            <a:srgbClr val="BBE0E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800"/>
              <a:buFont typeface="Verdana"/>
              <a:buNone/>
            </a:pPr>
            <a:endParaRPr sz="2400" b="0" i="0" u="none" strike="noStrike" cap="none" dirty="0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810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Proxima Nova"/>
              <a:buChar char="❖"/>
            </a:pPr>
            <a:r>
              <a:rPr lang="en-US" sz="2400" b="0" i="0" u="none" strike="noStrike" cap="none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11 </a:t>
            </a:r>
            <a:r>
              <a:rPr lang="en-US" sz="2400" b="0" i="0" u="none" strike="noStrike" cap="none" dirty="0" err="1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classi</a:t>
            </a:r>
            <a:r>
              <a:rPr lang="en-US" sz="2400" b="0" i="0" u="none" strike="noStrike" cap="none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400" b="0" i="0" u="none" strike="noStrike" cap="none" dirty="0" err="1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nel</a:t>
            </a:r>
            <a:r>
              <a:rPr lang="en-US" sz="2400" b="0" i="0" u="none" strike="noStrike" cap="none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400" b="0" i="0" u="none" strike="noStrike" cap="none" dirty="0" err="1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plesso</a:t>
            </a:r>
            <a:r>
              <a:rPr lang="en-US" sz="2400" b="0" i="0" u="none" strike="noStrike" cap="none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 di </a:t>
            </a:r>
            <a:r>
              <a:rPr lang="en-US" sz="2400" b="0" i="0" u="none" strike="noStrike" cap="none" dirty="0" err="1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Alzano</a:t>
            </a:r>
            <a:r>
              <a:rPr lang="en-US" sz="2400" b="0" i="0" u="none" strike="noStrike" cap="none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400" b="0" i="0" u="none" strike="noStrike" cap="none" dirty="0" err="1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Capoluogo</a:t>
            </a:r>
            <a:r>
              <a:rPr lang="en-US" sz="2400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-US" sz="2400" b="0" i="0" u="none" strike="noStrike" cap="none" dirty="0" err="1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corsi</a:t>
            </a:r>
            <a:r>
              <a:rPr lang="en-US" sz="2400" b="0" i="0" u="none" strike="noStrike" cap="none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 A; B; C e F</a:t>
            </a:r>
            <a:r>
              <a:rPr lang="en-US" sz="2400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, (4 di </a:t>
            </a:r>
            <a:r>
              <a:rPr lang="en-US" sz="2400" dirty="0" err="1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queste</a:t>
            </a:r>
            <a:r>
              <a:rPr lang="en-US" sz="2400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400" dirty="0" err="1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sono</a:t>
            </a:r>
            <a:r>
              <a:rPr lang="en-US" sz="2400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 a tempo </a:t>
            </a:r>
            <a:r>
              <a:rPr lang="en-US" sz="2400" dirty="0" err="1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prolungato</a:t>
            </a:r>
            <a:r>
              <a:rPr lang="en-US" sz="2400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 sz="2400" dirty="0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810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Proxima Nova"/>
              <a:buChar char="❖"/>
            </a:pPr>
            <a:r>
              <a:rPr lang="en-US" sz="2400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6</a:t>
            </a:r>
            <a:r>
              <a:rPr lang="en-US" sz="2400" b="0" i="0" u="none" strike="noStrike" cap="none" dirty="0" smtClean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400" b="0" i="0" u="none" strike="noStrike" cap="none" dirty="0" err="1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classi</a:t>
            </a:r>
            <a:r>
              <a:rPr lang="en-US" sz="2400" b="0" i="0" u="none" strike="noStrike" cap="none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400" b="0" i="0" u="none" strike="noStrike" cap="none" dirty="0" err="1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nel</a:t>
            </a:r>
            <a:r>
              <a:rPr lang="en-US" sz="2400" b="0" i="0" u="none" strike="noStrike" cap="none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400" b="0" i="0" u="none" strike="noStrike" cap="none" dirty="0" err="1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plesso</a:t>
            </a:r>
            <a:r>
              <a:rPr lang="en-US" sz="2400" b="0" i="0" u="none" strike="noStrike" cap="none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 di </a:t>
            </a:r>
            <a:r>
              <a:rPr lang="en-US" sz="2400" b="0" i="0" u="none" strike="noStrike" cap="none" dirty="0" err="1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Nese</a:t>
            </a:r>
            <a:r>
              <a:rPr lang="en-US" sz="2400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lang="en-US" sz="2400" b="0" i="0" u="none" strike="noStrike" cap="none" dirty="0" err="1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corsi</a:t>
            </a:r>
            <a:r>
              <a:rPr lang="en-US" sz="2400" b="0" i="0" u="none" strike="noStrike" cap="none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 D </a:t>
            </a:r>
            <a:r>
              <a:rPr lang="en-US" sz="2400" b="0" i="0" u="none" strike="noStrike" cap="none" dirty="0" err="1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ed</a:t>
            </a:r>
            <a:r>
              <a:rPr lang="en-US" sz="2400" b="0" i="0" u="none" strike="noStrike" cap="none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 E</a:t>
            </a:r>
            <a:r>
              <a:rPr lang="en-US" sz="2400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endParaRPr sz="2400" dirty="0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(1 di </a:t>
            </a:r>
            <a:r>
              <a:rPr lang="en-US" sz="2400" dirty="0" err="1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queste</a:t>
            </a:r>
            <a:r>
              <a:rPr lang="en-US" sz="2400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 è a tempo </a:t>
            </a:r>
            <a:r>
              <a:rPr lang="en-US" sz="2400" dirty="0" err="1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prolungato</a:t>
            </a:r>
            <a:r>
              <a:rPr lang="en-US" sz="2400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 sz="2400" dirty="0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5" name="Google Shape;325;p30"/>
          <p:cNvSpPr txBox="1">
            <a:spLocks noGrp="1"/>
          </p:cNvSpPr>
          <p:nvPr>
            <p:ph type="title"/>
          </p:nvPr>
        </p:nvSpPr>
        <p:spPr>
          <a:xfrm>
            <a:off x="468300" y="228528"/>
            <a:ext cx="8229600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Book Antiqua"/>
              <a:buNone/>
            </a:pPr>
            <a:r>
              <a:rPr lang="en-US" sz="3400" b="1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SITUAZIONE ATTUALE CLASSI</a:t>
            </a:r>
            <a:endParaRPr sz="3400" b="1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326" name="Google Shape;32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150" y="5862875"/>
            <a:ext cx="779002" cy="78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1"/>
          <p:cNvSpPr txBox="1"/>
          <p:nvPr/>
        </p:nvSpPr>
        <p:spPr>
          <a:xfrm>
            <a:off x="0" y="5622925"/>
            <a:ext cx="18415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800000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332" name="Google Shape;332;p31"/>
          <p:cNvSpPr txBox="1"/>
          <p:nvPr/>
        </p:nvSpPr>
        <p:spPr>
          <a:xfrm>
            <a:off x="10350" y="1260350"/>
            <a:ext cx="9145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Verdana"/>
              <a:buNone/>
            </a:pPr>
            <a:r>
              <a:rPr lang="en-US" sz="3000" b="0" i="0" u="none" strike="noStrike" cap="none">
                <a:solidFill>
                  <a:srgbClr val="00009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All’atto dell’iscrizione i genitori devono indicare</a:t>
            </a:r>
            <a:endParaRPr sz="32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Verdana"/>
              <a:buNone/>
            </a:pPr>
            <a:r>
              <a:rPr lang="en-US" sz="3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l’intenzione di</a:t>
            </a:r>
            <a:r>
              <a:rPr lang="en-US" sz="2000" b="0" i="1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avvalersi</a:t>
            </a:r>
            <a:r>
              <a:rPr lang="en-US" sz="16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dell’insegnamento</a:t>
            </a:r>
            <a:endParaRPr sz="16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3" name="Google Shape;333;p31"/>
          <p:cNvSpPr txBox="1"/>
          <p:nvPr/>
        </p:nvSpPr>
        <p:spPr>
          <a:xfrm>
            <a:off x="544500" y="2276150"/>
            <a:ext cx="8055000" cy="3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ts val="2800"/>
              <a:buFont typeface="Comic Sans MS"/>
              <a:buNone/>
            </a:pPr>
            <a:r>
              <a:rPr lang="en-US" sz="3000" b="0" i="0" u="none" strike="noStrike" cap="none">
                <a:solidFill>
                  <a:srgbClr val="FE0000"/>
                </a:solidFill>
                <a:latin typeface="Proxima Nova"/>
                <a:ea typeface="Proxima Nova"/>
                <a:cs typeface="Proxima Nova"/>
                <a:sym typeface="Proxima Nova"/>
              </a:rPr>
              <a:t>In caso contrario all’inizio dell’anno scolastico dovranno scegliere tra le possibilità previste:</a:t>
            </a:r>
            <a:endParaRPr sz="1400" b="0" i="0" u="none" strike="noStrike" cap="none">
              <a:solidFill>
                <a:srgbClr val="FE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57300" marR="0" lvl="0" indent="-34290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66"/>
              </a:buClr>
              <a:buSzPts val="1600"/>
              <a:buFont typeface="Comic Sans MS"/>
              <a:buNone/>
            </a:pPr>
            <a:r>
              <a:rPr lang="en-US" sz="2200" i="0" u="none" strike="noStrike" cap="none">
                <a:solidFill>
                  <a:srgbClr val="FE0000"/>
                </a:solidFill>
                <a:latin typeface="Calibri"/>
                <a:ea typeface="Calibri"/>
                <a:cs typeface="Calibri"/>
                <a:sym typeface="Calibri"/>
              </a:rPr>
              <a:t>attività didattiche alternative</a:t>
            </a:r>
            <a:endParaRPr sz="2000" i="0" u="none" strike="noStrike" cap="none">
              <a:solidFill>
                <a:srgbClr val="FE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57300" marR="0" lvl="0" indent="-34290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66"/>
              </a:buClr>
              <a:buSzPts val="1600"/>
              <a:buFont typeface="Comic Sans MS"/>
              <a:buNone/>
            </a:pPr>
            <a:r>
              <a:rPr lang="en-US" sz="2200" i="0" u="none" strike="noStrike" cap="none">
                <a:solidFill>
                  <a:srgbClr val="FE0000"/>
                </a:solidFill>
                <a:latin typeface="Calibri"/>
                <a:ea typeface="Calibri"/>
                <a:cs typeface="Calibri"/>
                <a:sym typeface="Calibri"/>
              </a:rPr>
              <a:t>ingresso/uscita anticipati</a:t>
            </a:r>
            <a:endParaRPr sz="2200" i="0" u="none" strike="noStrike" cap="none">
              <a:solidFill>
                <a:srgbClr val="FE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57300" marR="0" lvl="0" indent="-34290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66"/>
              </a:buClr>
              <a:buSzPts val="1600"/>
              <a:buFont typeface="Comic Sans MS"/>
              <a:buNone/>
            </a:pPr>
            <a:endParaRPr sz="1600" b="1" i="1" u="none" strike="noStrike" cap="none">
              <a:solidFill>
                <a:srgbClr val="FE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Sans MS"/>
              <a:buNone/>
            </a:pPr>
            <a:r>
              <a:rPr lang="en-US" sz="2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Nel caso in cui, nel corso degli anni successivi, i genitori dovessero cambiare scelta rispetto avvalersi o meno dell’ IRC dovranno comunicarlo, entro il termine delle iscrizioni, presso gli uffici di segreteria.</a:t>
            </a:r>
            <a:endParaRPr sz="1900" b="0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4" name="Google Shape;334;p31"/>
          <p:cNvSpPr txBox="1">
            <a:spLocks noGrp="1"/>
          </p:cNvSpPr>
          <p:nvPr>
            <p:ph type="title"/>
          </p:nvPr>
        </p:nvSpPr>
        <p:spPr>
          <a:xfrm>
            <a:off x="468300" y="115878"/>
            <a:ext cx="8229600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Book Antiqua"/>
              <a:buNone/>
            </a:pPr>
            <a:r>
              <a:rPr lang="en-US" sz="3400" b="1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RELIGIONE CATTOLICA</a:t>
            </a:r>
            <a:endParaRPr sz="3400" b="1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335" name="Google Shape;33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000" y="5724200"/>
            <a:ext cx="779002" cy="78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3"/>
          <p:cNvSpPr txBox="1">
            <a:spLocks noGrp="1"/>
          </p:cNvSpPr>
          <p:nvPr>
            <p:ph type="title"/>
          </p:nvPr>
        </p:nvSpPr>
        <p:spPr>
          <a:xfrm>
            <a:off x="352050" y="760450"/>
            <a:ext cx="8561700" cy="55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possono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essere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presentate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online</a:t>
            </a:r>
            <a:r>
              <a:rPr lang="en-US" sz="22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200" i="0" u="none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 sz="2300" b="1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dalle</a:t>
            </a:r>
            <a:r>
              <a:rPr lang="en-US" sz="2300" b="1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ore 8:00 del </a:t>
            </a:r>
            <a:r>
              <a:rPr lang="en-US" sz="2300" b="1" i="0" u="none" dirty="0" smtClean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9 </a:t>
            </a:r>
            <a:r>
              <a:rPr lang="en-US" sz="2300" b="1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gennaio</a:t>
            </a:r>
            <a:r>
              <a:rPr lang="en-US" sz="2300" b="1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202</a:t>
            </a:r>
            <a:r>
              <a:rPr lang="en-US" sz="2300" b="1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300" b="1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 b="1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alle</a:t>
            </a:r>
            <a:r>
              <a:rPr lang="en-US" sz="2300" b="1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ore 20:00 del </a:t>
            </a:r>
            <a:r>
              <a:rPr lang="en-US" sz="2300" b="1" dirty="0" smtClean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30</a:t>
            </a:r>
            <a:r>
              <a:rPr lang="en-US" sz="2300" b="1" i="0" u="none" dirty="0" smtClean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 b="1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gennaio</a:t>
            </a:r>
            <a:r>
              <a:rPr lang="en-US" sz="2300" b="1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202</a:t>
            </a:r>
            <a:r>
              <a:rPr lang="en-US" sz="2300" b="1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300" b="1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200" b="1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00" b="1" i="0" u="none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genitori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possono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avviare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le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fasi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di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registrazione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sul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portale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Ministero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dell’istruzione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i="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www.istruzione.it/iscrizionionline</a:t>
            </a:r>
            <a:r>
              <a:rPr lang="en-US" sz="2600" i="0" u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utilizzando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le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credenziali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SPID – CIE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già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partire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dalle</a:t>
            </a:r>
            <a:r>
              <a:rPr lang="en-US" sz="2200" b="1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ore 9:00 del </a:t>
            </a:r>
            <a:r>
              <a:rPr lang="en-US" sz="2200" b="1" dirty="0" smtClean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r>
              <a:rPr lang="en-US" sz="2200" b="1" i="0" u="none" dirty="0" smtClean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dicembre</a:t>
            </a:r>
            <a:r>
              <a:rPr lang="en-US" sz="2200" b="1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202</a:t>
            </a:r>
            <a:r>
              <a:rPr lang="en-US" sz="2200" b="1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Le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istituzioni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scolastiche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destinatarie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della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domanda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offrono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supporto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alle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famiglie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prive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di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strumentazione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informatica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previo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appuntamento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con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ufficio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alunni</a:t>
            </a:r>
            <a:r>
              <a:rPr lang="en-US" sz="2200" i="0" u="none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 i="0" u="none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 sz="3500" i="0" u="none" dirty="0">
                <a:solidFill>
                  <a:srgbClr val="FE0000"/>
                </a:solidFill>
                <a:latin typeface="Calibri"/>
                <a:ea typeface="Calibri"/>
                <a:cs typeface="Calibri"/>
                <a:sym typeface="Calibri"/>
              </a:rPr>
              <a:t>035511390</a:t>
            </a:r>
            <a:endParaRPr sz="3800" dirty="0">
              <a:solidFill>
                <a:srgbClr val="FE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3"/>
          <p:cNvSpPr txBox="1">
            <a:spLocks noGrp="1"/>
          </p:cNvSpPr>
          <p:nvPr>
            <p:ph type="title"/>
          </p:nvPr>
        </p:nvSpPr>
        <p:spPr>
          <a:xfrm>
            <a:off x="457200" y="355278"/>
            <a:ext cx="8229600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Book Antiqua"/>
              <a:buNone/>
            </a:pPr>
            <a:r>
              <a:rPr lang="en-US" sz="3400" b="1" dirty="0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DOMANDE DI ISCRIZIONE </a:t>
            </a:r>
            <a:r>
              <a:rPr lang="en-US" sz="3400" b="1" dirty="0" err="1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a.s</a:t>
            </a:r>
            <a:r>
              <a:rPr lang="en-US" sz="3400" b="1" dirty="0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. </a:t>
            </a:r>
            <a:r>
              <a:rPr lang="en-US" sz="3400" b="1" dirty="0" smtClean="0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23/24</a:t>
            </a:r>
            <a:endParaRPr sz="3400" b="1" dirty="0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342" name="Google Shape;342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2050" y="5822775"/>
            <a:ext cx="779002" cy="78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2"/>
          <p:cNvSpPr txBox="1"/>
          <p:nvPr/>
        </p:nvSpPr>
        <p:spPr>
          <a:xfrm>
            <a:off x="0" y="5622925"/>
            <a:ext cx="18415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800000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348" name="Google Shape;348;p32"/>
          <p:cNvSpPr txBox="1"/>
          <p:nvPr/>
        </p:nvSpPr>
        <p:spPr>
          <a:xfrm>
            <a:off x="478800" y="935050"/>
            <a:ext cx="8322600" cy="32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ts val="2800"/>
              <a:buFont typeface="Oi"/>
              <a:buNone/>
            </a:pPr>
            <a:r>
              <a:rPr lang="en-US" sz="280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 consentire di costituire gruppi classe omogenei e garantire spazi e strutture adeguati, si chiede alle famiglie una spontanea (non obbligatoria) dichiarazione di </a:t>
            </a:r>
            <a:r>
              <a:rPr lang="en-US" sz="2800" b="1" i="1" strike="noStrike" cap="none">
                <a:solidFill>
                  <a:srgbClr val="FE0000"/>
                </a:solidFill>
                <a:latin typeface="Calibri"/>
                <a:ea typeface="Calibri"/>
                <a:cs typeface="Calibri"/>
                <a:sym typeface="Calibri"/>
              </a:rPr>
              <a:t>disponibilità ad una eventuale variazione:</a:t>
            </a:r>
            <a:r>
              <a:rPr lang="en-US" sz="2400" b="1" i="1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1" i="1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"/>
              <a:buChar char="⮚"/>
            </a:pPr>
            <a:r>
              <a:rPr lang="en-US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del tempo-scuola scelto</a:t>
            </a:r>
            <a:endParaRPr sz="140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⮚"/>
            </a:pPr>
            <a:r>
              <a:rPr lang="en-US" sz="320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della sede della scuola</a:t>
            </a:r>
            <a:endParaRPr sz="140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32"/>
          <p:cNvSpPr txBox="1"/>
          <p:nvPr/>
        </p:nvSpPr>
        <p:spPr>
          <a:xfrm>
            <a:off x="92075" y="4848225"/>
            <a:ext cx="9051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Comic Sans MS"/>
              <a:buNone/>
            </a:pPr>
            <a:r>
              <a:rPr lang="en-US" sz="2800" b="1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L’assegnazione della sede del plesso, nel caso di necessità, è determinato da un’apposita tabella punti </a:t>
            </a:r>
            <a:endParaRPr sz="1400" u="none" strike="noStrike" cap="none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150" y="5802525"/>
            <a:ext cx="779002" cy="78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4"/>
          <p:cNvSpPr txBox="1">
            <a:spLocks noGrp="1"/>
          </p:cNvSpPr>
          <p:nvPr>
            <p:ph type="title"/>
          </p:nvPr>
        </p:nvSpPr>
        <p:spPr>
          <a:xfrm>
            <a:off x="831775" y="673800"/>
            <a:ext cx="7643700" cy="27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Book Antiqua"/>
              <a:buNone/>
            </a:pPr>
            <a:r>
              <a:rPr lang="en-US" sz="3600" b="0" i="0" u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PER TUTTE LE INFORMAZIONI…</a:t>
            </a:r>
            <a:br>
              <a:rPr lang="en-US" sz="3600" b="0" i="0" u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r>
              <a:rPr lang="en-US" sz="5400" b="0" i="0" u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/>
            </a:r>
            <a:br>
              <a:rPr lang="en-US" sz="5400" b="0" i="0" u="none" dirty="0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r>
              <a:rPr lang="en-US" sz="3700" b="0" i="0" u="sng" dirty="0">
                <a:solidFill>
                  <a:srgbClr val="FE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www.icalzanolombardo.edu.it</a:t>
            </a:r>
            <a:endParaRPr sz="3300" dirty="0">
              <a:solidFill>
                <a:srgbClr val="FE0000"/>
              </a:solidFill>
            </a:endParaRPr>
          </a:p>
        </p:txBody>
      </p:sp>
      <p:pic>
        <p:nvPicPr>
          <p:cNvPr id="356" name="Google Shape;356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1275" y="5301725"/>
            <a:ext cx="779002" cy="7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7701" y="4728425"/>
            <a:ext cx="1392099" cy="1929301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4"/>
          <p:cNvSpPr txBox="1"/>
          <p:nvPr/>
        </p:nvSpPr>
        <p:spPr>
          <a:xfrm>
            <a:off x="1211075" y="4944125"/>
            <a:ext cx="6294600" cy="1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en-US" sz="3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TITUTO COMPRENSIVO</a:t>
            </a:r>
            <a:endParaRPr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220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 ALZANO LOMBARDO</a:t>
            </a:r>
            <a:endParaRPr sz="19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“Rita Levi-Montalcini”</a:t>
            </a: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 txBox="1"/>
          <p:nvPr/>
        </p:nvSpPr>
        <p:spPr>
          <a:xfrm>
            <a:off x="0" y="5622925"/>
            <a:ext cx="18415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800000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27" name="Google Shape;127;p4"/>
          <p:cNvSpPr txBox="1"/>
          <p:nvPr/>
        </p:nvSpPr>
        <p:spPr>
          <a:xfrm>
            <a:off x="844925" y="472250"/>
            <a:ext cx="7294800" cy="6156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C00"/>
              </a:buClr>
              <a:buSzPts val="4400"/>
              <a:buFont typeface="Verdana"/>
              <a:buNone/>
            </a:pPr>
            <a:r>
              <a:rPr lang="en-US" sz="3400" b="1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FINALITA’ E PROGETTI DEL PTOF</a:t>
            </a:r>
            <a:endParaRPr sz="3400" b="1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4443125" y="1344450"/>
            <a:ext cx="3803700" cy="461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2400"/>
              <a:buFont typeface="Verdana"/>
              <a:buNone/>
            </a:pPr>
            <a:r>
              <a:rPr lang="en-US" sz="2400" b="1" i="0" u="none" strike="noStrike" cap="none">
                <a:solidFill>
                  <a:srgbClr val="0B5394"/>
                </a:solidFill>
                <a:latin typeface="Verdana"/>
                <a:ea typeface="Verdana"/>
                <a:cs typeface="Verdana"/>
                <a:sym typeface="Verdana"/>
              </a:rPr>
              <a:t>ORIENTAMENTO</a:t>
            </a:r>
            <a:endParaRPr sz="1400" b="0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5217650" y="5749638"/>
            <a:ext cx="3443100" cy="461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400"/>
              <a:buFont typeface="Verdana"/>
              <a:buNone/>
            </a:pPr>
            <a:r>
              <a:rPr lang="en-US" sz="2400" b="1" i="0" u="none" strike="noStrike" cap="none">
                <a:solidFill>
                  <a:srgbClr val="BBE0E3"/>
                </a:solidFill>
                <a:latin typeface="Verdana"/>
                <a:ea typeface="Verdana"/>
                <a:cs typeface="Verdana"/>
                <a:sym typeface="Verdana"/>
              </a:rPr>
              <a:t> CITTADINANZA</a:t>
            </a:r>
            <a:endParaRPr sz="1400" b="0" i="0" u="none" strike="noStrike" cap="none">
              <a:solidFill>
                <a:srgbClr val="BBE0E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4"/>
          <p:cNvSpPr txBox="1"/>
          <p:nvPr/>
        </p:nvSpPr>
        <p:spPr>
          <a:xfrm>
            <a:off x="1928662" y="5927512"/>
            <a:ext cx="313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400"/>
              <a:buFont typeface="Verdana"/>
              <a:buNone/>
            </a:pPr>
            <a:r>
              <a:rPr lang="en-US" sz="2400" b="1" i="0" u="none" strike="noStrike" cap="none">
                <a:solidFill>
                  <a:srgbClr val="FE0000"/>
                </a:solidFill>
                <a:latin typeface="Verdana"/>
                <a:ea typeface="Verdana"/>
                <a:cs typeface="Verdana"/>
                <a:sym typeface="Verdana"/>
              </a:rPr>
              <a:t>INCLUSIONE</a:t>
            </a:r>
            <a:endParaRPr sz="1400" b="0" i="0" u="none" strike="noStrike" cap="none">
              <a:solidFill>
                <a:srgbClr val="FE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5736" y="1764887"/>
            <a:ext cx="5852518" cy="390072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/>
          <p:cNvSpPr txBox="1"/>
          <p:nvPr/>
        </p:nvSpPr>
        <p:spPr>
          <a:xfrm>
            <a:off x="254562" y="4935912"/>
            <a:ext cx="3132000" cy="461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2400"/>
              <a:buFont typeface="Verdana"/>
              <a:buNone/>
            </a:pPr>
            <a:r>
              <a:rPr lang="en-US" sz="2400" b="1" i="0" u="none" strike="noStrike" cap="none">
                <a:solidFill>
                  <a:srgbClr val="3366CC"/>
                </a:solidFill>
                <a:latin typeface="Verdana"/>
                <a:ea typeface="Verdana"/>
                <a:cs typeface="Verdana"/>
                <a:sym typeface="Verdana"/>
              </a:rPr>
              <a:t>TERRITORIO</a:t>
            </a:r>
            <a:endParaRPr sz="1400" b="0" i="0" u="none" strike="noStrike" cap="none">
              <a:solidFill>
                <a:srgbClr val="3366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4"/>
          <p:cNvSpPr txBox="1"/>
          <p:nvPr/>
        </p:nvSpPr>
        <p:spPr>
          <a:xfrm>
            <a:off x="5060662" y="2414437"/>
            <a:ext cx="2771700" cy="461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Verdana"/>
              <a:buNone/>
            </a:pPr>
            <a:r>
              <a:rPr lang="en-US" sz="2400" b="1" i="0" u="none" strike="noStrike" cap="non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rPr>
              <a:t>FAMIGLIA</a:t>
            </a:r>
            <a:endParaRPr sz="14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4"/>
          <p:cNvSpPr txBox="1"/>
          <p:nvPr/>
        </p:nvSpPr>
        <p:spPr>
          <a:xfrm>
            <a:off x="184150" y="1756925"/>
            <a:ext cx="3132000" cy="461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ts val="2400"/>
              <a:buFont typeface="Verdana"/>
              <a:buNone/>
            </a:pPr>
            <a:r>
              <a:rPr lang="en-US" sz="2400" b="1" i="0" u="none" strike="noStrike" cap="none">
                <a:solidFill>
                  <a:srgbClr val="CC4125"/>
                </a:solidFill>
                <a:latin typeface="Verdana"/>
                <a:ea typeface="Verdana"/>
                <a:cs typeface="Verdana"/>
                <a:sym typeface="Verdana"/>
              </a:rPr>
              <a:t>VALUTAZIONE</a:t>
            </a:r>
            <a:endParaRPr sz="1400" b="0" i="0" u="none" strike="noStrike" cap="none">
              <a:solidFill>
                <a:srgbClr val="CC41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4"/>
          <p:cNvSpPr txBox="1"/>
          <p:nvPr/>
        </p:nvSpPr>
        <p:spPr>
          <a:xfrm>
            <a:off x="6322550" y="3484388"/>
            <a:ext cx="2665500" cy="461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Verdana"/>
              <a:buNone/>
            </a:pPr>
            <a:r>
              <a:rPr lang="en-US" sz="2400" b="1" i="0" u="none" strike="noStrike" cap="none">
                <a:solidFill>
                  <a:srgbClr val="A64D79"/>
                </a:solidFill>
                <a:latin typeface="Verdana"/>
                <a:ea typeface="Verdana"/>
                <a:cs typeface="Verdana"/>
                <a:sym typeface="Verdana"/>
              </a:rPr>
              <a:t>SALUTE</a:t>
            </a:r>
            <a:endParaRPr sz="1400" b="0" i="0" u="none" strike="noStrike" cap="none">
              <a:solidFill>
                <a:srgbClr val="A64D7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 txBox="1">
            <a:spLocks noGrp="1"/>
          </p:cNvSpPr>
          <p:nvPr>
            <p:ph type="body" idx="1"/>
          </p:nvPr>
        </p:nvSpPr>
        <p:spPr>
          <a:xfrm>
            <a:off x="661850" y="330975"/>
            <a:ext cx="7702800" cy="60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22325" marR="0" lvl="0" indent="92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200" b="1">
              <a:solidFill>
                <a:srgbClr val="FE0000"/>
              </a:solidFill>
            </a:endParaRPr>
          </a:p>
          <a:p>
            <a:pPr marL="822325" marR="0" lvl="0" indent="92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500" b="1" i="0" u="none" strike="noStrike" cap="none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FAMIGLIA</a:t>
            </a:r>
            <a:endParaRPr sz="2700" b="1" i="0" u="none" strike="noStrike" cap="none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1279525" marR="0" lvl="0" indent="-3651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r>
              <a:rPr lang="en-US" sz="2700" b="1" i="0" u="none" strike="noStrike" cap="none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Progetti principali</a:t>
            </a:r>
            <a:endParaRPr sz="2100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365125" marR="0" lvl="0" indent="-26352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"/>
              <a:buNone/>
            </a:pPr>
            <a:endParaRPr sz="1600" b="1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71500" marR="0" lvl="0" indent="-365125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Incontri collegiali</a:t>
            </a:r>
            <a:endParaRPr sz="2000" b="1">
              <a:solidFill>
                <a:srgbClr val="000099"/>
              </a:solidFill>
            </a:endParaRPr>
          </a:p>
          <a:p>
            <a:pPr marL="571500" marR="0" lvl="0" indent="-365125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 i="0" u="none" strike="noStrike" cap="none">
                <a:solidFill>
                  <a:srgbClr val="000099"/>
                </a:solidFill>
              </a:rPr>
              <a:t>Incontri affettività sessualità </a:t>
            </a:r>
            <a:endParaRPr sz="2000"/>
          </a:p>
          <a:p>
            <a:pPr marL="571500" marR="0" lvl="0" indent="-365125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 i="0" u="none" strike="noStrike" cap="none">
                <a:solidFill>
                  <a:srgbClr val="000099"/>
                </a:solidFill>
              </a:rPr>
              <a:t>Serate di formazione con psicologo/pediatra</a:t>
            </a:r>
            <a:endParaRPr sz="2000" b="1" i="0" u="none" strike="noStrike" cap="none">
              <a:solidFill>
                <a:srgbClr val="000099"/>
              </a:solidFill>
            </a:endParaRPr>
          </a:p>
          <a:p>
            <a:pPr marL="571500" marR="0" lvl="0" indent="-365125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 i="0" u="none" strike="noStrike" cap="none">
                <a:solidFill>
                  <a:srgbClr val="000099"/>
                </a:solidFill>
              </a:rPr>
              <a:t>Serate sicurezza internet e cyberbullismo</a:t>
            </a:r>
            <a:endParaRPr sz="2000"/>
          </a:p>
          <a:p>
            <a:pPr marL="571500" marR="0" lvl="0" indent="-365125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 i="0" u="none" strike="noStrike" cap="none">
                <a:solidFill>
                  <a:srgbClr val="000099"/>
                </a:solidFill>
              </a:rPr>
              <a:t>Monitoraggi</a:t>
            </a:r>
            <a:endParaRPr sz="2000"/>
          </a:p>
          <a:p>
            <a:pPr marL="571500" marR="0" lvl="0" indent="-365125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 i="0" u="none" strike="noStrike" cap="none">
                <a:solidFill>
                  <a:srgbClr val="000099"/>
                </a:solidFill>
              </a:rPr>
              <a:t>Incontri orientamento</a:t>
            </a:r>
            <a:endParaRPr sz="2000"/>
          </a:p>
          <a:p>
            <a:pPr marL="571500" marR="0" lvl="0" indent="-365125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 i="0" u="none" strike="noStrike" cap="none">
                <a:solidFill>
                  <a:srgbClr val="000099"/>
                </a:solidFill>
              </a:rPr>
              <a:t>Open day</a:t>
            </a:r>
            <a:endParaRPr sz="2000"/>
          </a:p>
          <a:p>
            <a:pPr marL="571500" marR="0" lvl="0" indent="-365125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 i="0" u="none" strike="noStrike" cap="none">
                <a:solidFill>
                  <a:srgbClr val="000099"/>
                </a:solidFill>
              </a:rPr>
              <a:t>Registro elettronico</a:t>
            </a:r>
            <a:endParaRPr sz="2000"/>
          </a:p>
          <a:p>
            <a:pPr marL="571500" marR="0" lvl="0" indent="-365125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 i="0" u="none" strike="noStrike" cap="none">
                <a:solidFill>
                  <a:srgbClr val="000099"/>
                </a:solidFill>
              </a:rPr>
              <a:t>Sito d’Istituto</a:t>
            </a:r>
            <a:endParaRPr sz="2000"/>
          </a:p>
          <a:p>
            <a:pPr marL="571500" marR="0" lvl="0" indent="-365125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Generazione Z/Dipendenze e sviluppo neurologico</a:t>
            </a:r>
            <a:endParaRPr sz="2000"/>
          </a:p>
          <a:p>
            <a:pPr marL="365125" marR="0" lvl="0" indent="-365125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000" b="1" i="0" u="none" strike="noStrike" cap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 strike="noStrike" cap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 strike="noStrike" cap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12725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1" name="Google Shape;14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7700" y="330975"/>
            <a:ext cx="2332575" cy="251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 txBox="1">
            <a:spLocks noGrp="1"/>
          </p:cNvSpPr>
          <p:nvPr>
            <p:ph type="body" idx="1"/>
          </p:nvPr>
        </p:nvSpPr>
        <p:spPr>
          <a:xfrm>
            <a:off x="422475" y="274625"/>
            <a:ext cx="8264400" cy="610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22325" marR="0" lvl="0" indent="92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200" b="1">
              <a:solidFill>
                <a:srgbClr val="FE0000"/>
              </a:solidFill>
            </a:endParaRPr>
          </a:p>
          <a:p>
            <a:pPr marL="822325" marR="0" lvl="0" indent="92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500" b="1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ORIENTAMENTO</a:t>
            </a:r>
            <a:endParaRPr sz="3500" b="1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822325" marR="0" lvl="0" indent="92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500" b="1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Progetti principali</a:t>
            </a:r>
            <a:endParaRPr sz="3500" b="1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</a:pPr>
            <a:endParaRPr sz="2000" b="1">
              <a:solidFill>
                <a:srgbClr val="000099"/>
              </a:solidFill>
            </a:endParaRPr>
          </a:p>
          <a:p>
            <a:pPr marL="685800" marR="0" lvl="0" indent="-365125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Progetto orientamento d’Istituto</a:t>
            </a:r>
            <a:endParaRPr sz="2000" b="1">
              <a:solidFill>
                <a:srgbClr val="000099"/>
              </a:solidFill>
            </a:endParaRPr>
          </a:p>
          <a:p>
            <a:pPr marL="685800" marR="0" lvl="0" indent="-365125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Serata orientativa con i genitori</a:t>
            </a:r>
            <a:endParaRPr sz="2000" b="1">
              <a:solidFill>
                <a:srgbClr val="000099"/>
              </a:solidFill>
            </a:endParaRPr>
          </a:p>
          <a:p>
            <a:pPr marL="685800" marR="0" lvl="0" indent="-365125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Serate a piccoli gruppi</a:t>
            </a:r>
            <a:endParaRPr sz="2000" b="1">
              <a:solidFill>
                <a:srgbClr val="000099"/>
              </a:solidFill>
            </a:endParaRPr>
          </a:p>
          <a:p>
            <a:pPr marL="685800" marR="0" lvl="0" indent="-365125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Progetti ponte</a:t>
            </a:r>
            <a:endParaRPr sz="2000" b="1">
              <a:solidFill>
                <a:srgbClr val="000099"/>
              </a:solidFill>
            </a:endParaRPr>
          </a:p>
          <a:p>
            <a:pPr marL="685800" marR="0" lvl="0" indent="-365125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Partecipazione al tavolo orientamento di Albino</a:t>
            </a:r>
            <a:endParaRPr sz="2000" b="1">
              <a:solidFill>
                <a:srgbClr val="000099"/>
              </a:solidFill>
            </a:endParaRPr>
          </a:p>
          <a:p>
            <a:pPr marL="685800" marR="0" lvl="0" indent="-365125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Consiglio orientativo</a:t>
            </a:r>
            <a:endParaRPr sz="2000" b="1">
              <a:solidFill>
                <a:srgbClr val="000099"/>
              </a:solidFill>
            </a:endParaRPr>
          </a:p>
          <a:p>
            <a:pPr marL="685800" marR="0" lvl="0" indent="-365125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Micro inserimenti presso gli istituti</a:t>
            </a:r>
            <a:endParaRPr sz="2000" b="1">
              <a:solidFill>
                <a:srgbClr val="000099"/>
              </a:solidFill>
            </a:endParaRPr>
          </a:p>
          <a:p>
            <a:pPr marL="685800" marR="0" lvl="0" indent="-365125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Progetto META</a:t>
            </a:r>
            <a:endParaRPr/>
          </a:p>
          <a:p>
            <a:pPr marL="685800" marR="0" lvl="0" indent="-365125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Progetto atlante delle scelte</a:t>
            </a:r>
            <a:endParaRPr sz="2000" b="1">
              <a:solidFill>
                <a:srgbClr val="000099"/>
              </a:solidFill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12725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7" name="Google Shape;14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2025" y="481625"/>
            <a:ext cx="3021575" cy="235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 txBox="1">
            <a:spLocks noGrp="1"/>
          </p:cNvSpPr>
          <p:nvPr>
            <p:ph type="body" idx="1"/>
          </p:nvPr>
        </p:nvSpPr>
        <p:spPr>
          <a:xfrm>
            <a:off x="457200" y="274637"/>
            <a:ext cx="8229600" cy="61071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22325" marR="0" lvl="0" indent="92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700" b="1">
              <a:solidFill>
                <a:srgbClr val="FE0000"/>
              </a:solidFill>
            </a:endParaRPr>
          </a:p>
          <a:p>
            <a:pPr marL="822325" marR="0" lvl="0" indent="92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500" b="1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EDUCAZIONE ALLA SALUTE</a:t>
            </a:r>
            <a:endParaRPr sz="3500" b="1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822325" marR="0" lvl="0" indent="92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500" b="1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Progetti principali</a:t>
            </a:r>
            <a:endParaRPr sz="3200" b="1">
              <a:solidFill>
                <a:srgbClr val="FE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"/>
              <a:buNone/>
            </a:pPr>
            <a:endParaRPr sz="1600" b="1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7150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000099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Adesione rete scuole che promuovono salute</a:t>
            </a:r>
            <a:endParaRPr sz="2000" b="1">
              <a:solidFill>
                <a:srgbClr val="000099"/>
              </a:solidFill>
            </a:endParaRPr>
          </a:p>
          <a:p>
            <a:pPr marL="57150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000099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Progetto Benessere</a:t>
            </a:r>
            <a:endParaRPr sz="2000" b="1">
              <a:solidFill>
                <a:srgbClr val="000099"/>
              </a:solidFill>
            </a:endParaRPr>
          </a:p>
          <a:p>
            <a:pPr marL="57150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000099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Attività sulla conoscenza di sé e relazione con altri</a:t>
            </a:r>
            <a:endParaRPr sz="2000" b="1">
              <a:solidFill>
                <a:srgbClr val="000099"/>
              </a:solidFill>
            </a:endParaRPr>
          </a:p>
          <a:p>
            <a:pPr marL="57150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000099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Collaborazioni con la Protezione civile</a:t>
            </a:r>
            <a:endParaRPr sz="2000" b="1">
              <a:solidFill>
                <a:srgbClr val="000099"/>
              </a:solidFill>
            </a:endParaRPr>
          </a:p>
          <a:p>
            <a:pPr marL="57150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000099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Affettività e sessualità</a:t>
            </a:r>
            <a:endParaRPr sz="2000" b="1">
              <a:solidFill>
                <a:srgbClr val="000099"/>
              </a:solidFill>
            </a:endParaRPr>
          </a:p>
          <a:p>
            <a:pPr marL="57150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000099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Consulenza psicopedagogica</a:t>
            </a:r>
            <a:endParaRPr sz="2000" b="1">
              <a:solidFill>
                <a:srgbClr val="000099"/>
              </a:solidFill>
            </a:endParaRPr>
          </a:p>
          <a:p>
            <a:pPr marL="57150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000099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Progetto accoglienza</a:t>
            </a:r>
            <a:endParaRPr sz="2000" b="1">
              <a:solidFill>
                <a:srgbClr val="000099"/>
              </a:solidFill>
            </a:endParaRPr>
          </a:p>
          <a:p>
            <a:pPr marL="57150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000099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Centro sportivo studentesco</a:t>
            </a:r>
            <a:endParaRPr sz="2000" b="1">
              <a:solidFill>
                <a:srgbClr val="000099"/>
              </a:solidFill>
            </a:endParaRPr>
          </a:p>
          <a:p>
            <a:pPr marL="57150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000099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Sportello ascolto</a:t>
            </a:r>
            <a:endParaRPr sz="2000" b="1">
              <a:solidFill>
                <a:srgbClr val="000099"/>
              </a:solidFill>
            </a:endParaRPr>
          </a:p>
          <a:p>
            <a:pPr marL="57150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000099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Progetto scherma</a:t>
            </a:r>
            <a:endParaRPr sz="2000" b="1">
              <a:solidFill>
                <a:srgbClr val="000099"/>
              </a:solidFill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12725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3" name="Google Shape;15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5700" y="3918351"/>
            <a:ext cx="3188225" cy="239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 txBox="1">
            <a:spLocks noGrp="1"/>
          </p:cNvSpPr>
          <p:nvPr>
            <p:ph type="body" idx="1"/>
          </p:nvPr>
        </p:nvSpPr>
        <p:spPr>
          <a:xfrm>
            <a:off x="457200" y="408375"/>
            <a:ext cx="8229600" cy="611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22325" marR="0" lvl="0" indent="9207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200" b="1">
              <a:solidFill>
                <a:srgbClr val="FE0000"/>
              </a:solidFill>
            </a:endParaRPr>
          </a:p>
          <a:p>
            <a:pPr marL="822325" marR="0" lvl="0" indent="92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500" b="1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CITTADINANZA</a:t>
            </a:r>
            <a:endParaRPr sz="3500" b="1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822325" marR="0" lvl="0" indent="92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500" b="1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Progetti principali</a:t>
            </a:r>
            <a:endParaRPr sz="3500" b="1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365125" marR="0" lvl="0" indent="-26352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"/>
              <a:buNone/>
            </a:pPr>
            <a:endParaRPr sz="16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Adesione alla rete S: O.S.</a:t>
            </a:r>
            <a:endParaRPr sz="2000" b="1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Potenziamento della lingua inglese</a:t>
            </a:r>
            <a:endParaRPr sz="2000" b="1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Giochi Matematici</a:t>
            </a:r>
            <a:endParaRPr sz="2000" b="1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Green School</a:t>
            </a:r>
            <a:endParaRPr sz="2000" b="1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Progetti di madrelingua inglese e spagnolo</a:t>
            </a:r>
            <a:endParaRPr sz="2000" b="1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Educazione alla legalità </a:t>
            </a:r>
            <a:endParaRPr sz="2000" b="1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Bergamoscienza</a:t>
            </a:r>
            <a:endParaRPr sz="2000" b="1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Giornalino d’Istituto</a:t>
            </a:r>
            <a:endParaRPr sz="2000" b="1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Sicurezza web</a:t>
            </a:r>
            <a:endParaRPr/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Progetti di solidarietà</a:t>
            </a:r>
            <a:endParaRPr sz="2000" b="1">
              <a:solidFill>
                <a:srgbClr val="000099"/>
              </a:solidFill>
            </a:endParaRPr>
          </a:p>
          <a:p>
            <a:pPr marL="51435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"/>
              <a:buNone/>
            </a:pPr>
            <a:endParaRPr sz="20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12725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9" name="Google Shape;15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0547" y="815331"/>
            <a:ext cx="2413333" cy="1818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9C3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/>
          <p:cNvSpPr txBox="1">
            <a:spLocks noGrp="1"/>
          </p:cNvSpPr>
          <p:nvPr>
            <p:ph type="body" idx="1"/>
          </p:nvPr>
        </p:nvSpPr>
        <p:spPr>
          <a:xfrm>
            <a:off x="457200" y="517500"/>
            <a:ext cx="8229600" cy="582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22325" marR="0" lvl="0" indent="92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000" b="1">
              <a:solidFill>
                <a:srgbClr val="FE0000"/>
              </a:solidFill>
            </a:endParaRPr>
          </a:p>
          <a:p>
            <a:pPr marL="8223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500" b="1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INCLUSIONE</a:t>
            </a:r>
            <a:endParaRPr sz="3500" b="1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500" b="1">
                <a:solidFill>
                  <a:srgbClr val="FE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Progetti principali</a:t>
            </a:r>
            <a:endParaRPr sz="3500" b="1">
              <a:solidFill>
                <a:srgbClr val="FE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365125" marR="0" lvl="0" indent="-26352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"/>
              <a:buNone/>
            </a:pPr>
            <a:endParaRPr sz="1600" b="1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6352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"/>
              <a:buNone/>
            </a:pPr>
            <a:endParaRPr sz="1600" b="1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Teatro dell’inclusione</a:t>
            </a:r>
            <a:endParaRPr sz="2000" b="1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Teatro per la socializzazione</a:t>
            </a:r>
            <a:endParaRPr sz="2000" b="1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Protocollo accoglienza alunni stranieri</a:t>
            </a:r>
            <a:endParaRPr sz="2000" b="1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Protocollo recupero alunni in difficoltà (PDP-BES)</a:t>
            </a:r>
            <a:endParaRPr sz="2000" b="1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Protocollo DSA</a:t>
            </a:r>
            <a:endParaRPr sz="2000" b="1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Progetti di alfabetizzazione</a:t>
            </a:r>
            <a:endParaRPr sz="2000" b="1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Progetti ponte</a:t>
            </a:r>
            <a:endParaRPr sz="2000" b="1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Progetti interculturali</a:t>
            </a:r>
            <a:endParaRPr sz="2000" b="1">
              <a:solidFill>
                <a:srgbClr val="000099"/>
              </a:solidFill>
            </a:endParaRPr>
          </a:p>
          <a:p>
            <a:pPr marL="514350" marR="0" lvl="0" indent="-3556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✓"/>
            </a:pPr>
            <a:r>
              <a:rPr lang="en-US" sz="2000" b="1">
                <a:solidFill>
                  <a:srgbClr val="000099"/>
                </a:solidFill>
              </a:rPr>
              <a:t>Progetti Risma11 e Cooperativa S.Martino</a:t>
            </a:r>
            <a:endParaRPr sz="20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381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"/>
              <a:buNone/>
            </a:pPr>
            <a:endParaRPr sz="20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381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"/>
              <a:buNone/>
            </a:pPr>
            <a:endParaRPr sz="20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381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"/>
              <a:buNone/>
            </a:pPr>
            <a:endParaRPr sz="20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381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"/>
              <a:buNone/>
            </a:pPr>
            <a:endParaRPr sz="20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508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</a:pPr>
            <a:endParaRPr sz="18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3651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65125" marR="0" lvl="0" indent="-212725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</a:pPr>
            <a:endParaRPr sz="2400" b="1" i="0" u="none">
              <a:solidFill>
                <a:srgbClr val="00009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5" name="Google Shape;165;p9"/>
          <p:cNvPicPr preferRelativeResize="0"/>
          <p:nvPr/>
        </p:nvPicPr>
        <p:blipFill rotWithShape="1">
          <a:blip r:embed="rId3">
            <a:alphaModFix/>
          </a:blip>
          <a:srcRect t="8502" r="5722" b="7066"/>
          <a:stretch/>
        </p:blipFill>
        <p:spPr>
          <a:xfrm>
            <a:off x="5009950" y="619600"/>
            <a:ext cx="3608275" cy="26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1639</Words>
  <Application>Microsoft Office PowerPoint</Application>
  <PresentationFormat>Presentazione su schermo (4:3)</PresentationFormat>
  <Paragraphs>450</Paragraphs>
  <Slides>38</Slides>
  <Notes>35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54" baseType="lpstr">
      <vt:lpstr>Comic Sans MS</vt:lpstr>
      <vt:lpstr>Cambria</vt:lpstr>
      <vt:lpstr>Proxima Nova</vt:lpstr>
      <vt:lpstr>Arial</vt:lpstr>
      <vt:lpstr>Verdana</vt:lpstr>
      <vt:lpstr>Source Code Pro</vt:lpstr>
      <vt:lpstr>Tahoma</vt:lpstr>
      <vt:lpstr>Oi</vt:lpstr>
      <vt:lpstr>Calibri</vt:lpstr>
      <vt:lpstr>Roboto</vt:lpstr>
      <vt:lpstr>Book Antiqua</vt:lpstr>
      <vt:lpstr>Noto Sans Symbols</vt:lpstr>
      <vt:lpstr>Amatic SC</vt:lpstr>
      <vt:lpstr>Noto Sans</vt:lpstr>
      <vt:lpstr>Architects Daughter</vt:lpstr>
      <vt:lpstr>Simple Light</vt:lpstr>
      <vt:lpstr>Presentazione standard di PowerPoint</vt:lpstr>
      <vt:lpstr>Presentazione standard di PowerPoint</vt:lpstr>
      <vt:lpstr>DISTRIBUZIONE ORARIA SETTIMANALE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…… ALTRI NOSTRI</vt:lpstr>
      <vt:lpstr>PROGETTO BENESSERE </vt:lpstr>
      <vt:lpstr>PREVENZIONE AL CYBERBULLISMO</vt:lpstr>
      <vt:lpstr>SICUREZZA WEB</vt:lpstr>
      <vt:lpstr>Presentazione standard di PowerPoint</vt:lpstr>
      <vt:lpstr>Presentazione standard di PowerPoint</vt:lpstr>
      <vt:lpstr>ACCADEMIA AMBASCIATORI DELLA GIUSTIZIA CLIMATICA</vt:lpstr>
      <vt:lpstr>Presentazione standard di PowerPoint</vt:lpstr>
      <vt:lpstr>SPORTELLO DI MATEMATICA  e SPORTELLO DI INGLESE</vt:lpstr>
      <vt:lpstr>Presentazione standard di PowerPoint</vt:lpstr>
      <vt:lpstr>READ MORE</vt:lpstr>
      <vt:lpstr>Cosa è READ MORE?</vt:lpstr>
      <vt:lpstr>BiblioRita</vt:lpstr>
      <vt:lpstr>ATTIVITA’ DI POTENZIAMENTO</vt:lpstr>
      <vt:lpstr>POTENZIAMENTO DI MUSICA</vt:lpstr>
      <vt:lpstr>CORO «PICCOLE ARMONIE»</vt:lpstr>
      <vt:lpstr>ACCOUNT GOOGLE WORKSPACE</vt:lpstr>
      <vt:lpstr>SITUAZIONE ATTUALE CLASSI</vt:lpstr>
      <vt:lpstr>RELIGIONE CATTOLICA</vt:lpstr>
      <vt:lpstr>possono essere presentate online: dalle ore 8:00 del 9 gennaio 2023 alle ore 20:00 del 30 gennaio 2023.   I genitori possono avviare le fasi di registrazione sul portale del Ministero dell’istruzione www.istruzione.it/iscrizionionline, utilizzando le credenziali SPID – CIE già a partire dalle ore 9:00 del 19 dicembre 2022.  Le istituzioni scolastiche destinatarie della domanda offrono supporto alle famiglie prive di strumentazione informatica, previo appuntamento con ufficio alunni  035511390</vt:lpstr>
      <vt:lpstr>Presentazione standard di PowerPoint</vt:lpstr>
      <vt:lpstr>PER TUTTE LE INFORMAZIONI…  www.icalzanolombardo.edu.it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Piergiorgio</dc:creator>
  <cp:lastModifiedBy>Ugo Gelmi</cp:lastModifiedBy>
  <cp:revision>10</cp:revision>
  <dcterms:created xsi:type="dcterms:W3CDTF">2008-03-06T07:53:05Z</dcterms:created>
  <dcterms:modified xsi:type="dcterms:W3CDTF">2022-12-15T09:00:21Z</dcterms:modified>
</cp:coreProperties>
</file>