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238" autoAdjust="0"/>
  </p:normalViewPr>
  <p:slideViewPr>
    <p:cSldViewPr>
      <p:cViewPr varScale="1">
        <p:scale>
          <a:sx n="65" d="100"/>
          <a:sy n="65" d="100"/>
        </p:scale>
        <p:origin x="-1306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riangolo isosce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0068820B-D24A-4527-8E73-CAAFC6676E55}" type="datetimeFigureOut">
              <a:rPr lang="it-IT" smtClean="0"/>
              <a:t>18/06/2018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it-IT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845821E9-E2AF-4E47-9F4E-763F74053E1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8820B-D24A-4527-8E73-CAAFC6676E55}" type="datetimeFigureOut">
              <a:rPr lang="it-IT" smtClean="0"/>
              <a:t>18/06/2018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821E9-E2AF-4E47-9F4E-763F74053E1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8820B-D24A-4527-8E73-CAAFC6676E55}" type="datetimeFigureOut">
              <a:rPr lang="it-IT" smtClean="0"/>
              <a:t>18/06/2018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821E9-E2AF-4E47-9F4E-763F74053E1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0068820B-D24A-4527-8E73-CAAFC6676E55}" type="datetimeFigureOut">
              <a:rPr lang="it-IT" smtClean="0"/>
              <a:t>18/06/2018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821E9-E2AF-4E47-9F4E-763F74053E1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riangolo rettangolo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riangolo isosce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0068820B-D24A-4527-8E73-CAAFC6676E55}" type="datetimeFigureOut">
              <a:rPr lang="it-IT" smtClean="0"/>
              <a:t>18/06/2018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845821E9-E2AF-4E47-9F4E-763F74053E17}" type="slidenum">
              <a:rPr lang="it-IT" smtClean="0"/>
              <a:t>‹N›</a:t>
            </a:fld>
            <a:endParaRPr lang="it-IT"/>
          </a:p>
        </p:txBody>
      </p:sp>
      <p:cxnSp>
        <p:nvCxnSpPr>
          <p:cNvPr id="11" name="Connettore 1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1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0068820B-D24A-4527-8E73-CAAFC6676E55}" type="datetimeFigureOut">
              <a:rPr lang="it-IT" smtClean="0"/>
              <a:t>18/06/2018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845821E9-E2AF-4E47-9F4E-763F74053E1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0068820B-D24A-4527-8E73-CAAFC6676E55}" type="datetimeFigureOut">
              <a:rPr lang="it-IT" smtClean="0"/>
              <a:t>18/06/2018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845821E9-E2AF-4E47-9F4E-763F74053E17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8820B-D24A-4527-8E73-CAAFC6676E55}" type="datetimeFigureOut">
              <a:rPr lang="it-IT" smtClean="0"/>
              <a:t>18/06/2018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821E9-E2AF-4E47-9F4E-763F74053E1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0068820B-D24A-4527-8E73-CAAFC6676E55}" type="datetimeFigureOut">
              <a:rPr lang="it-IT" smtClean="0"/>
              <a:t>18/06/2018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845821E9-E2AF-4E47-9F4E-763F74053E17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0068820B-D24A-4527-8E73-CAAFC6676E55}" type="datetimeFigureOut">
              <a:rPr lang="it-IT" smtClean="0"/>
              <a:t>18/06/2018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845821E9-E2AF-4E47-9F4E-763F74053E17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0068820B-D24A-4527-8E73-CAAFC6676E55}" type="datetimeFigureOut">
              <a:rPr lang="it-IT" smtClean="0"/>
              <a:t>18/06/2018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845821E9-E2AF-4E47-9F4E-763F74053E17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iangolo rettangolo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Connettore 1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1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0068820B-D24A-4527-8E73-CAAFC6676E55}" type="datetimeFigureOut">
              <a:rPr lang="it-IT" smtClean="0"/>
              <a:t>18/06/2018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it-IT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845821E9-E2AF-4E47-9F4E-763F74053E17}" type="slidenum">
              <a:rPr lang="it-IT" smtClean="0"/>
              <a:t>‹N›</a:t>
            </a:fld>
            <a:endParaRPr lang="it-IT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5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0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5.jpeg"/><Relationship Id="rId5" Type="http://schemas.openxmlformats.org/officeDocument/2006/relationships/image" Target="../media/image34.jpeg"/><Relationship Id="rId4" Type="http://schemas.openxmlformats.org/officeDocument/2006/relationships/image" Target="../media/image3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jpeg"/><Relationship Id="rId2" Type="http://schemas.openxmlformats.org/officeDocument/2006/relationships/image" Target="../media/image36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9.jpeg"/><Relationship Id="rId4" Type="http://schemas.openxmlformats.org/officeDocument/2006/relationships/image" Target="../media/image38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jpeg"/><Relationship Id="rId2" Type="http://schemas.openxmlformats.org/officeDocument/2006/relationships/image" Target="../media/image40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3.jpeg"/><Relationship Id="rId4" Type="http://schemas.openxmlformats.org/officeDocument/2006/relationships/image" Target="../media/image42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8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2.jpeg"/><Relationship Id="rId4" Type="http://schemas.openxmlformats.org/officeDocument/2006/relationships/image" Target="../media/image2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39552" y="188640"/>
            <a:ext cx="8604448" cy="4176464"/>
          </a:xfrm>
          <a:prstGeom prst="wave">
            <a:avLst>
              <a:gd name="adj1" fmla="val 16393"/>
              <a:gd name="adj2" fmla="val 0"/>
            </a:avLst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l"/>
            <a:r>
              <a:rPr lang="it-IT" sz="6600" b="1" dirty="0" smtClean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ATELIER 					   				CREATIVI</a:t>
            </a:r>
            <a:endParaRPr lang="it-IT" sz="6600" b="1" dirty="0">
              <a:solidFill>
                <a:schemeClr val="accent2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95536" y="4653136"/>
            <a:ext cx="5184576" cy="1944216"/>
          </a:xfrm>
          <a:prstGeom prst="wave">
            <a:avLst>
              <a:gd name="adj1" fmla="val 10465"/>
              <a:gd name="adj2" fmla="val -387"/>
            </a:avLst>
          </a:prstGeom>
          <a:pattFill prst="pct90">
            <a:fgClr>
              <a:srgbClr val="92D050"/>
            </a:fgClr>
            <a:bgClr>
              <a:schemeClr val="bg1"/>
            </a:bgClr>
          </a:pattFill>
        </p:spPr>
        <p:txBody>
          <a:bodyPr>
            <a:normAutofit fontScale="25000" lnSpcReduction="20000"/>
          </a:bodyPr>
          <a:lstStyle/>
          <a:p>
            <a:pPr algn="just"/>
            <a:r>
              <a:rPr lang="it-IT" sz="7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Progetto di </a:t>
            </a:r>
            <a:r>
              <a:rPr lang="it-IT" sz="7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robotica </a:t>
            </a:r>
            <a:r>
              <a:rPr lang="it-IT" sz="7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educativa scuola dell’infanzia statale» R. </a:t>
            </a:r>
            <a:r>
              <a:rPr lang="it-IT" sz="72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Franzi</a:t>
            </a:r>
            <a:r>
              <a:rPr lang="it-IT" sz="7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»/ </a:t>
            </a:r>
            <a:r>
              <a:rPr lang="it-IT" sz="72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a.s</a:t>
            </a:r>
            <a:r>
              <a:rPr lang="it-IT" sz="7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it-IT" sz="7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2017/18 </a:t>
            </a:r>
          </a:p>
          <a:p>
            <a:pPr algn="just"/>
            <a:r>
              <a:rPr lang="it-IT" sz="7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Docente: Algeri </a:t>
            </a:r>
            <a:r>
              <a:rPr lang="it-IT" sz="7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Simonetta</a:t>
            </a:r>
          </a:p>
          <a:p>
            <a:pPr algn="just"/>
            <a:r>
              <a:rPr lang="it-IT" sz="7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Destinatari: bambini di 5 anni </a:t>
            </a:r>
            <a:r>
              <a:rPr lang="it-IT" sz="7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delle </a:t>
            </a:r>
            <a:r>
              <a:rPr lang="it-IT" sz="7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sez. </a:t>
            </a:r>
            <a:r>
              <a:rPr lang="it-IT" sz="7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 e B</a:t>
            </a:r>
            <a:endParaRPr lang="it-IT" sz="7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it-IT" sz="7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Periodo: </a:t>
            </a:r>
            <a:r>
              <a:rPr lang="it-IT" sz="7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maggio 2018</a:t>
            </a:r>
            <a:endParaRPr lang="it-IT" sz="7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19040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003232" cy="1399032"/>
          </a:xfrm>
          <a:prstGeom prst="wave">
            <a:avLst/>
          </a:prstGeom>
          <a:pattFill prst="pct90">
            <a:fgClr>
              <a:srgbClr val="92D050"/>
            </a:fgClr>
            <a:bgClr>
              <a:schemeClr val="bg1"/>
            </a:bgClr>
          </a:pattFill>
        </p:spPr>
        <p:txBody>
          <a:bodyPr>
            <a:normAutofit fontScale="90000"/>
          </a:bodyPr>
          <a:lstStyle/>
          <a:p>
            <a:r>
              <a:rPr lang="it-IT" sz="4000" b="1" dirty="0" smtClean="0">
                <a:solidFill>
                  <a:schemeClr val="accent2">
                    <a:lumMod val="75000"/>
                  </a:schemeClr>
                </a:solidFill>
                <a:effectLst/>
              </a:rPr>
              <a:t>Ed anche su quello della fattoria</a:t>
            </a:r>
            <a:endParaRPr lang="it-IT" sz="4000" b="1" dirty="0">
              <a:solidFill>
                <a:schemeClr val="accent2">
                  <a:lumMod val="75000"/>
                </a:schemeClr>
              </a:solidFill>
              <a:effectLst/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24993" y="1998305"/>
            <a:ext cx="3731907" cy="3278854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3042465" y="3283416"/>
            <a:ext cx="3691344" cy="2360467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6339084" y="2322844"/>
            <a:ext cx="2407976" cy="2629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5746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282874" y="577718"/>
            <a:ext cx="4030131" cy="3828039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4329388" y="2462095"/>
            <a:ext cx="4373655" cy="3888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30637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71600" y="404664"/>
            <a:ext cx="7200800" cy="2016224"/>
          </a:xfrm>
          <a:pattFill prst="pct90">
            <a:fgClr>
              <a:srgbClr val="92D050"/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r>
              <a:rPr lang="it-IT" sz="2800" b="1" dirty="0" smtClean="0">
                <a:solidFill>
                  <a:schemeClr val="accent2">
                    <a:lumMod val="75000"/>
                  </a:schemeClr>
                </a:solidFill>
                <a:effectLst/>
              </a:rPr>
              <a:t>Finalmente ci siamo!</a:t>
            </a:r>
            <a:br>
              <a:rPr lang="it-IT" sz="2800" b="1" dirty="0" smtClean="0">
                <a:solidFill>
                  <a:schemeClr val="accent2">
                    <a:lumMod val="75000"/>
                  </a:schemeClr>
                </a:solidFill>
                <a:effectLst/>
              </a:rPr>
            </a:br>
            <a:r>
              <a:rPr lang="it-IT" sz="2800" b="1" dirty="0" smtClean="0">
                <a:solidFill>
                  <a:schemeClr val="accent2">
                    <a:lumMod val="75000"/>
                  </a:schemeClr>
                </a:solidFill>
                <a:effectLst/>
              </a:rPr>
              <a:t>Giorno 21 maggio 2018 ore 9.30 aula «Atelier Creativi»</a:t>
            </a:r>
            <a:br>
              <a:rPr lang="it-IT" sz="2800" b="1" dirty="0" smtClean="0">
                <a:solidFill>
                  <a:schemeClr val="accent2">
                    <a:lumMod val="75000"/>
                  </a:schemeClr>
                </a:solidFill>
                <a:effectLst/>
              </a:rPr>
            </a:br>
            <a:r>
              <a:rPr lang="it-IT" sz="2800" b="1" dirty="0" smtClean="0">
                <a:solidFill>
                  <a:schemeClr val="accent2">
                    <a:lumMod val="75000"/>
                  </a:schemeClr>
                </a:solidFill>
                <a:effectLst/>
              </a:rPr>
              <a:t>PROGRAMMATORE PER UN GIORNO</a:t>
            </a:r>
            <a:endParaRPr lang="it-IT" sz="2800" b="1" dirty="0">
              <a:solidFill>
                <a:schemeClr val="accent2">
                  <a:lumMod val="75000"/>
                </a:schemeClr>
              </a:solidFill>
              <a:effectLst/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3528" y="3212976"/>
            <a:ext cx="2325296" cy="3501008"/>
          </a:xfrm>
          <a:prstGeom prst="rect">
            <a:avLst/>
          </a:prstGeom>
        </p:spPr>
      </p:pic>
      <p:pic>
        <p:nvPicPr>
          <p:cNvPr id="4" name="Immagine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71800" y="2776328"/>
            <a:ext cx="3344628" cy="2221432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377915" y="3386928"/>
            <a:ext cx="2426362" cy="3153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94635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52120" y="896429"/>
            <a:ext cx="2945752" cy="1956507"/>
          </a:xfrm>
          <a:prstGeom prst="rect">
            <a:avLst/>
          </a:prstGeom>
        </p:spPr>
      </p:pic>
      <p:pic>
        <p:nvPicPr>
          <p:cNvPr id="3" name="Immagine 2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51520" y="404664"/>
            <a:ext cx="5003959" cy="2448272"/>
          </a:xfrm>
          <a:prstGeom prst="rect">
            <a:avLst/>
          </a:prstGeom>
        </p:spPr>
      </p:pic>
      <p:pic>
        <p:nvPicPr>
          <p:cNvPr id="4" name="Immagine 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7544" y="3068960"/>
            <a:ext cx="2373122" cy="3573016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987824" y="3356993"/>
            <a:ext cx="2895273" cy="1800200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14104" y="4887698"/>
            <a:ext cx="2634360" cy="1749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7777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8626" y="3284984"/>
            <a:ext cx="3704668" cy="2460563"/>
          </a:xfrm>
          <a:prstGeom prst="rect">
            <a:avLst/>
          </a:prstGeom>
        </p:spPr>
      </p:pic>
      <p:pic>
        <p:nvPicPr>
          <p:cNvPr id="3" name="Immagine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0680" y="548680"/>
            <a:ext cx="3469329" cy="2304256"/>
          </a:xfrm>
          <a:prstGeom prst="rect">
            <a:avLst/>
          </a:prstGeom>
        </p:spPr>
      </p:pic>
      <p:pic>
        <p:nvPicPr>
          <p:cNvPr id="4" name="Immagine 3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532586" y="358351"/>
            <a:ext cx="3495798" cy="2377357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83968" y="3471149"/>
            <a:ext cx="4029917" cy="2676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98890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1560" y="620688"/>
            <a:ext cx="3271002" cy="2172531"/>
          </a:xfrm>
          <a:prstGeom prst="rect">
            <a:avLst/>
          </a:prstGeom>
        </p:spPr>
      </p:pic>
      <p:pic>
        <p:nvPicPr>
          <p:cNvPr id="3" name="Immagine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83968" y="3873945"/>
            <a:ext cx="3720953" cy="2471379"/>
          </a:xfrm>
          <a:prstGeom prst="rect">
            <a:avLst/>
          </a:prstGeom>
        </p:spPr>
      </p:pic>
      <p:pic>
        <p:nvPicPr>
          <p:cNvPr id="4" name="Immagine 3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11651" y="3356992"/>
            <a:ext cx="3471708" cy="2088232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076056" y="620687"/>
            <a:ext cx="2162626" cy="2996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43149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980728"/>
            <a:ext cx="8291264" cy="4752528"/>
          </a:xfrm>
          <a:solidFill>
            <a:srgbClr val="92D050"/>
          </a:solidFill>
        </p:spPr>
        <p:txBody>
          <a:bodyPr>
            <a:normAutofit/>
          </a:bodyPr>
          <a:lstStyle/>
          <a:p>
            <a:r>
              <a:rPr lang="it-IT" sz="2400" b="1" dirty="0" smtClean="0">
                <a:solidFill>
                  <a:schemeClr val="accent2">
                    <a:lumMod val="75000"/>
                  </a:schemeClr>
                </a:solidFill>
                <a:effectLst/>
              </a:rPr>
              <a:t>Quest’ultima </a:t>
            </a:r>
            <a:r>
              <a:rPr lang="it-IT" sz="2400" b="1" dirty="0">
                <a:solidFill>
                  <a:schemeClr val="accent2">
                    <a:lumMod val="75000"/>
                  </a:schemeClr>
                </a:solidFill>
                <a:effectLst/>
              </a:rPr>
              <a:t>esperienza è stata molto eccitante e coinvolgente per i bambini che  hanno dimostrato di aver pienamente interiorizzato quanto proposto in un diversi mesi di lavoro durante questo progetto dedicato </a:t>
            </a:r>
            <a:r>
              <a:rPr lang="it-IT" sz="2400" b="1" dirty="0" smtClean="0">
                <a:solidFill>
                  <a:schemeClr val="accent2">
                    <a:lumMod val="75000"/>
                  </a:schemeClr>
                </a:solidFill>
                <a:effectLst/>
              </a:rPr>
              <a:t>alla robotica educativa.</a:t>
            </a:r>
            <a:r>
              <a:rPr lang="it-IT" sz="2400" b="1" dirty="0">
                <a:solidFill>
                  <a:schemeClr val="accent2">
                    <a:lumMod val="75000"/>
                  </a:schemeClr>
                </a:solidFill>
                <a:effectLst/>
              </a:rPr>
              <a:t/>
            </a:r>
            <a:br>
              <a:rPr lang="it-IT" sz="2400" b="1" dirty="0">
                <a:solidFill>
                  <a:schemeClr val="accent2">
                    <a:lumMod val="75000"/>
                  </a:schemeClr>
                </a:solidFill>
                <a:effectLst/>
              </a:rPr>
            </a:br>
            <a:r>
              <a:rPr lang="it-IT" sz="2400" b="1" dirty="0">
                <a:solidFill>
                  <a:schemeClr val="accent2">
                    <a:lumMod val="75000"/>
                  </a:schemeClr>
                </a:solidFill>
                <a:effectLst/>
              </a:rPr>
              <a:t>Anche per me insegnante è stato molto emozionante vedere l’empatia che si è creata tra loro e la capacità di tradurre gli obiettivi </a:t>
            </a:r>
            <a:r>
              <a:rPr lang="it-IT" sz="2400" b="1" dirty="0" smtClean="0">
                <a:solidFill>
                  <a:schemeClr val="accent2">
                    <a:lumMod val="75000"/>
                  </a:schemeClr>
                </a:solidFill>
                <a:effectLst/>
              </a:rPr>
              <a:t>acquisiti in competenze, </a:t>
            </a:r>
            <a:r>
              <a:rPr lang="it-IT" sz="2400" b="1" dirty="0">
                <a:solidFill>
                  <a:schemeClr val="accent2">
                    <a:lumMod val="75000"/>
                  </a:schemeClr>
                </a:solidFill>
                <a:effectLst/>
              </a:rPr>
              <a:t>con grande spirito di collaborazione, interazione </a:t>
            </a:r>
            <a:r>
              <a:rPr lang="it-IT" sz="2400" b="1" dirty="0" smtClean="0">
                <a:solidFill>
                  <a:schemeClr val="accent2">
                    <a:lumMod val="75000"/>
                  </a:schemeClr>
                </a:solidFill>
                <a:effectLst/>
              </a:rPr>
              <a:t>positiva, abilità </a:t>
            </a:r>
            <a:r>
              <a:rPr lang="it-IT" sz="2400" b="1" dirty="0">
                <a:solidFill>
                  <a:schemeClr val="accent2">
                    <a:lumMod val="75000"/>
                  </a:schemeClr>
                </a:solidFill>
                <a:effectLst/>
              </a:rPr>
              <a:t>ed entusiasmo </a:t>
            </a:r>
            <a:r>
              <a:rPr lang="it-IT" sz="2400" b="1" dirty="0" smtClean="0">
                <a:solidFill>
                  <a:schemeClr val="accent2">
                    <a:lumMod val="75000"/>
                  </a:schemeClr>
                </a:solidFill>
                <a:effectLst/>
              </a:rPr>
              <a:t>nel sentirsi:</a:t>
            </a:r>
            <a:br>
              <a:rPr lang="it-IT" sz="2400" b="1" dirty="0" smtClean="0">
                <a:solidFill>
                  <a:schemeClr val="accent2">
                    <a:lumMod val="75000"/>
                  </a:schemeClr>
                </a:solidFill>
                <a:effectLst/>
              </a:rPr>
            </a:br>
            <a:r>
              <a:rPr lang="it-IT" sz="2800" b="1" dirty="0" smtClean="0">
                <a:solidFill>
                  <a:schemeClr val="accent2">
                    <a:lumMod val="75000"/>
                  </a:schemeClr>
                </a:solidFill>
                <a:effectLst/>
              </a:rPr>
              <a:t>” </a:t>
            </a:r>
            <a:r>
              <a:rPr lang="it-IT" sz="2800" b="1" dirty="0">
                <a:solidFill>
                  <a:schemeClr val="accent2">
                    <a:lumMod val="75000"/>
                  </a:schemeClr>
                </a:solidFill>
                <a:effectLst/>
              </a:rPr>
              <a:t>MAESTRI DI CODING PER UN GIORNO”.</a:t>
            </a:r>
            <a:r>
              <a:rPr lang="it-IT" sz="28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endParaRPr lang="it-IT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2483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/>
          <p:cNvSpPr>
            <a:spLocks noGrp="1"/>
          </p:cNvSpPr>
          <p:nvPr>
            <p:ph idx="1"/>
          </p:nvPr>
        </p:nvSpPr>
        <p:spPr>
          <a:xfrm>
            <a:off x="467544" y="89397"/>
            <a:ext cx="8229600" cy="6768603"/>
          </a:xfrm>
          <a:solidFill>
            <a:srgbClr val="92D050"/>
          </a:solidFill>
        </p:spPr>
        <p:txBody>
          <a:bodyPr>
            <a:noAutofit/>
          </a:bodyPr>
          <a:lstStyle/>
          <a:p>
            <a:pPr marL="64008" indent="0" algn="just">
              <a:spcBef>
                <a:spcPts val="0"/>
              </a:spcBef>
              <a:buNone/>
            </a:pPr>
            <a:r>
              <a:rPr lang="it-IT" sz="1900" b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La partecipazione e relativa vincita del bando PON per la realizzazione di atelier creativi all’interno del nostro istituto comprensivo, ha permesso l’acquisto di kit dedicati alla robotica educativa.</a:t>
            </a:r>
          </a:p>
          <a:p>
            <a:pPr marL="64008" indent="0" algn="just">
              <a:spcBef>
                <a:spcPts val="0"/>
              </a:spcBef>
              <a:buNone/>
            </a:pPr>
            <a:r>
              <a:rPr lang="it-IT" sz="1900" b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In particolare per la scuola dell’infanzia sono stati acquistati dei simpatici robot chiamati Blue-Bot</a:t>
            </a:r>
            <a:r>
              <a:rPr lang="it-IT" sz="19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, a </a:t>
            </a:r>
            <a:r>
              <a:rPr lang="it-IT" sz="1900" b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forma di ape che sono in grado</a:t>
            </a:r>
            <a:r>
              <a:rPr lang="it-IT" sz="19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, proprio </a:t>
            </a:r>
            <a:r>
              <a:rPr lang="it-IT" sz="1900" b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come il robot </a:t>
            </a:r>
            <a:r>
              <a:rPr lang="it-IT" sz="19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Doc, </a:t>
            </a:r>
            <a:r>
              <a:rPr lang="it-IT" sz="1900" b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di memorizzare una serie di comandi base.</a:t>
            </a:r>
          </a:p>
          <a:p>
            <a:pPr marL="64008" indent="0" algn="just">
              <a:spcBef>
                <a:spcPts val="0"/>
              </a:spcBef>
              <a:buNone/>
            </a:pPr>
            <a:r>
              <a:rPr lang="it-IT" sz="1900" b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Oltre ai Blue-Bot sono state acquistati anche tappeti raffiguranti percorsi vari(dai numeri, alle forme, all’ambiente fattoria e città</a:t>
            </a:r>
            <a:r>
              <a:rPr lang="it-IT" sz="19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…) dove </a:t>
            </a:r>
            <a:r>
              <a:rPr lang="it-IT" sz="1900" b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poter giocare sul pavimento e far muovere sopra di essi i nuovi robottini.</a:t>
            </a:r>
          </a:p>
          <a:p>
            <a:pPr marL="64008" indent="0" algn="just">
              <a:spcBef>
                <a:spcPts val="0"/>
              </a:spcBef>
              <a:buNone/>
            </a:pPr>
            <a:r>
              <a:rPr lang="it-IT" sz="1900" b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Inoltre l’animatrice digitale del nostro istituto, durante il corso di formazione tenutosi a novembre 2017</a:t>
            </a:r>
            <a:r>
              <a:rPr lang="it-IT" sz="19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, ha </a:t>
            </a:r>
            <a:r>
              <a:rPr lang="it-IT" sz="1900" b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proposto a noi insegnanti della scuola dell’infanzia </a:t>
            </a:r>
            <a:r>
              <a:rPr lang="it-IT" sz="19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statale di organizzare una </a:t>
            </a:r>
            <a:r>
              <a:rPr lang="it-IT" sz="1900" b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giornata a fine anno </a:t>
            </a:r>
            <a:r>
              <a:rPr lang="it-IT" sz="19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scolastico, nella </a:t>
            </a:r>
            <a:r>
              <a:rPr lang="it-IT" sz="1900" b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quale i nostri bimbi,  debitamente addestrati, propongono nell’aula degli “Atelier creativi”, che verrà allestita presso la scuola primaria di Alzano Capoluogo, attività di tutoraggio a loro coetanei provenienti dalla scuola dell’infanzia parificata “</a:t>
            </a:r>
            <a:r>
              <a:rPr lang="it-IT" sz="1900" b="1" dirty="0" err="1">
                <a:solidFill>
                  <a:schemeClr val="accent2">
                    <a:lumMod val="75000"/>
                  </a:schemeClr>
                </a:solidFill>
                <a:latin typeface="+mj-lt"/>
              </a:rPr>
              <a:t>Carsana</a:t>
            </a:r>
            <a:r>
              <a:rPr lang="it-IT" sz="1900" b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”.</a:t>
            </a:r>
          </a:p>
          <a:p>
            <a:pPr marL="64008" indent="0" algn="just">
              <a:spcBef>
                <a:spcPts val="0"/>
              </a:spcBef>
              <a:buNone/>
            </a:pPr>
            <a:r>
              <a:rPr lang="it-IT" sz="1900" b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Così ho deciso di </a:t>
            </a:r>
            <a:r>
              <a:rPr lang="it-IT" sz="19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accettare la proposta </a:t>
            </a:r>
            <a:r>
              <a:rPr lang="it-IT" sz="19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e preparare </a:t>
            </a:r>
            <a:r>
              <a:rPr lang="it-IT" sz="1900" b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i miei alunni a questa giornata particolare, definita nella mattinata </a:t>
            </a:r>
            <a:r>
              <a:rPr lang="it-IT" sz="19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di lunedì </a:t>
            </a:r>
            <a:r>
              <a:rPr lang="it-IT" sz="1900" b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21 maggio 2018</a:t>
            </a:r>
            <a:r>
              <a:rPr lang="it-IT" sz="19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.</a:t>
            </a:r>
            <a:endParaRPr lang="it-IT" sz="1900" b="1" dirty="0">
              <a:solidFill>
                <a:schemeClr val="accent2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1677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 descr="C:\Users\Simonetta\Desktop\Giochiamo con i Bluebot\20180502_133644.jpg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 rot="5400000">
            <a:off x="138298" y="3952131"/>
            <a:ext cx="2230213" cy="2192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Users\Simonetta\Desktop\Giochiamo con i Bluebot\20180502_133804.jpg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 rot="5400000">
            <a:off x="6098302" y="3246423"/>
            <a:ext cx="2835609" cy="2863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:\Users\Simonetta\Desktop\Giochiamo con i Bluebot\20180502_133924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5400000">
            <a:off x="-90744" y="812710"/>
            <a:ext cx="2688299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C:\Users\Simonetta\Desktop\Giochiamo con i Bluebot\20180502_133957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5400000">
            <a:off x="2267726" y="2420907"/>
            <a:ext cx="4032589" cy="3024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771800" y="260648"/>
            <a:ext cx="6048672" cy="1399032"/>
          </a:xfrm>
          <a:prstGeom prst="wave">
            <a:avLst/>
          </a:prstGeom>
          <a:pattFill prst="pct90">
            <a:fgClr>
              <a:srgbClr val="92D050"/>
            </a:fgClr>
            <a:bgClr>
              <a:schemeClr val="bg1"/>
            </a:bgClr>
          </a:pattFill>
        </p:spPr>
        <p:txBody>
          <a:bodyPr>
            <a:normAutofit fontScale="90000"/>
          </a:bodyPr>
          <a:lstStyle/>
          <a:p>
            <a:r>
              <a:rPr lang="it-IT" b="1" dirty="0" smtClean="0">
                <a:solidFill>
                  <a:schemeClr val="accent2">
                    <a:lumMod val="75000"/>
                  </a:schemeClr>
                </a:solidFill>
                <a:effectLst/>
              </a:rPr>
              <a:t>Conosciamo i blue-bot</a:t>
            </a:r>
            <a:endParaRPr lang="it-IT" b="1" dirty="0">
              <a:solidFill>
                <a:schemeClr val="accent2">
                  <a:lumMod val="75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750179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Simonetta\Desktop\Giochiamo con i Bluebot\20180502_133848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5400000">
            <a:off x="-144524" y="1952836"/>
            <a:ext cx="4320480" cy="324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Simonetta\Desktop\Giochiamo con i Bluebot\20180502_133657.jpg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 rot="5400000">
            <a:off x="4710355" y="2454079"/>
            <a:ext cx="3816275" cy="29408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3568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/>
          <p:cNvSpPr>
            <a:spLocks noGrp="1"/>
          </p:cNvSpPr>
          <p:nvPr>
            <p:ph sz="half" idx="4294967295"/>
          </p:nvPr>
        </p:nvSpPr>
        <p:spPr>
          <a:xfrm>
            <a:off x="251520" y="404664"/>
            <a:ext cx="8748713" cy="5988050"/>
          </a:xfrm>
          <a:solidFill>
            <a:srgbClr val="92D050"/>
          </a:solidFill>
        </p:spPr>
        <p:txBody>
          <a:bodyPr anchor="ctr">
            <a:normAutofit fontScale="77500" lnSpcReduction="20000"/>
          </a:bodyPr>
          <a:lstStyle/>
          <a:p>
            <a:pPr marL="64008" indent="0" algn="just">
              <a:buNone/>
            </a:pPr>
            <a:r>
              <a:rPr lang="it-IT" b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Con le insegnanti </a:t>
            </a:r>
            <a:r>
              <a:rPr lang="it-IT" b="1" dirty="0" err="1">
                <a:solidFill>
                  <a:schemeClr val="accent2">
                    <a:lumMod val="75000"/>
                  </a:schemeClr>
                </a:solidFill>
                <a:latin typeface="+mj-lt"/>
              </a:rPr>
              <a:t>Paganessi</a:t>
            </a:r>
            <a:r>
              <a:rPr lang="it-IT" b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 e </a:t>
            </a:r>
            <a:r>
              <a:rPr lang="it-IT" b="1" dirty="0" err="1">
                <a:solidFill>
                  <a:schemeClr val="accent2">
                    <a:lumMod val="75000"/>
                  </a:schemeClr>
                </a:solidFill>
                <a:latin typeface="+mj-lt"/>
              </a:rPr>
              <a:t>Bonassi</a:t>
            </a:r>
            <a:r>
              <a:rPr lang="it-IT" b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, impegnate con me nella gestione della prima parte di questa mattinata, abbiamo definito di mostrare sinteticamente come si è svolta l’attività di </a:t>
            </a:r>
            <a:r>
              <a:rPr lang="it-IT" b="1" dirty="0" err="1">
                <a:solidFill>
                  <a:schemeClr val="accent2">
                    <a:lumMod val="75000"/>
                  </a:schemeClr>
                </a:solidFill>
                <a:latin typeface="+mj-lt"/>
              </a:rPr>
              <a:t>coding</a:t>
            </a:r>
            <a:r>
              <a:rPr lang="it-IT" b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 durante il presente anno scolastico, partendo dall’utilizzo dei nostri </a:t>
            </a:r>
            <a:r>
              <a:rPr lang="it-IT" b="1" dirty="0" err="1">
                <a:solidFill>
                  <a:schemeClr val="accent2">
                    <a:lumMod val="75000"/>
                  </a:schemeClr>
                </a:solidFill>
                <a:latin typeface="+mj-lt"/>
              </a:rPr>
              <a:t>tappeti”magici</a:t>
            </a:r>
            <a:r>
              <a:rPr lang="it-IT" b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” per raccontare la “Filastrocca del vento” e cantare la canzoncina “Un palloncino blu</a:t>
            </a:r>
            <a:r>
              <a:rPr lang="it-IT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”.</a:t>
            </a:r>
          </a:p>
          <a:p>
            <a:pPr marL="64008" indent="0" algn="just">
              <a:buNone/>
            </a:pPr>
            <a:r>
              <a:rPr lang="it-IT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I </a:t>
            </a:r>
            <a:r>
              <a:rPr lang="it-IT" b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nostri bambini hanno spiegato e poi mostrato come si costruisce un percorso all’interno di un reticolo, con l’ausilio delle frecce direzionali che rappresentano il vero e proprio codice di programmazione, l’algoritmo.</a:t>
            </a:r>
          </a:p>
          <a:p>
            <a:pPr marL="64008" indent="0" algn="just">
              <a:buNone/>
            </a:pPr>
            <a:r>
              <a:rPr lang="it-IT" b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Nella seconda parte dell’attività di tutoraggio invece hanno giocato utilizzando i robottini Blue-Bot : sui vari tappeti hanno strutturato un percorso da definire, con l’utilizzo delle carte delle frecce direzionali, programmando lo strumento </a:t>
            </a:r>
            <a:r>
              <a:rPr lang="it-IT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tecnologico</a:t>
            </a:r>
            <a:r>
              <a:rPr lang="it-IT" b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 </a:t>
            </a:r>
            <a:r>
              <a:rPr lang="it-IT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e</a:t>
            </a:r>
            <a:r>
              <a:rPr lang="it-IT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 digitandone </a:t>
            </a:r>
            <a:r>
              <a:rPr lang="it-IT" b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correttamente i comandi</a:t>
            </a:r>
            <a:r>
              <a:rPr lang="it-IT" b="1" dirty="0">
                <a:latin typeface="+mj-l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39800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idx="4294967295"/>
          </p:nvPr>
        </p:nvSpPr>
        <p:spPr>
          <a:xfrm>
            <a:off x="467544" y="404813"/>
            <a:ext cx="5976664" cy="1944067"/>
          </a:xfrm>
          <a:prstGeom prst="wave">
            <a:avLst>
              <a:gd name="adj1" fmla="val 7616"/>
              <a:gd name="adj2" fmla="val 1786"/>
            </a:avLst>
          </a:prstGeom>
          <a:pattFill prst="pct90">
            <a:fgClr>
              <a:srgbClr val="92D050"/>
            </a:fgClr>
            <a:bgClr>
              <a:schemeClr val="bg1"/>
            </a:bgClr>
          </a:pattFill>
        </p:spPr>
        <p:txBody>
          <a:bodyPr>
            <a:noAutofit/>
          </a:bodyPr>
          <a:lstStyle/>
          <a:p>
            <a:pPr algn="just"/>
            <a:r>
              <a:rPr lang="it-IT" sz="28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Alleniamoci a giocare con i blue-bot sul tappeto…delle forme</a:t>
            </a:r>
            <a:endParaRPr lang="it-IT" sz="2800" b="1" dirty="0">
              <a:solidFill>
                <a:schemeClr val="accent2">
                  <a:lumMod val="75000"/>
                </a:schemeClr>
              </a:solidFill>
              <a:latin typeface="+mj-lt"/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460106" y="2500334"/>
            <a:ext cx="2363755" cy="1772816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2284309" y="3552111"/>
            <a:ext cx="3323861" cy="2492896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6119764" y="744540"/>
            <a:ext cx="3141785" cy="2204864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6200000">
            <a:off x="5891200" y="3945466"/>
            <a:ext cx="2590801" cy="2492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50419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16057" y="640126"/>
            <a:ext cx="3611893" cy="2708920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3000710" y="3833314"/>
            <a:ext cx="2933778" cy="2852936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3400434" y="568119"/>
            <a:ext cx="3035828" cy="2276872"/>
          </a:xfrm>
          <a:prstGeom prst="rect">
            <a:avLst/>
          </a:prstGeom>
        </p:spPr>
      </p:pic>
      <p:pic>
        <p:nvPicPr>
          <p:cNvPr id="9" name="Immagine 8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5585496" y="2277235"/>
            <a:ext cx="3976294" cy="2834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56806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1187624" y="116632"/>
            <a:ext cx="3816424" cy="1549894"/>
          </a:xfrm>
          <a:prstGeom prst="wave">
            <a:avLst>
              <a:gd name="adj1" fmla="val 8269"/>
              <a:gd name="adj2" fmla="val 0"/>
            </a:avLst>
          </a:prstGeom>
          <a:pattFill prst="pct90">
            <a:fgClr>
              <a:srgbClr val="92D050"/>
            </a:fgClr>
            <a:bgClr>
              <a:schemeClr val="bg1"/>
            </a:bgClr>
          </a:pattFill>
        </p:spPr>
        <p:txBody>
          <a:bodyPr>
            <a:normAutofit fontScale="90000"/>
          </a:bodyPr>
          <a:lstStyle/>
          <a:p>
            <a:r>
              <a:rPr lang="it-IT" b="1" dirty="0" smtClean="0">
                <a:solidFill>
                  <a:schemeClr val="accent2">
                    <a:lumMod val="75000"/>
                  </a:schemeClr>
                </a:solidFill>
                <a:effectLst/>
              </a:rPr>
              <a:t>Sul tappeto </a:t>
            </a:r>
            <a:br>
              <a:rPr lang="it-IT" b="1" dirty="0" smtClean="0">
                <a:solidFill>
                  <a:schemeClr val="accent2">
                    <a:lumMod val="75000"/>
                  </a:schemeClr>
                </a:solidFill>
                <a:effectLst/>
              </a:rPr>
            </a:br>
            <a:r>
              <a:rPr lang="it-IT" b="1" dirty="0" smtClean="0">
                <a:solidFill>
                  <a:schemeClr val="accent2">
                    <a:lumMod val="75000"/>
                  </a:schemeClr>
                </a:solidFill>
                <a:effectLst/>
              </a:rPr>
              <a:t>dei numeri</a:t>
            </a:r>
            <a:endParaRPr lang="it-IT" b="1" dirty="0">
              <a:solidFill>
                <a:schemeClr val="accent2">
                  <a:lumMod val="75000"/>
                </a:schemeClr>
              </a:solidFill>
              <a:effectLst/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-132932" y="2483361"/>
            <a:ext cx="3587893" cy="2454835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2737368" y="3101238"/>
            <a:ext cx="3600400" cy="2959780"/>
          </a:xfrm>
          <a:prstGeom prst="rect">
            <a:avLst/>
          </a:prstGeom>
        </p:spPr>
      </p:pic>
      <p:pic>
        <p:nvPicPr>
          <p:cNvPr id="9" name="Immagine 8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5448228" y="976048"/>
            <a:ext cx="4152170" cy="2865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87508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5992721" y="3376431"/>
            <a:ext cx="3035829" cy="2276872"/>
          </a:xfrm>
          <a:prstGeom prst="rect">
            <a:avLst/>
          </a:prstGeom>
        </p:spPr>
      </p:pic>
      <p:pic>
        <p:nvPicPr>
          <p:cNvPr id="4" name="Immagine 3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3565985" y="847155"/>
            <a:ext cx="3380181" cy="2520280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-577732" y="1223219"/>
            <a:ext cx="4478996" cy="2755261"/>
          </a:xfrm>
          <a:prstGeom prst="rect">
            <a:avLst/>
          </a:prstGeom>
        </p:spPr>
      </p:pic>
      <p:pic>
        <p:nvPicPr>
          <p:cNvPr id="2" name="Immagine 1"/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627784" y="3933056"/>
            <a:ext cx="3594308" cy="2736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98673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 classico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177</TotalTime>
  <Words>437</Words>
  <Application>Microsoft Office PowerPoint</Application>
  <PresentationFormat>Presentazione su schermo (4:3)</PresentationFormat>
  <Paragraphs>19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17" baseType="lpstr">
      <vt:lpstr>Verve</vt:lpstr>
      <vt:lpstr>ATELIER             CREATIVI</vt:lpstr>
      <vt:lpstr>Presentazione standard di PowerPoint</vt:lpstr>
      <vt:lpstr>Conosciamo i blue-bot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Sul tappeto  dei numeri</vt:lpstr>
      <vt:lpstr>Presentazione standard di PowerPoint</vt:lpstr>
      <vt:lpstr>Ed anche su quello della fattoria</vt:lpstr>
      <vt:lpstr>Presentazione standard di PowerPoint</vt:lpstr>
      <vt:lpstr>Finalmente ci siamo! Giorno 21 maggio 2018 ore 9.30 aula «Atelier Creativi» PROGRAMMATORE PER UN GIORNO</vt:lpstr>
      <vt:lpstr>Presentazione standard di PowerPoint</vt:lpstr>
      <vt:lpstr>Presentazione standard di PowerPoint</vt:lpstr>
      <vt:lpstr>Presentazione standard di PowerPoint</vt:lpstr>
      <vt:lpstr>Quest’ultima esperienza è stata molto eccitante e coinvolgente per i bambini che  hanno dimostrato di aver pienamente interiorizzato quanto proposto in un diversi mesi di lavoro durante questo progetto dedicato alla robotica educativa. Anche per me insegnante è stato molto emozionante vedere l’empatia che si è creata tra loro e la capacità di tradurre gli obiettivi acquisiti in competenze, con grande spirito di collaborazione, interazione positiva, abilità ed entusiasmo nel sentirsi: ” MAESTRI DI CODING PER UN GIORNO”.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ATELIER CREATIVI</dc:title>
  <dc:creator>Simonetta</dc:creator>
  <cp:lastModifiedBy>Simonetta</cp:lastModifiedBy>
  <cp:revision>22</cp:revision>
  <dcterms:created xsi:type="dcterms:W3CDTF">2018-06-16T11:15:13Z</dcterms:created>
  <dcterms:modified xsi:type="dcterms:W3CDTF">2018-06-18T12:38:49Z</dcterms:modified>
</cp:coreProperties>
</file>