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6858000" cx="12192000"/>
  <p:notesSz cx="6858000" cy="9144000"/>
  <p:embeddedFontLst>
    <p:embeddedFont>
      <p:font typeface="Schoolbell"/>
      <p:regular r:id="rId28"/>
    </p:embeddedFont>
    <p:embeddedFont>
      <p:font typeface="Century Gothic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3" roundtripDataSignature="AMtx7mgKQUz/Kh1Gdt8z54zPDXs/1b/1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Schoolbell-regular.fntdata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CenturyGothic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CenturyGothic-italic.fntdata"/><Relationship Id="rId30" Type="http://schemas.openxmlformats.org/officeDocument/2006/relationships/font" Target="fonts/CenturyGothic-bold.fntdata"/><Relationship Id="rId11" Type="http://schemas.openxmlformats.org/officeDocument/2006/relationships/slide" Target="slides/slide7.xml"/><Relationship Id="rId33" Type="http://customschemas.google.com/relationships/presentationmetadata" Target="metadata"/><Relationship Id="rId10" Type="http://schemas.openxmlformats.org/officeDocument/2006/relationships/slide" Target="slides/slide6.xml"/><Relationship Id="rId32" Type="http://schemas.openxmlformats.org/officeDocument/2006/relationships/font" Target="fonts/CenturyGothic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titolo" type="title">
  <p:cSld name="TITLE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5"/>
          <p:cNvSpPr txBox="1"/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5"/>
          <p:cNvSpPr txBox="1"/>
          <p:nvPr>
            <p:ph idx="1" type="subTitle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p25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5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5"/>
          <p:cNvSpPr/>
          <p:nvPr/>
        </p:nvSpPr>
        <p:spPr>
          <a:xfrm>
            <a:off x="0" y="4323810"/>
            <a:ext cx="1744652" cy="778589"/>
          </a:xfrm>
          <a:custGeom>
            <a:rect b="b" l="l" r="r" t="t"/>
            <a:pathLst>
              <a:path extrusionOk="0" h="166" w="372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25"/>
          <p:cNvSpPr txBox="1"/>
          <p:nvPr>
            <p:ph idx="12" type="sldNum"/>
          </p:nvPr>
        </p:nvSpPr>
        <p:spPr>
          <a:xfrm>
            <a:off x="531812" y="4529540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olo e sottotitolo">
  <p:cSld name="Titolo e sottotitolo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4"/>
          <p:cNvSpPr txBox="1"/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4"/>
          <p:cNvSpPr txBox="1"/>
          <p:nvPr>
            <p:ph idx="1" type="body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7" name="Google Shape;107;p34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34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4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4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itazione con didascalia">
  <p:cSld name="Citazione con didascalia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5"/>
          <p:cNvSpPr txBox="1"/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5"/>
          <p:cNvSpPr txBox="1"/>
          <p:nvPr>
            <p:ph idx="1" type="body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14" name="Google Shape;114;p35"/>
          <p:cNvSpPr txBox="1"/>
          <p:nvPr>
            <p:ph idx="2" type="body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35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5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5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35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19" name="Google Shape;119;p35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0" name="Google Shape;120;p35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cheda nome">
  <p:cSld name="Scheda nome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6"/>
          <p:cNvSpPr txBox="1"/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4800"/>
              <a:buFont typeface="Century Gothic"/>
              <a:buNone/>
              <a:defRPr b="0"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6"/>
          <p:cNvSpPr txBox="1"/>
          <p:nvPr>
            <p:ph idx="1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24" name="Google Shape;124;p36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36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6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36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cheda nome citazione">
  <p:cSld name="Scheda nome citazione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7"/>
          <p:cNvSpPr txBox="1"/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7"/>
          <p:cNvSpPr txBox="1"/>
          <p:nvPr>
            <p:ph idx="1" type="body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31" name="Google Shape;131;p37"/>
          <p:cNvSpPr txBox="1"/>
          <p:nvPr>
            <p:ph idx="2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32" name="Google Shape;132;p37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7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37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37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36" name="Google Shape;136;p37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37" name="Google Shape;137;p3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o o falso">
  <p:cSld name="Vero o falso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8"/>
          <p:cNvSpPr txBox="1"/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4800"/>
              <a:buFont typeface="Century Gothic"/>
              <a:buNone/>
              <a:defRPr b="0"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38"/>
          <p:cNvSpPr txBox="1"/>
          <p:nvPr>
            <p:ph idx="1" type="body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41" name="Google Shape;141;p38"/>
          <p:cNvSpPr txBox="1"/>
          <p:nvPr>
            <p:ph idx="2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42" name="Google Shape;142;p38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38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38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38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olo e testo verticale" type="vertTx">
  <p:cSld name="VERTICAL_TEX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9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39"/>
          <p:cNvSpPr txBox="1"/>
          <p:nvPr>
            <p:ph idx="1" type="body"/>
          </p:nvPr>
        </p:nvSpPr>
        <p:spPr>
          <a:xfrm rot="5400000">
            <a:off x="5103812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49" name="Google Shape;149;p39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39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39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39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olo e testo verticale" type="vertTitleAndTx">
  <p:cSld name="VERTICAL_TITLE_AND_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0"/>
          <p:cNvSpPr txBox="1"/>
          <p:nvPr>
            <p:ph type="title"/>
          </p:nvPr>
        </p:nvSpPr>
        <p:spPr>
          <a:xfrm rot="5400000">
            <a:off x="7756704" y="2165513"/>
            <a:ext cx="5283817" cy="2207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40"/>
          <p:cNvSpPr txBox="1"/>
          <p:nvPr>
            <p:ph idx="1" type="body"/>
          </p:nvPr>
        </p:nvSpPr>
        <p:spPr>
          <a:xfrm rot="5400000">
            <a:off x="3185803" y="30814"/>
            <a:ext cx="5283817" cy="6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56" name="Google Shape;156;p40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40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40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40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olo e contenuto" type="obj">
  <p:cSld name="OBJEC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6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6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48" name="Google Shape;48;p26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6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6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26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testazione sezione" type="secHead">
  <p:cSld name="SECTION_HEAD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7"/>
          <p:cNvSpPr txBox="1"/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7"/>
          <p:cNvSpPr txBox="1"/>
          <p:nvPr>
            <p:ph idx="1" type="body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5" name="Google Shape;55;p27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7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27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ue contenuti" type="twoObj">
  <p:cSld name="TWO_OBJECT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8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8"/>
          <p:cNvSpPr txBox="1"/>
          <p:nvPr>
            <p:ph idx="1" type="body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62" name="Google Shape;62;p28"/>
          <p:cNvSpPr txBox="1"/>
          <p:nvPr>
            <p:ph idx="2" type="body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63" name="Google Shape;63;p28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8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8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28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fronto" type="twoTxTwoObj">
  <p:cSld name="TWO_OBJECTS_WITH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9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9"/>
          <p:cNvSpPr txBox="1"/>
          <p:nvPr>
            <p:ph idx="1" type="body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0" name="Google Shape;70;p29"/>
          <p:cNvSpPr txBox="1"/>
          <p:nvPr>
            <p:ph idx="2" type="body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71" name="Google Shape;71;p29"/>
          <p:cNvSpPr txBox="1"/>
          <p:nvPr>
            <p:ph idx="3" type="body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2" name="Google Shape;72;p29"/>
          <p:cNvSpPr txBox="1"/>
          <p:nvPr>
            <p:ph idx="4" type="body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73" name="Google Shape;73;p29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9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9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29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olo titolo" type="titleOnly">
  <p:cSld name="TITLE_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0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0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0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0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30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uota" type="blank">
  <p:cSld name="BLANK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1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1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1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31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uto con didascalia" type="objTx">
  <p:cSld name="OBJECT_WITH_CAPTION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2"/>
          <p:cNvSpPr txBox="1"/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2000"/>
              <a:buFont typeface="Century Gothic"/>
              <a:buNone/>
              <a:defRPr b="0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2"/>
          <p:cNvSpPr txBox="1"/>
          <p:nvPr>
            <p:ph idx="1" type="body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91" name="Google Shape;91;p32"/>
          <p:cNvSpPr txBox="1"/>
          <p:nvPr>
            <p:ph idx="2" type="body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92" name="Google Shape;92;p32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2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2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2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magine con didascalia" type="picTx">
  <p:cSld name="PICTURE_WITH_CAPTION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3"/>
          <p:cNvSpPr txBox="1"/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3"/>
          <p:cNvSpPr/>
          <p:nvPr>
            <p:ph idx="2" type="pic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9" name="Google Shape;99;p33"/>
          <p:cNvSpPr txBox="1"/>
          <p:nvPr>
            <p:ph idx="1" type="body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00" name="Google Shape;100;p33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3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3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3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C4DCE3"/>
            </a:gs>
          </a:gsLst>
          <a:lin ang="540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24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7" name="Google Shape;7;p24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" name="Google Shape;8;p24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24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" name="Google Shape;10;p24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24"/>
            <p:cNvSpPr/>
            <p:nvPr/>
          </p:nvSpPr>
          <p:spPr>
            <a:xfrm>
              <a:off x="2573338" y="2817813"/>
              <a:ext cx="700088" cy="2835275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4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4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4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4"/>
            <p:cNvSpPr/>
            <p:nvPr/>
          </p:nvSpPr>
          <p:spPr>
            <a:xfrm>
              <a:off x="3148013" y="1282700"/>
              <a:ext cx="1768475" cy="3448050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4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4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4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" name="Google Shape;19;p24"/>
          <p:cNvGrpSpPr/>
          <p:nvPr/>
        </p:nvGrpSpPr>
        <p:grpSpPr>
          <a:xfrm>
            <a:off x="27222" y="157"/>
            <a:ext cx="2356674" cy="6853096"/>
            <a:chOff x="6627813" y="195610"/>
            <a:chExt cx="1952625" cy="5678141"/>
          </a:xfrm>
        </p:grpSpPr>
        <p:sp>
          <p:nvSpPr>
            <p:cNvPr id="20" name="Google Shape;20;p24"/>
            <p:cNvSpPr/>
            <p:nvPr/>
          </p:nvSpPr>
          <p:spPr>
            <a:xfrm>
              <a:off x="6627813" y="195610"/>
              <a:ext cx="409575" cy="3646488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4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4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4"/>
            <p:cNvSpPr/>
            <p:nvPr/>
          </p:nvSpPr>
          <p:spPr>
            <a:xfrm>
              <a:off x="7037388" y="3811588"/>
              <a:ext cx="457200" cy="1852613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4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4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4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4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4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4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4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4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" name="Google Shape;32;p24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24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4" name="Google Shape;34;p24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5" name="Google Shape;35;p24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6" name="Google Shape;36;p24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7" name="Google Shape;37;p24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26.png"/><Relationship Id="rId5" Type="http://schemas.openxmlformats.org/officeDocument/2006/relationships/image" Target="../media/image30.jpg"/><Relationship Id="rId6" Type="http://schemas.openxmlformats.org/officeDocument/2006/relationships/image" Target="../media/image36.gif"/><Relationship Id="rId7" Type="http://schemas.openxmlformats.org/officeDocument/2006/relationships/image" Target="../media/image3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33.png"/><Relationship Id="rId5" Type="http://schemas.openxmlformats.org/officeDocument/2006/relationships/image" Target="../media/image31.png"/><Relationship Id="rId6" Type="http://schemas.openxmlformats.org/officeDocument/2006/relationships/image" Target="../media/image4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35.png"/><Relationship Id="rId5" Type="http://schemas.openxmlformats.org/officeDocument/2006/relationships/image" Target="../media/image19.png"/><Relationship Id="rId6" Type="http://schemas.openxmlformats.org/officeDocument/2006/relationships/image" Target="../media/image34.png"/><Relationship Id="rId7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32.png"/><Relationship Id="rId5" Type="http://schemas.openxmlformats.org/officeDocument/2006/relationships/image" Target="../media/image4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9.jpg"/><Relationship Id="rId4" Type="http://schemas.openxmlformats.org/officeDocument/2006/relationships/image" Target="../media/image44.png"/><Relationship Id="rId5" Type="http://schemas.openxmlformats.org/officeDocument/2006/relationships/image" Target="../media/image38.png"/><Relationship Id="rId6" Type="http://schemas.openxmlformats.org/officeDocument/2006/relationships/image" Target="../media/image4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67.png"/><Relationship Id="rId6" Type="http://schemas.openxmlformats.org/officeDocument/2006/relationships/image" Target="../media/image40.png"/><Relationship Id="rId7" Type="http://schemas.openxmlformats.org/officeDocument/2006/relationships/image" Target="../media/image46.png"/><Relationship Id="rId8" Type="http://schemas.openxmlformats.org/officeDocument/2006/relationships/image" Target="../media/image4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1.png"/><Relationship Id="rId4" Type="http://schemas.openxmlformats.org/officeDocument/2006/relationships/image" Target="../media/image64.png"/><Relationship Id="rId5" Type="http://schemas.openxmlformats.org/officeDocument/2006/relationships/image" Target="../media/image11.png"/><Relationship Id="rId6" Type="http://schemas.openxmlformats.org/officeDocument/2006/relationships/image" Target="../media/image4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1.png"/><Relationship Id="rId4" Type="http://schemas.openxmlformats.org/officeDocument/2006/relationships/image" Target="../media/image66.png"/><Relationship Id="rId5" Type="http://schemas.openxmlformats.org/officeDocument/2006/relationships/image" Target="../media/image41.png"/><Relationship Id="rId6" Type="http://schemas.openxmlformats.org/officeDocument/2006/relationships/image" Target="../media/image6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1.png"/><Relationship Id="rId4" Type="http://schemas.openxmlformats.org/officeDocument/2006/relationships/image" Target="../media/image54.png"/><Relationship Id="rId5" Type="http://schemas.openxmlformats.org/officeDocument/2006/relationships/image" Target="../media/image5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1.png"/><Relationship Id="rId4" Type="http://schemas.openxmlformats.org/officeDocument/2006/relationships/image" Target="../media/image5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0.png"/><Relationship Id="rId4" Type="http://schemas.openxmlformats.org/officeDocument/2006/relationships/image" Target="../media/image52.png"/><Relationship Id="rId5" Type="http://schemas.openxmlformats.org/officeDocument/2006/relationships/image" Target="../media/image38.png"/><Relationship Id="rId6" Type="http://schemas.openxmlformats.org/officeDocument/2006/relationships/image" Target="../media/image9.png"/><Relationship Id="rId7" Type="http://schemas.openxmlformats.org/officeDocument/2006/relationships/image" Target="../media/image6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3.jpg"/><Relationship Id="rId4" Type="http://schemas.openxmlformats.org/officeDocument/2006/relationships/image" Target="../media/image58.png"/><Relationship Id="rId5" Type="http://schemas.openxmlformats.org/officeDocument/2006/relationships/image" Target="../media/image60.gif"/><Relationship Id="rId6" Type="http://schemas.openxmlformats.org/officeDocument/2006/relationships/image" Target="../media/image65.png"/><Relationship Id="rId7" Type="http://schemas.openxmlformats.org/officeDocument/2006/relationships/image" Target="../media/image6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9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7.png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3.png"/><Relationship Id="rId5" Type="http://schemas.openxmlformats.org/officeDocument/2006/relationships/image" Target="../media/image6.png"/><Relationship Id="rId6" Type="http://schemas.openxmlformats.org/officeDocument/2006/relationships/image" Target="../media/image10.png"/><Relationship Id="rId7" Type="http://schemas.openxmlformats.org/officeDocument/2006/relationships/image" Target="../media/image1.png"/><Relationship Id="rId8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3.png"/><Relationship Id="rId5" Type="http://schemas.openxmlformats.org/officeDocument/2006/relationships/image" Target="../media/image14.png"/><Relationship Id="rId6" Type="http://schemas.openxmlformats.org/officeDocument/2006/relationships/image" Target="../media/image20.png"/><Relationship Id="rId7" Type="http://schemas.openxmlformats.org/officeDocument/2006/relationships/image" Target="../media/image23.png"/><Relationship Id="rId8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9.png"/><Relationship Id="rId6" Type="http://schemas.openxmlformats.org/officeDocument/2006/relationships/image" Target="../media/image3.png"/><Relationship Id="rId7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3.png"/><Relationship Id="rId5" Type="http://schemas.openxmlformats.org/officeDocument/2006/relationships/image" Target="../media/image16.jpg"/><Relationship Id="rId6" Type="http://schemas.openxmlformats.org/officeDocument/2006/relationships/image" Target="../media/image24.png"/><Relationship Id="rId7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25.png"/><Relationship Id="rId6" Type="http://schemas.openxmlformats.org/officeDocument/2006/relationships/image" Target="../media/image15.png"/><Relationship Id="rId7" Type="http://schemas.openxmlformats.org/officeDocument/2006/relationships/image" Target="../media/image22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6.png"/><Relationship Id="rId6" Type="http://schemas.openxmlformats.org/officeDocument/2006/relationships/image" Target="../media/image2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9.gif"/><Relationship Id="rId4" Type="http://schemas.openxmlformats.org/officeDocument/2006/relationships/image" Target="../media/image6.png"/><Relationship Id="rId5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"/>
          <p:cNvSpPr txBox="1"/>
          <p:nvPr>
            <p:ph type="ctrTitle"/>
          </p:nvPr>
        </p:nvSpPr>
        <p:spPr>
          <a:xfrm>
            <a:off x="2774743" y="2050774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5400"/>
              <a:buFont typeface="Schoolbell"/>
              <a:buNone/>
            </a:pPr>
            <a:r>
              <a:rPr b="1" lang="it-IT">
                <a:latin typeface="Schoolbell"/>
                <a:ea typeface="Schoolbell"/>
                <a:cs typeface="Schoolbell"/>
                <a:sym typeface="Schoolbell"/>
              </a:rPr>
              <a:t>LA CONSERVAZIONE DEGLI ALIMENTI</a:t>
            </a:r>
            <a:endParaRPr/>
          </a:p>
        </p:txBody>
      </p:sp>
      <p:sp>
        <p:nvSpPr>
          <p:cNvPr id="165" name="Google Shape;165;p1"/>
          <p:cNvSpPr txBox="1"/>
          <p:nvPr/>
        </p:nvSpPr>
        <p:spPr>
          <a:xfrm>
            <a:off x="4704522" y="4572000"/>
            <a:ext cx="278295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800" u="none" cap="none" strike="noStrike">
                <a:solidFill>
                  <a:srgbClr val="0070C0"/>
                </a:solidFill>
                <a:latin typeface="Schoolbell"/>
                <a:ea typeface="Schoolbell"/>
                <a:cs typeface="Schoolbell"/>
                <a:sym typeface="Schoolbell"/>
              </a:rPr>
              <a:t>Sara Piantoni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0"/>
          <p:cNvSpPr txBox="1"/>
          <p:nvPr>
            <p:ph type="title"/>
          </p:nvPr>
        </p:nvSpPr>
        <p:spPr>
          <a:xfrm>
            <a:off x="2142351" y="489017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Schoolbell"/>
              <a:buNone/>
            </a:pPr>
            <a:r>
              <a:rPr b="1" lang="it-IT">
                <a:solidFill>
                  <a:srgbClr val="FF0000"/>
                </a:solidFill>
                <a:latin typeface="Schoolbell"/>
                <a:ea typeface="Schoolbell"/>
                <a:cs typeface="Schoolbell"/>
                <a:sym typeface="Schoolbell"/>
              </a:rPr>
              <a:t>AFFUMICATURA (fisico)</a:t>
            </a:r>
            <a:endParaRPr/>
          </a:p>
        </p:txBody>
      </p:sp>
      <p:sp>
        <p:nvSpPr>
          <p:cNvPr id="320" name="Google Shape;320;p10"/>
          <p:cNvSpPr txBox="1"/>
          <p:nvPr>
            <p:ph idx="1" type="body"/>
          </p:nvPr>
        </p:nvSpPr>
        <p:spPr>
          <a:xfrm>
            <a:off x="2138638" y="1997757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it-IT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Usata comunemente per alimenti come salmone, scamorza o speck</a:t>
            </a:r>
            <a:endParaRPr>
              <a:solidFill>
                <a:schemeClr val="dk1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it-IT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Si usano i </a:t>
            </a:r>
            <a:r>
              <a:rPr b="1" lang="it-IT" u="sng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fumi</a:t>
            </a:r>
            <a:r>
              <a:rPr lang="it-IT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 prodotti dalla lenta combustione di diversi legni</a:t>
            </a:r>
            <a:endParaRPr/>
          </a:p>
        </p:txBody>
      </p:sp>
      <p:pic>
        <p:nvPicPr>
          <p:cNvPr descr="BBQ BBQ Griller Barbecue Grill a base di carne Body neonato a ..." id="321" name="Google Shape;32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692983">
            <a:off x="6673610" y="5091702"/>
            <a:ext cx="2094382" cy="2094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05441" y="316831"/>
            <a:ext cx="1755800" cy="1761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26727" y="150771"/>
            <a:ext cx="1143371" cy="11473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moked &quot;scamorza&quot; cheese. — Stock Vector © milla74 #4026730" id="324" name="Google Shape;324;p10"/>
          <p:cNvPicPr preferRelativeResize="0"/>
          <p:nvPr/>
        </p:nvPicPr>
        <p:blipFill rotWithShape="1">
          <a:blip r:embed="rId5">
            <a:alphaModFix/>
          </a:blip>
          <a:srcRect b="6666" l="1305" r="2464" t="6570"/>
          <a:stretch/>
        </p:blipFill>
        <p:spPr>
          <a:xfrm>
            <a:off x="4783721" y="2411896"/>
            <a:ext cx="2057775" cy="13914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uaderno a quadretti - scienze_alimentaione" id="325" name="Google Shape;325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7378987">
            <a:off x="9601741" y="3758378"/>
            <a:ext cx="1626342" cy="9783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🚬 Sigaretta Emoji" id="326" name="Google Shape;326;p10"/>
          <p:cNvPicPr preferRelativeResize="0"/>
          <p:nvPr/>
        </p:nvPicPr>
        <p:blipFill rotWithShape="1">
          <a:blip r:embed="rId7">
            <a:alphaModFix/>
          </a:blip>
          <a:srcRect b="44035" l="60328" r="0" t="0"/>
          <a:stretch/>
        </p:blipFill>
        <p:spPr>
          <a:xfrm flipH="1">
            <a:off x="10677918" y="2219908"/>
            <a:ext cx="752240" cy="15074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7" name="Google Shape;327;p10"/>
          <p:cNvCxnSpPr/>
          <p:nvPr/>
        </p:nvCxnSpPr>
        <p:spPr>
          <a:xfrm>
            <a:off x="3964056" y="4322142"/>
            <a:ext cx="0" cy="609323"/>
          </a:xfrm>
          <a:prstGeom prst="straightConnector1">
            <a:avLst/>
          </a:prstGeom>
          <a:noFill/>
          <a:ln cap="rnd" cmpd="sng" w="222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38100" rotWithShape="0" dir="5400000" dist="25400">
              <a:srgbClr val="000000">
                <a:alpha val="24705"/>
              </a:srgbClr>
            </a:outerShdw>
          </a:effectLst>
        </p:spPr>
      </p:cxnSp>
      <p:sp>
        <p:nvSpPr>
          <p:cNvPr id="328" name="Google Shape;328;p10"/>
          <p:cNvSpPr txBox="1"/>
          <p:nvPr/>
        </p:nvSpPr>
        <p:spPr>
          <a:xfrm>
            <a:off x="2138638" y="4965558"/>
            <a:ext cx="758812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Tossici solo per i microrganismi e, in quanto penetrano nell’alimento, ne impediscono lo sviluppo.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1"/>
          <p:cNvSpPr txBox="1"/>
          <p:nvPr>
            <p:ph type="title"/>
          </p:nvPr>
        </p:nvSpPr>
        <p:spPr>
          <a:xfrm>
            <a:off x="2138638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Schoolbell"/>
              <a:buNone/>
            </a:pPr>
            <a:r>
              <a:rPr b="1" lang="it-IT">
                <a:solidFill>
                  <a:srgbClr val="002060"/>
                </a:solidFill>
                <a:latin typeface="Schoolbell"/>
                <a:ea typeface="Schoolbell"/>
                <a:cs typeface="Schoolbell"/>
                <a:sym typeface="Schoolbell"/>
              </a:rPr>
              <a:t>ESSICCAZIONE (fisico)</a:t>
            </a:r>
            <a:endParaRPr/>
          </a:p>
        </p:txBody>
      </p:sp>
      <p:sp>
        <p:nvSpPr>
          <p:cNvPr id="334" name="Google Shape;334;p11"/>
          <p:cNvSpPr txBox="1"/>
          <p:nvPr>
            <p:ph idx="1" type="body"/>
          </p:nvPr>
        </p:nvSpPr>
        <p:spPr>
          <a:xfrm>
            <a:off x="1966360" y="2001078"/>
            <a:ext cx="9602788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it-IT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Gli alimenti vengono esposti all’aria aperta e perdono gran parte dell’acqua 🡪 si crea un ambiente sfavorevole allo sviluppo dei germi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it-IT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L’essiccazione è usata per la frutta secca (prugne, albicocche), i legumi secchi e i funghi secchi (in Norvegia anche per lo stoccafisso , un merluzzo che viene fatto essiccare) </a:t>
            </a:r>
            <a:endParaRPr>
              <a:solidFill>
                <a:schemeClr val="dk1"/>
              </a:solidFill>
              <a:latin typeface="Schoolbell"/>
              <a:ea typeface="Schoolbell"/>
              <a:cs typeface="Schoolbell"/>
              <a:sym typeface="Schoolbell"/>
            </a:endParaRPr>
          </a:p>
        </p:txBody>
      </p:sp>
      <p:pic>
        <p:nvPicPr>
          <p:cNvPr descr="Sagome di Goccia d'acqua - Silhouette vettoriali gratis | Creazilla" id="335" name="Google Shape;33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01424">
            <a:off x="8941230" y="285597"/>
            <a:ext cx="735190" cy="13796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agome di Goccia d'acqua - Silhouette vettoriali gratis | Creazilla" id="336" name="Google Shape;33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-1839724">
            <a:off x="9777512" y="473481"/>
            <a:ext cx="769938" cy="13796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7" name="Google Shape;337;p11"/>
          <p:cNvCxnSpPr/>
          <p:nvPr/>
        </p:nvCxnSpPr>
        <p:spPr>
          <a:xfrm>
            <a:off x="8888164" y="533724"/>
            <a:ext cx="2162161" cy="1203261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8" name="Google Shape;338;p11"/>
          <p:cNvCxnSpPr/>
          <p:nvPr/>
        </p:nvCxnSpPr>
        <p:spPr>
          <a:xfrm flipH="1">
            <a:off x="8888164" y="576071"/>
            <a:ext cx="1598608" cy="1160914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Interaktiver Saisonkalender: Wann haben welche Obst- und ..." id="339" name="Google Shape;33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15786" y="3272382"/>
            <a:ext cx="3609637" cy="36096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ggiornamento funghi 10 Novembre 2018 – funghimagazine.it" id="340" name="Google Shape;340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74975" y="3232411"/>
            <a:ext cx="3163577" cy="3411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gumi palettina png – F.lli Marconi" id="341" name="Google Shape;341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987245">
            <a:off x="4809042" y="3109173"/>
            <a:ext cx="4515071" cy="4515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2"/>
          <p:cNvSpPr txBox="1"/>
          <p:nvPr>
            <p:ph idx="1" type="body"/>
          </p:nvPr>
        </p:nvSpPr>
        <p:spPr>
          <a:xfrm>
            <a:off x="2120793" y="1997822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it-IT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La liofilizzazione permette di disidratare completamente l’alimento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it-IT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Per eliminare completamente l’acqua dal prodotto, esso deve subire un processo di congelamento rapido (-40° C), per poi passare ad un riscaldamento sottovuoto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it-IT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Alla fine si ottiene una polvere che viene confezionata in buste o barattoli sottovuoto e, al momento del consumo, basta aggiungerci acqua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it-IT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Usata soprattutto (essendo un trattamento costoso) per latte, succhi di frutta o caffè</a:t>
            </a:r>
            <a:endParaRPr/>
          </a:p>
        </p:txBody>
      </p:sp>
      <p:sp>
        <p:nvSpPr>
          <p:cNvPr id="347" name="Google Shape;347;p12"/>
          <p:cNvSpPr txBox="1"/>
          <p:nvPr>
            <p:ph type="title"/>
          </p:nvPr>
        </p:nvSpPr>
        <p:spPr>
          <a:xfrm>
            <a:off x="2211475" y="721134"/>
            <a:ext cx="8912225" cy="1281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Schoolbell"/>
              <a:buNone/>
            </a:pPr>
            <a:r>
              <a:rPr b="1" lang="it-IT">
                <a:solidFill>
                  <a:srgbClr val="002060"/>
                </a:solidFill>
                <a:latin typeface="Schoolbell"/>
                <a:ea typeface="Schoolbell"/>
                <a:cs typeface="Schoolbell"/>
                <a:sym typeface="Schoolbell"/>
              </a:rPr>
              <a:t>LIOFILIZZAZIONE (fisico)</a:t>
            </a:r>
            <a:endParaRPr/>
          </a:p>
        </p:txBody>
      </p:sp>
      <p:pic>
        <p:nvPicPr>
          <p:cNvPr descr="Sagome di Goccia d'acqua - Silhouette vettoriali gratis | Creazilla" id="348" name="Google Shape;34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01424">
            <a:off x="9603840" y="256938"/>
            <a:ext cx="735190" cy="13796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agome di Goccia d'acqua - Silhouette vettoriali gratis | Creazilla" id="349" name="Google Shape;34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-1839724">
            <a:off x="10356816" y="574604"/>
            <a:ext cx="769938" cy="13796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0" name="Google Shape;350;p12"/>
          <p:cNvCxnSpPr/>
          <p:nvPr/>
        </p:nvCxnSpPr>
        <p:spPr>
          <a:xfrm flipH="1">
            <a:off x="9437585" y="645749"/>
            <a:ext cx="1598608" cy="1160914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1" name="Google Shape;351;p12"/>
          <p:cNvCxnSpPr/>
          <p:nvPr/>
        </p:nvCxnSpPr>
        <p:spPr>
          <a:xfrm>
            <a:off x="9437585" y="619365"/>
            <a:ext cx="2162161" cy="1203261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Caffè Prima Colazione Drink - Grafica vettoriale gratuita su Pixabay" id="352" name="Google Shape;35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38159" y="4704522"/>
            <a:ext cx="1803538" cy="21534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imbolo di latte | Immagini vettoriali gratuiti" id="353" name="Google Shape;353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60374" y="4510390"/>
            <a:ext cx="2128764" cy="2347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88346" y="5456821"/>
            <a:ext cx="1036410" cy="49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rink, juice, juice box, kids drink icon" id="355" name="Google Shape;355;p12"/>
          <p:cNvPicPr preferRelativeResize="0"/>
          <p:nvPr/>
        </p:nvPicPr>
        <p:blipFill rotWithShape="1">
          <a:blip r:embed="rId7">
            <a:alphaModFix/>
          </a:blip>
          <a:srcRect b="2566" l="24909" r="25578" t="4975"/>
          <a:stretch/>
        </p:blipFill>
        <p:spPr>
          <a:xfrm>
            <a:off x="9437585" y="4513646"/>
            <a:ext cx="1176164" cy="2196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3"/>
          <p:cNvSpPr txBox="1"/>
          <p:nvPr>
            <p:ph idx="1" type="body"/>
          </p:nvPr>
        </p:nvSpPr>
        <p:spPr>
          <a:xfrm>
            <a:off x="2311049" y="1960717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it-IT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Con la concentrazione si fa evaporare una parte dell’acqua presente negli alimenti, anche se la sua quantità seppur ridotta, rimane troppo elevata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it-IT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Solitamente gli alimenti sottoposti alla concentrazione subiscono ulteriori trattamenti riguardanti la conservazione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it-IT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Gli alimenti che subiscono la concentrazione acquisiscono il vantaggio di occupare meno spazio e di pesare meno</a:t>
            </a:r>
            <a:endParaRPr/>
          </a:p>
        </p:txBody>
      </p:sp>
      <p:sp>
        <p:nvSpPr>
          <p:cNvPr id="361" name="Google Shape;361;p13"/>
          <p:cNvSpPr txBox="1"/>
          <p:nvPr>
            <p:ph type="title"/>
          </p:nvPr>
        </p:nvSpPr>
        <p:spPr>
          <a:xfrm>
            <a:off x="2592388" y="623888"/>
            <a:ext cx="8912225" cy="1281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Schoolbell"/>
              <a:buNone/>
            </a:pPr>
            <a:r>
              <a:rPr b="1" lang="it-IT">
                <a:solidFill>
                  <a:srgbClr val="002060"/>
                </a:solidFill>
                <a:latin typeface="Schoolbell"/>
                <a:ea typeface="Schoolbell"/>
                <a:cs typeface="Schoolbell"/>
                <a:sym typeface="Schoolbell"/>
              </a:rPr>
              <a:t>CONCENTRAZIONE (fisico)</a:t>
            </a:r>
            <a:endParaRPr/>
          </a:p>
        </p:txBody>
      </p:sp>
      <p:pic>
        <p:nvPicPr>
          <p:cNvPr descr="Sagome di Goccia d'acqua - Silhouette vettoriali gratis | Creazilla" id="362" name="Google Shape;36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01424">
            <a:off x="9765867" y="256938"/>
            <a:ext cx="735190" cy="13796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agome di Goccia d'acqua - Silhouette vettoriali gratis | Creazilla" id="363" name="Google Shape;36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-1839724">
            <a:off x="10436696" y="539743"/>
            <a:ext cx="769938" cy="13796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4" name="Google Shape;364;p13"/>
          <p:cNvCxnSpPr/>
          <p:nvPr/>
        </p:nvCxnSpPr>
        <p:spPr>
          <a:xfrm flipH="1">
            <a:off x="9599612" y="568171"/>
            <a:ext cx="1598608" cy="1160914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5" name="Google Shape;365;p13"/>
          <p:cNvCxnSpPr/>
          <p:nvPr/>
        </p:nvCxnSpPr>
        <p:spPr>
          <a:xfrm>
            <a:off x="9586231" y="627952"/>
            <a:ext cx="2162161" cy="1203261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Bilancia Disegno Da Colorare" id="366" name="Google Shape;36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8173329" y="3849528"/>
            <a:ext cx="2825803" cy="29337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7" name="Google Shape;367;p13"/>
          <p:cNvCxnSpPr/>
          <p:nvPr/>
        </p:nvCxnSpPr>
        <p:spPr>
          <a:xfrm>
            <a:off x="6930887" y="3849528"/>
            <a:ext cx="1828800" cy="1491593"/>
          </a:xfrm>
          <a:prstGeom prst="straightConnector1">
            <a:avLst/>
          </a:prstGeom>
          <a:noFill/>
          <a:ln cap="rnd" cmpd="sng" w="222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38100" rotWithShape="0" dir="5400000" dist="25400">
              <a:srgbClr val="000000">
                <a:alpha val="24705"/>
              </a:srgbClr>
            </a:outerShdw>
          </a:effectLst>
        </p:spPr>
      </p:cxnSp>
      <p:pic>
        <p:nvPicPr>
          <p:cNvPr descr="Freccia disegno png 4 » PNG Image" id="368" name="Google Shape;368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24749" y="4534430"/>
            <a:ext cx="1828800" cy="15638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ccia disegno png 4 » PNG Image" id="369" name="Google Shape;369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4677818" y="4534429"/>
            <a:ext cx="1828800" cy="15638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0" name="Google Shape;370;p13"/>
          <p:cNvCxnSpPr/>
          <p:nvPr/>
        </p:nvCxnSpPr>
        <p:spPr>
          <a:xfrm>
            <a:off x="4495365" y="3980286"/>
            <a:ext cx="0" cy="615038"/>
          </a:xfrm>
          <a:prstGeom prst="straightConnector1">
            <a:avLst/>
          </a:prstGeom>
          <a:noFill/>
          <a:ln cap="rnd" cmpd="sng" w="222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38100" rotWithShape="0" dir="5400000" dist="25400">
              <a:srgbClr val="000000">
                <a:alpha val="24705"/>
              </a:srgbClr>
            </a:outerShdw>
          </a:effectLst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4"/>
          <p:cNvSpPr txBox="1"/>
          <p:nvPr>
            <p:ph type="title"/>
          </p:nvPr>
        </p:nvSpPr>
        <p:spPr>
          <a:xfrm>
            <a:off x="2327882" y="637362"/>
            <a:ext cx="9201510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Schoolbell"/>
              <a:buNone/>
            </a:pPr>
            <a:r>
              <a:rPr b="1" lang="it-IT">
                <a:solidFill>
                  <a:srgbClr val="FFC000"/>
                </a:solidFill>
                <a:latin typeface="Schoolbell"/>
                <a:ea typeface="Schoolbell"/>
                <a:cs typeface="Schoolbell"/>
                <a:sym typeface="Schoolbell"/>
              </a:rPr>
              <a:t>ADDITIVI (chimico artificiale)</a:t>
            </a:r>
            <a:endParaRPr/>
          </a:p>
        </p:txBody>
      </p:sp>
      <p:sp>
        <p:nvSpPr>
          <p:cNvPr id="376" name="Google Shape;376;p14"/>
          <p:cNvSpPr txBox="1"/>
          <p:nvPr>
            <p:ph idx="1" type="body"/>
          </p:nvPr>
        </p:nvSpPr>
        <p:spPr>
          <a:xfrm>
            <a:off x="2327882" y="1630016"/>
            <a:ext cx="8915400" cy="5095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it-IT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Gli additivi sono sostanze che si trovano nella maggior parte degli alimenti e che hanno il compito di prolungarne la conservazione o migliorarne aspetto e sapore</a:t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it-IT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LE «CONDIZIONI» DEGLI ADDITIVI: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it-IT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* Usarli solo se necessario, cioè se non esistono alternative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it-IT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* Deve essere dimostrata la non tossicità: devono essere innocui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it-IT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* Devono essere citati sulle confezioni (ma la legge non lo richiede)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  <a:latin typeface="Schoolbell"/>
              <a:ea typeface="Schoolbell"/>
              <a:cs typeface="Schoolbell"/>
              <a:sym typeface="Schoolbell"/>
            </a:endParaRPr>
          </a:p>
        </p:txBody>
      </p:sp>
      <p:pic>
        <p:nvPicPr>
          <p:cNvPr descr="Negocios DEL MUNDO: El mercado de aditivos para la industria ..." id="377" name="Google Shape;37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43060" y="2314309"/>
            <a:ext cx="2305879" cy="15372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odello provetta da chimico | Creare con la carta da stampare" id="378" name="Google Shape;37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580063">
            <a:off x="9843171" y="4012164"/>
            <a:ext cx="1246365" cy="16532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ímbolo tóxico | Ícone Gratis" id="379" name="Google Shape;379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849545">
            <a:off x="10236924" y="4733670"/>
            <a:ext cx="458857" cy="4588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tichetta Disegni Da Colorare - Ultra Coloring Pages" id="380" name="Google Shape;380;p14"/>
          <p:cNvPicPr preferRelativeResize="0"/>
          <p:nvPr/>
        </p:nvPicPr>
        <p:blipFill rotWithShape="1">
          <a:blip r:embed="rId6">
            <a:alphaModFix/>
          </a:blip>
          <a:srcRect b="16804" l="31081" r="30256" t="12063"/>
          <a:stretch/>
        </p:blipFill>
        <p:spPr>
          <a:xfrm rot="4803786">
            <a:off x="5506852" y="4861738"/>
            <a:ext cx="1298629" cy="2763326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14"/>
          <p:cNvSpPr txBox="1"/>
          <p:nvPr/>
        </p:nvSpPr>
        <p:spPr>
          <a:xfrm rot="-616941">
            <a:off x="4963757" y="6099109"/>
            <a:ext cx="15274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-IT" sz="1800" u="sng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ADDITIVI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5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600"/>
              <a:buFont typeface="Schoolbell"/>
              <a:buNone/>
            </a:pPr>
            <a:r>
              <a:rPr b="1" lang="it-IT">
                <a:solidFill>
                  <a:srgbClr val="00B050"/>
                </a:solidFill>
                <a:latin typeface="Schoolbell"/>
                <a:ea typeface="Schoolbell"/>
                <a:cs typeface="Schoolbell"/>
                <a:sym typeface="Schoolbell"/>
              </a:rPr>
              <a:t>ACETO (chimico naturale)</a:t>
            </a:r>
            <a:endParaRPr/>
          </a:p>
        </p:txBody>
      </p:sp>
      <p:sp>
        <p:nvSpPr>
          <p:cNvPr id="387" name="Google Shape;387;p15"/>
          <p:cNvSpPr txBox="1"/>
          <p:nvPr>
            <p:ph idx="1" type="body"/>
          </p:nvPr>
        </p:nvSpPr>
        <p:spPr>
          <a:xfrm>
            <a:off x="2613511" y="1891191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it-IT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Crea un ambiente sfavorevole e ostile alla moltiplicazione di germi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it-IT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Contiene una sostanza acida che ha discrete capacità antisettiche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it-IT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Usato soprattutto per certe verdure (sottaceti), che vengono immersi prima in acqua bollente per poi essere immersi in aceto bollente</a:t>
            </a:r>
            <a:endParaRPr/>
          </a:p>
        </p:txBody>
      </p:sp>
      <p:pic>
        <p:nvPicPr>
          <p:cNvPr descr="disegno foglie Grembiule | Spreadshirt" id="388" name="Google Shape;38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814413">
            <a:off x="8910376" y="116786"/>
            <a:ext cx="1695450" cy="1695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etriolo Cibo Verdi Una - Grafica vettoriale gratuita su Pixabay" id="389" name="Google Shape;38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977574">
            <a:off x="3104116" y="3424161"/>
            <a:ext cx="990806" cy="14182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etriolo Cibo Verdi Una - Grafica vettoriale gratuita su Pixabay" id="390" name="Google Shape;39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977574">
            <a:off x="5878915" y="3424161"/>
            <a:ext cx="990806" cy="14182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1" name="Google Shape;391;p15"/>
          <p:cNvCxnSpPr/>
          <p:nvPr/>
        </p:nvCxnSpPr>
        <p:spPr>
          <a:xfrm>
            <a:off x="3354456" y="4789616"/>
            <a:ext cx="24848" cy="528154"/>
          </a:xfrm>
          <a:prstGeom prst="straightConnector1">
            <a:avLst/>
          </a:prstGeom>
          <a:noFill/>
          <a:ln cap="rnd" cmpd="sng" w="222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38100" rotWithShape="0" dir="5400000" dist="25400">
              <a:srgbClr val="000000">
                <a:alpha val="24705"/>
              </a:srgbClr>
            </a:outerShdw>
          </a:effectLst>
        </p:spPr>
      </p:cxnSp>
      <p:cxnSp>
        <p:nvCxnSpPr>
          <p:cNvPr id="392" name="Google Shape;392;p15"/>
          <p:cNvCxnSpPr/>
          <p:nvPr/>
        </p:nvCxnSpPr>
        <p:spPr>
          <a:xfrm>
            <a:off x="6349470" y="4789616"/>
            <a:ext cx="24848" cy="528154"/>
          </a:xfrm>
          <a:prstGeom prst="straightConnector1">
            <a:avLst/>
          </a:prstGeom>
          <a:noFill/>
          <a:ln cap="rnd" cmpd="sng" w="222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38100" rotWithShape="0" dir="5400000" dist="25400">
              <a:srgbClr val="000000">
                <a:alpha val="24705"/>
              </a:srgbClr>
            </a:outerShdw>
          </a:effectLst>
        </p:spPr>
      </p:cxnSp>
      <p:pic>
        <p:nvPicPr>
          <p:cNvPr descr="Quanta acqua devono bere i bambini ogni giorno? | Viva la Mamma" id="393" name="Google Shape;393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90758" y="5317770"/>
            <a:ext cx="1348904" cy="1618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66290" y="4841579"/>
            <a:ext cx="362414" cy="72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17655" y="5169483"/>
            <a:ext cx="362414" cy="72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65210" y="4626944"/>
            <a:ext cx="362414" cy="72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5863481" y="5413232"/>
            <a:ext cx="440946" cy="72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21937" y="5426053"/>
            <a:ext cx="440946" cy="7277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ceto Balsamico Disegni Da Colorare - Ultra Coloring Pages" id="399" name="Google Shape;399;p15"/>
          <p:cNvPicPr preferRelativeResize="0"/>
          <p:nvPr/>
        </p:nvPicPr>
        <p:blipFill rotWithShape="1">
          <a:blip r:embed="rId7">
            <a:alphaModFix/>
          </a:blip>
          <a:srcRect b="8084" l="0" r="0" t="0"/>
          <a:stretch/>
        </p:blipFill>
        <p:spPr>
          <a:xfrm>
            <a:off x="5445971" y="5141911"/>
            <a:ext cx="2143704" cy="19704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E' CETRIOLI" id="400" name="Google Shape;400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907570" y="3527268"/>
            <a:ext cx="3284430" cy="328443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15"/>
          <p:cNvSpPr/>
          <p:nvPr/>
        </p:nvSpPr>
        <p:spPr>
          <a:xfrm>
            <a:off x="4770476" y="5049345"/>
            <a:ext cx="447491" cy="727774"/>
          </a:xfrm>
          <a:prstGeom prst="mathPlus">
            <a:avLst>
              <a:gd fmla="val 23520" name="adj1"/>
            </a:avLst>
          </a:prstGeom>
          <a:solidFill>
            <a:schemeClr val="dk1"/>
          </a:solidFill>
          <a:ln cap="rnd" cmpd="sng" w="158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2" name="Google Shape;402;p15"/>
          <p:cNvSpPr/>
          <p:nvPr/>
        </p:nvSpPr>
        <p:spPr>
          <a:xfrm>
            <a:off x="7817567" y="5161976"/>
            <a:ext cx="991358" cy="528154"/>
          </a:xfrm>
          <a:prstGeom prst="mathEqual">
            <a:avLst>
              <a:gd fmla="val 23520" name="adj1"/>
              <a:gd fmla="val 11760" name="adj2"/>
            </a:avLst>
          </a:prstGeom>
          <a:solidFill>
            <a:schemeClr val="dk1"/>
          </a:solidFill>
          <a:ln cap="rnd" cmpd="sng" w="158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6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600"/>
              <a:buFont typeface="Schoolbell"/>
              <a:buNone/>
            </a:pPr>
            <a:r>
              <a:rPr b="1" lang="it-IT">
                <a:solidFill>
                  <a:srgbClr val="00B050"/>
                </a:solidFill>
                <a:latin typeface="Schoolbell"/>
                <a:ea typeface="Schoolbell"/>
                <a:cs typeface="Schoolbell"/>
                <a:sym typeface="Schoolbell"/>
              </a:rPr>
              <a:t>SALE (chimico naturale)</a:t>
            </a:r>
            <a:endParaRPr>
              <a:solidFill>
                <a:srgbClr val="00B050"/>
              </a:solidFill>
            </a:endParaRPr>
          </a:p>
        </p:txBody>
      </p:sp>
      <p:sp>
        <p:nvSpPr>
          <p:cNvPr id="408" name="Google Shape;408;p16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it-IT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Il sale ha buone proprietà antisettiche  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it-IT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Assorbe l’acqua e satura l’ambiente liquido (indispensabile per i germi)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it-IT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Esistono due tipi di </a:t>
            </a:r>
            <a:r>
              <a:rPr b="1" lang="it-IT" u="sng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salagione</a:t>
            </a:r>
            <a:r>
              <a:rPr lang="it-IT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:</a:t>
            </a:r>
            <a:endParaRPr/>
          </a:p>
        </p:txBody>
      </p:sp>
      <p:cxnSp>
        <p:nvCxnSpPr>
          <p:cNvPr id="409" name="Google Shape;409;p16"/>
          <p:cNvCxnSpPr/>
          <p:nvPr/>
        </p:nvCxnSpPr>
        <p:spPr>
          <a:xfrm flipH="1">
            <a:off x="3114262" y="3331877"/>
            <a:ext cx="2570923" cy="690534"/>
          </a:xfrm>
          <a:prstGeom prst="straightConnector1">
            <a:avLst/>
          </a:prstGeom>
          <a:noFill/>
          <a:ln cap="rnd" cmpd="sng" w="222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38100" rotWithShape="0" dir="5400000" dist="25400">
              <a:srgbClr val="000000">
                <a:alpha val="24705"/>
              </a:srgbClr>
            </a:outerShdw>
          </a:effectLst>
        </p:spPr>
      </p:cxnSp>
      <p:cxnSp>
        <p:nvCxnSpPr>
          <p:cNvPr id="410" name="Google Shape;410;p16"/>
          <p:cNvCxnSpPr/>
          <p:nvPr/>
        </p:nvCxnSpPr>
        <p:spPr>
          <a:xfrm>
            <a:off x="5685185" y="3331877"/>
            <a:ext cx="2507905" cy="690534"/>
          </a:xfrm>
          <a:prstGeom prst="straightConnector1">
            <a:avLst/>
          </a:prstGeom>
          <a:noFill/>
          <a:ln cap="rnd" cmpd="sng" w="222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38100" rotWithShape="0" dir="5400000" dist="25400">
              <a:srgbClr val="000000">
                <a:alpha val="24705"/>
              </a:srgbClr>
            </a:outerShdw>
          </a:effectLst>
        </p:spPr>
      </p:cxnSp>
      <p:pic>
        <p:nvPicPr>
          <p:cNvPr descr="disegno foglie Grembiule | Spreadshirt" id="411" name="Google Shape;41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814413">
            <a:off x="8910376" y="116786"/>
            <a:ext cx="1695450" cy="1695450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16"/>
          <p:cNvSpPr txBox="1"/>
          <p:nvPr/>
        </p:nvSpPr>
        <p:spPr>
          <a:xfrm>
            <a:off x="1610140" y="4066345"/>
            <a:ext cx="300824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SALAGIONE A SECCO</a:t>
            </a:r>
            <a:endParaRPr/>
          </a:p>
        </p:txBody>
      </p:sp>
      <p:sp>
        <p:nvSpPr>
          <p:cNvPr id="413" name="Google Shape;413;p16"/>
          <p:cNvSpPr txBox="1"/>
          <p:nvPr/>
        </p:nvSpPr>
        <p:spPr>
          <a:xfrm>
            <a:off x="6670952" y="4066345"/>
            <a:ext cx="487341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SALAGIONE A UMIDO (SALAMOIA)</a:t>
            </a:r>
            <a:endParaRPr/>
          </a:p>
        </p:txBody>
      </p:sp>
      <p:sp>
        <p:nvSpPr>
          <p:cNvPr id="414" name="Google Shape;414;p16"/>
          <p:cNvSpPr txBox="1"/>
          <p:nvPr/>
        </p:nvSpPr>
        <p:spPr>
          <a:xfrm>
            <a:off x="1510747" y="4824302"/>
            <a:ext cx="3604592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*</a:t>
            </a:r>
            <a:r>
              <a:rPr lang="it-IT" sz="1800" u="sng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Usata per pesce</a:t>
            </a:r>
            <a:r>
              <a:rPr lang="it-IT" sz="1800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 (pressato in grandi recipienti di legno alternando strati di sale)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*</a:t>
            </a:r>
            <a:r>
              <a:rPr lang="it-IT" sz="1800" u="sng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Usata per carne </a:t>
            </a:r>
            <a:r>
              <a:rPr lang="it-IT" sz="1800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(cosparsa di sale e lasciata stagionare all’aria)</a:t>
            </a:r>
            <a:endParaRPr/>
          </a:p>
        </p:txBody>
      </p:sp>
      <p:cxnSp>
        <p:nvCxnSpPr>
          <p:cNvPr id="415" name="Google Shape;415;p16"/>
          <p:cNvCxnSpPr/>
          <p:nvPr/>
        </p:nvCxnSpPr>
        <p:spPr>
          <a:xfrm flipH="1">
            <a:off x="3114261" y="4411967"/>
            <a:ext cx="1" cy="395620"/>
          </a:xfrm>
          <a:prstGeom prst="straightConnector1">
            <a:avLst/>
          </a:prstGeom>
          <a:noFill/>
          <a:ln cap="rnd" cmpd="sng" w="222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38100" rotWithShape="0" dir="5400000" dist="25400">
              <a:srgbClr val="000000">
                <a:alpha val="24705"/>
              </a:srgbClr>
            </a:outerShdw>
          </a:effectLst>
        </p:spPr>
      </p:cxnSp>
      <p:cxnSp>
        <p:nvCxnSpPr>
          <p:cNvPr id="416" name="Google Shape;416;p16"/>
          <p:cNvCxnSpPr/>
          <p:nvPr/>
        </p:nvCxnSpPr>
        <p:spPr>
          <a:xfrm flipH="1">
            <a:off x="8637171" y="4423443"/>
            <a:ext cx="1" cy="395620"/>
          </a:xfrm>
          <a:prstGeom prst="straightConnector1">
            <a:avLst/>
          </a:prstGeom>
          <a:noFill/>
          <a:ln cap="rnd" cmpd="sng" w="222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38100" rotWithShape="0" dir="5400000" dist="25400">
              <a:srgbClr val="000000">
                <a:alpha val="24705"/>
              </a:srgbClr>
            </a:outerShdw>
          </a:effectLst>
        </p:spPr>
      </p:cxnSp>
      <p:sp>
        <p:nvSpPr>
          <p:cNvPr id="417" name="Google Shape;417;p16"/>
          <p:cNvSpPr txBox="1"/>
          <p:nvPr/>
        </p:nvSpPr>
        <p:spPr>
          <a:xfrm>
            <a:off x="7007153" y="4828847"/>
            <a:ext cx="326003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*</a:t>
            </a:r>
            <a:r>
              <a:rPr lang="it-IT" sz="1800" u="sng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Usata per olive o verdure carnose </a:t>
            </a:r>
            <a:r>
              <a:rPr lang="it-IT" sz="1800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(collocati in barattoli con acqua salata)</a:t>
            </a:r>
            <a:endParaRPr/>
          </a:p>
        </p:txBody>
      </p:sp>
      <p:pic>
        <p:nvPicPr>
          <p:cNvPr descr="Epsom Salts | Natural Cosmetic Ingredients | Aromantic UK" id="418" name="Google Shape;41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96204" y="2552399"/>
            <a:ext cx="2249454" cy="18093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stecca Carne (icona da scaricare) | ARCADIACLUB.COM" id="419" name="Google Shape;419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783499">
            <a:off x="4435422" y="5911955"/>
            <a:ext cx="1098553" cy="10985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segno Olive Endocrinologa Vanessa Matta" id="420" name="Google Shape;420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1275102">
            <a:off x="8198994" y="5617224"/>
            <a:ext cx="876354" cy="1133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7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600"/>
              <a:buFont typeface="Schoolbell"/>
              <a:buNone/>
            </a:pPr>
            <a:r>
              <a:rPr b="1" lang="it-IT">
                <a:solidFill>
                  <a:srgbClr val="00B050"/>
                </a:solidFill>
                <a:latin typeface="Schoolbell"/>
                <a:ea typeface="Schoolbell"/>
                <a:cs typeface="Schoolbell"/>
                <a:sym typeface="Schoolbell"/>
              </a:rPr>
              <a:t>ZUCCHERO (chimico naturale)</a:t>
            </a:r>
            <a:endParaRPr>
              <a:solidFill>
                <a:srgbClr val="00B050"/>
              </a:solidFill>
            </a:endParaRPr>
          </a:p>
        </p:txBody>
      </p:sp>
      <p:sp>
        <p:nvSpPr>
          <p:cNvPr id="426" name="Google Shape;426;p17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it-IT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Funzione simile al sale in quanto disidrata i microrganismi 🡪 inattivi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it-IT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Usato soprattutto per </a:t>
            </a:r>
            <a:r>
              <a:rPr b="1" lang="it-IT" u="sng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frutta sciroppata</a:t>
            </a:r>
            <a:r>
              <a:rPr b="1" lang="it-IT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 </a:t>
            </a:r>
            <a:r>
              <a:rPr lang="it-IT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e </a:t>
            </a:r>
            <a:r>
              <a:rPr b="1" lang="it-IT" u="sng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marmellate</a:t>
            </a:r>
            <a:endParaRPr b="1" u="sng">
              <a:solidFill>
                <a:schemeClr val="dk1"/>
              </a:solidFill>
              <a:latin typeface="Schoolbell"/>
              <a:ea typeface="Schoolbell"/>
              <a:cs typeface="Schoolbell"/>
              <a:sym typeface="Schoolbell"/>
            </a:endParaRPr>
          </a:p>
        </p:txBody>
      </p:sp>
      <p:cxnSp>
        <p:nvCxnSpPr>
          <p:cNvPr id="427" name="Google Shape;427;p17"/>
          <p:cNvCxnSpPr/>
          <p:nvPr/>
        </p:nvCxnSpPr>
        <p:spPr>
          <a:xfrm flipH="1">
            <a:off x="3750365" y="2894555"/>
            <a:ext cx="2835969" cy="829306"/>
          </a:xfrm>
          <a:prstGeom prst="straightConnector1">
            <a:avLst/>
          </a:prstGeom>
          <a:noFill/>
          <a:ln cap="rnd" cmpd="sng" w="222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38100" rotWithShape="0" dir="5400000" dist="25400">
              <a:srgbClr val="000000">
                <a:alpha val="24705"/>
              </a:srgbClr>
            </a:outerShdw>
          </a:effectLst>
        </p:spPr>
      </p:cxnSp>
      <p:cxnSp>
        <p:nvCxnSpPr>
          <p:cNvPr id="428" name="Google Shape;428;p17"/>
          <p:cNvCxnSpPr/>
          <p:nvPr/>
        </p:nvCxnSpPr>
        <p:spPr>
          <a:xfrm>
            <a:off x="8395256" y="2894555"/>
            <a:ext cx="1" cy="829306"/>
          </a:xfrm>
          <a:prstGeom prst="straightConnector1">
            <a:avLst/>
          </a:prstGeom>
          <a:noFill/>
          <a:ln cap="rnd" cmpd="sng" w="222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38100" rotWithShape="0" dir="5400000" dist="25400">
              <a:srgbClr val="000000">
                <a:alpha val="24705"/>
              </a:srgbClr>
            </a:outerShdw>
          </a:effectLst>
        </p:spPr>
      </p:cxnSp>
      <p:pic>
        <p:nvPicPr>
          <p:cNvPr descr="Pesche sciroppate in scatola | Fattoria Dei Sapori" id="429" name="Google Shape;429;p17"/>
          <p:cNvPicPr preferRelativeResize="0"/>
          <p:nvPr/>
        </p:nvPicPr>
        <p:blipFill rotWithShape="1">
          <a:blip r:embed="rId3">
            <a:alphaModFix/>
          </a:blip>
          <a:srcRect b="17163" l="2400" r="-2400" t="4912"/>
          <a:stretch/>
        </p:blipFill>
        <p:spPr>
          <a:xfrm>
            <a:off x="1941443" y="3629991"/>
            <a:ext cx="1900030" cy="2837824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17"/>
          <p:cNvSpPr txBox="1"/>
          <p:nvPr/>
        </p:nvSpPr>
        <p:spPr>
          <a:xfrm>
            <a:off x="3841473" y="4022411"/>
            <a:ext cx="2547799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🡨"/>
            </a:pPr>
            <a:r>
              <a:rPr b="1" lang="it-IT" sz="1800" u="sng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Pesche sciroppate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La frutta sciroppata        viene conservata in barattoli sterilizzati contenenti una soluzione zuccherina </a:t>
            </a:r>
            <a:endParaRPr sz="1800">
              <a:solidFill>
                <a:schemeClr val="dk1"/>
              </a:solidFill>
              <a:latin typeface="Schoolbell"/>
              <a:ea typeface="Schoolbell"/>
              <a:cs typeface="Schoolbell"/>
              <a:sym typeface="Schoolbell"/>
            </a:endParaRPr>
          </a:p>
        </p:txBody>
      </p:sp>
      <p:pic>
        <p:nvPicPr>
          <p:cNvPr descr="Marmellata di fragole" id="431" name="Google Shape;431;p17"/>
          <p:cNvPicPr preferRelativeResize="0"/>
          <p:nvPr/>
        </p:nvPicPr>
        <p:blipFill rotWithShape="1">
          <a:blip r:embed="rId4">
            <a:alphaModFix/>
          </a:blip>
          <a:srcRect b="12198" l="4328" r="0" t="0"/>
          <a:stretch/>
        </p:blipFill>
        <p:spPr>
          <a:xfrm>
            <a:off x="6489648" y="2982699"/>
            <a:ext cx="2654355" cy="2928523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17"/>
          <p:cNvSpPr txBox="1"/>
          <p:nvPr/>
        </p:nvSpPr>
        <p:spPr>
          <a:xfrm>
            <a:off x="8893938" y="4011382"/>
            <a:ext cx="329806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🡨"/>
            </a:pPr>
            <a:r>
              <a:rPr b="1" lang="it-IT" sz="1800" u="sng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Marmellata di fragole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La polpa della frutta con cui si vuole fare la marmellata viene mescolata con il 50% di zucchero</a:t>
            </a:r>
            <a:endParaRPr sz="1800">
              <a:solidFill>
                <a:schemeClr val="dk1"/>
              </a:solidFill>
              <a:latin typeface="Schoolbell"/>
              <a:ea typeface="Schoolbell"/>
              <a:cs typeface="Schoolbell"/>
              <a:sym typeface="Schoolbell"/>
            </a:endParaRPr>
          </a:p>
        </p:txBody>
      </p:sp>
      <p:pic>
        <p:nvPicPr>
          <p:cNvPr descr="disegno foglie Grembiule | Spreadshirt" id="433" name="Google Shape;433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814413">
            <a:off x="10050063" y="126571"/>
            <a:ext cx="1695450" cy="1695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ugar Free PNG Image | PNG Arts" id="434" name="Google Shape;434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09272" y="946778"/>
            <a:ext cx="3160752" cy="1757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8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600"/>
              <a:buFont typeface="Schoolbell"/>
              <a:buNone/>
            </a:pPr>
            <a:r>
              <a:rPr b="1" lang="it-IT">
                <a:solidFill>
                  <a:srgbClr val="00B050"/>
                </a:solidFill>
                <a:latin typeface="Schoolbell"/>
                <a:ea typeface="Schoolbell"/>
                <a:cs typeface="Schoolbell"/>
                <a:sym typeface="Schoolbell"/>
              </a:rPr>
              <a:t>OLIO (chimico naturale)</a:t>
            </a:r>
            <a:endParaRPr>
              <a:solidFill>
                <a:srgbClr val="00B050"/>
              </a:solidFill>
            </a:endParaRPr>
          </a:p>
        </p:txBody>
      </p:sp>
      <p:sp>
        <p:nvSpPr>
          <p:cNvPr id="440" name="Google Shape;440;p18"/>
          <p:cNvSpPr txBox="1"/>
          <p:nvPr>
            <p:ph idx="1" type="body"/>
          </p:nvPr>
        </p:nvSpPr>
        <p:spPr>
          <a:xfrm>
            <a:off x="2261621" y="19050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it-IT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Isola gli alimenti dal contatto con l’aria 🡪 mancato sviluppo di microrganismi aeròbi (che vivono con l’aria)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it-IT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Prima di inscatolare o imbarattolare spesso si procede con una cottura al fine di distruggere i microrganismi anaerobi (che vivono in assenza di aria)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it-IT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Usato per alcuni tipi di pesce e per molte verdure carnose</a:t>
            </a:r>
            <a:endParaRPr>
              <a:solidFill>
                <a:schemeClr val="dk1"/>
              </a:solidFill>
              <a:latin typeface="Schoolbell"/>
              <a:ea typeface="Schoolbell"/>
              <a:cs typeface="Schoolbell"/>
              <a:sym typeface="Schoolbell"/>
            </a:endParaRPr>
          </a:p>
        </p:txBody>
      </p:sp>
      <p:pic>
        <p:nvPicPr>
          <p:cNvPr descr="disegno foglie Grembiule | Spreadshirt" id="441" name="Google Shape;44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814413">
            <a:off x="8751351" y="126569"/>
            <a:ext cx="1695450" cy="1695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ardine - Conservas de Gambados | Vendita Online Note Golose" id="442" name="Google Shape;44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61621" y="2977391"/>
            <a:ext cx="4561322" cy="45613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aclà Italia |" id="443" name="Google Shape;443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10462" y="3658105"/>
            <a:ext cx="2519917" cy="3199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9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600"/>
              <a:buFont typeface="Schoolbell"/>
              <a:buNone/>
            </a:pPr>
            <a:r>
              <a:rPr b="1" lang="it-IT">
                <a:solidFill>
                  <a:srgbClr val="00B050"/>
                </a:solidFill>
                <a:latin typeface="Schoolbell"/>
                <a:ea typeface="Schoolbell"/>
                <a:cs typeface="Schoolbell"/>
                <a:sym typeface="Schoolbell"/>
              </a:rPr>
              <a:t>ALCOL (chimico naturale)</a:t>
            </a:r>
            <a:endParaRPr>
              <a:solidFill>
                <a:srgbClr val="00B050"/>
              </a:solidFill>
            </a:endParaRPr>
          </a:p>
        </p:txBody>
      </p:sp>
      <p:sp>
        <p:nvSpPr>
          <p:cNvPr id="449" name="Google Shape;449;p19"/>
          <p:cNvSpPr txBox="1"/>
          <p:nvPr>
            <p:ph idx="1" type="body"/>
          </p:nvPr>
        </p:nvSpPr>
        <p:spPr>
          <a:xfrm>
            <a:off x="2589212" y="1921565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it-IT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Se puro esercita un’azione antisettica, impedendo lo sviluppo di microrganismi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it-IT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Usato solo per la frutta pregiata in quanto il costo è veramente alto</a:t>
            </a:r>
            <a:endParaRPr/>
          </a:p>
        </p:txBody>
      </p:sp>
      <p:pic>
        <p:nvPicPr>
          <p:cNvPr descr="disegno foglie Grembiule | Spreadshirt" id="450" name="Google Shape;45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814413">
            <a:off x="8950134" y="126571"/>
            <a:ext cx="1695450" cy="1695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zzetti d'Altavilla - Spirito di Natura Liquore con Ciliegine 0 ..." id="451" name="Google Shape;45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89212" y="2553115"/>
            <a:ext cx="4799772" cy="4799772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19"/>
          <p:cNvSpPr txBox="1"/>
          <p:nvPr/>
        </p:nvSpPr>
        <p:spPr>
          <a:xfrm>
            <a:off x="6339041" y="4352836"/>
            <a:ext cx="345881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🡨"/>
            </a:pPr>
            <a:r>
              <a:rPr b="1" lang="it-IT" sz="1800" u="sng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Ciliegie sotto spirito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(sotto spirito perchè questo termine deriva dall’inglese </a:t>
            </a:r>
            <a:r>
              <a:rPr i="1" lang="it-IT" sz="1800" u="sng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spirit</a:t>
            </a:r>
            <a:r>
              <a:rPr lang="it-IT" sz="1800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, ossia alcol)</a:t>
            </a:r>
            <a:endParaRPr sz="1800">
              <a:solidFill>
                <a:schemeClr val="dk1"/>
              </a:solidFill>
              <a:latin typeface="Schoolbell"/>
              <a:ea typeface="Schoolbell"/>
              <a:cs typeface="Schoolbell"/>
              <a:sym typeface="Schoolbel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nter Background 640*450 transprent Png Free Download - Orange ..." id="170" name="Google Shape;17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7902" y="4948390"/>
            <a:ext cx="2552700" cy="17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"/>
          <p:cNvSpPr txBox="1"/>
          <p:nvPr>
            <p:ph type="title"/>
          </p:nvPr>
        </p:nvSpPr>
        <p:spPr>
          <a:xfrm>
            <a:off x="2213113" y="650614"/>
            <a:ext cx="9291499" cy="8336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3600"/>
              <a:buFont typeface="Schoolbell"/>
              <a:buNone/>
            </a:pPr>
            <a:r>
              <a:rPr b="1" lang="it-IT">
                <a:latin typeface="Schoolbell"/>
                <a:ea typeface="Schoolbell"/>
                <a:cs typeface="Schoolbell"/>
                <a:sym typeface="Schoolbell"/>
              </a:rPr>
              <a:t> PERCHÉ UN CIBO SI DETERIORA?</a:t>
            </a:r>
            <a:endParaRPr/>
          </a:p>
        </p:txBody>
      </p:sp>
      <p:sp>
        <p:nvSpPr>
          <p:cNvPr id="172" name="Google Shape;172;p2"/>
          <p:cNvSpPr txBox="1"/>
          <p:nvPr>
            <p:ph idx="1" type="body"/>
          </p:nvPr>
        </p:nvSpPr>
        <p:spPr>
          <a:xfrm>
            <a:off x="2372139" y="1789043"/>
            <a:ext cx="9132473" cy="4122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it-IT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Il deterioramento è causato da particolari tipi di </a:t>
            </a:r>
            <a:r>
              <a:rPr b="1" lang="it-IT" u="sng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microrganismi</a:t>
            </a:r>
            <a:r>
              <a:rPr lang="it-IT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 che possono vivere all’interno o all’esterno di un alimento</a:t>
            </a:r>
            <a:endParaRPr/>
          </a:p>
        </p:txBody>
      </p:sp>
      <p:cxnSp>
        <p:nvCxnSpPr>
          <p:cNvPr id="173" name="Google Shape;173;p2"/>
          <p:cNvCxnSpPr/>
          <p:nvPr/>
        </p:nvCxnSpPr>
        <p:spPr>
          <a:xfrm flipH="1">
            <a:off x="3617843" y="2438400"/>
            <a:ext cx="3301200" cy="503583"/>
          </a:xfrm>
          <a:prstGeom prst="straightConnector1">
            <a:avLst/>
          </a:prstGeom>
          <a:noFill/>
          <a:ln cap="rnd" cmpd="sng" w="222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38100" rotWithShape="0" dir="5400000" dist="25400">
              <a:srgbClr val="000000">
                <a:alpha val="24705"/>
              </a:srgbClr>
            </a:outerShdw>
          </a:effectLst>
        </p:spPr>
      </p:cxnSp>
      <p:cxnSp>
        <p:nvCxnSpPr>
          <p:cNvPr id="174" name="Google Shape;174;p2"/>
          <p:cNvCxnSpPr/>
          <p:nvPr/>
        </p:nvCxnSpPr>
        <p:spPr>
          <a:xfrm>
            <a:off x="6938375" y="2438399"/>
            <a:ext cx="3301200" cy="503583"/>
          </a:xfrm>
          <a:prstGeom prst="straightConnector1">
            <a:avLst/>
          </a:prstGeom>
          <a:noFill/>
          <a:ln cap="rnd" cmpd="sng" w="222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38100" rotWithShape="0" dir="5400000" dist="25400">
              <a:srgbClr val="000000">
                <a:alpha val="24705"/>
              </a:srgbClr>
            </a:outerShdw>
          </a:effectLst>
        </p:spPr>
      </p:cxnSp>
      <p:sp>
        <p:nvSpPr>
          <p:cNvPr id="175" name="Google Shape;175;p2"/>
          <p:cNvSpPr txBox="1"/>
          <p:nvPr/>
        </p:nvSpPr>
        <p:spPr>
          <a:xfrm>
            <a:off x="1870826" y="3059668"/>
            <a:ext cx="37746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MICRORGANISMI INTERNI</a:t>
            </a:r>
            <a:endParaRPr/>
          </a:p>
        </p:txBody>
      </p:sp>
      <p:sp>
        <p:nvSpPr>
          <p:cNvPr id="176" name="Google Shape;176;p2"/>
          <p:cNvSpPr txBox="1"/>
          <p:nvPr/>
        </p:nvSpPr>
        <p:spPr>
          <a:xfrm>
            <a:off x="8590040" y="3059668"/>
            <a:ext cx="360196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MICRORGANISMI ESTERNI</a:t>
            </a:r>
            <a:endParaRPr/>
          </a:p>
        </p:txBody>
      </p:sp>
      <p:cxnSp>
        <p:nvCxnSpPr>
          <p:cNvPr id="177" name="Google Shape;177;p2"/>
          <p:cNvCxnSpPr/>
          <p:nvPr/>
        </p:nvCxnSpPr>
        <p:spPr>
          <a:xfrm>
            <a:off x="3617843" y="3429000"/>
            <a:ext cx="0" cy="665922"/>
          </a:xfrm>
          <a:prstGeom prst="straightConnector1">
            <a:avLst/>
          </a:prstGeom>
          <a:noFill/>
          <a:ln cap="rnd" cmpd="sng" w="222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38100" rotWithShape="0" dir="5400000" dist="25400">
              <a:srgbClr val="000000">
                <a:alpha val="24705"/>
              </a:srgbClr>
            </a:outerShdw>
          </a:effectLst>
        </p:spPr>
      </p:cxnSp>
      <p:cxnSp>
        <p:nvCxnSpPr>
          <p:cNvPr id="178" name="Google Shape;178;p2"/>
          <p:cNvCxnSpPr/>
          <p:nvPr/>
        </p:nvCxnSpPr>
        <p:spPr>
          <a:xfrm>
            <a:off x="10239575" y="3429000"/>
            <a:ext cx="0" cy="665922"/>
          </a:xfrm>
          <a:prstGeom prst="straightConnector1">
            <a:avLst/>
          </a:prstGeom>
          <a:noFill/>
          <a:ln cap="rnd" cmpd="sng" w="222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38100" rotWithShape="0" dir="5400000" dist="25400">
              <a:srgbClr val="000000">
                <a:alpha val="24705"/>
              </a:srgbClr>
            </a:outerShdw>
          </a:effectLst>
        </p:spPr>
      </p:cxnSp>
      <p:pic>
        <p:nvPicPr>
          <p:cNvPr descr="Bacteria PNG Transparent Images | PNG All" id="179" name="Google Shape;17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15425" y="3092687"/>
            <a:ext cx="1918252" cy="19182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cteria PNG Transparent Images | PNG All" id="180" name="Google Shape;18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80201" y="2625821"/>
            <a:ext cx="1677819" cy="167781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"/>
          <p:cNvSpPr txBox="1"/>
          <p:nvPr/>
        </p:nvSpPr>
        <p:spPr>
          <a:xfrm>
            <a:off x="2346712" y="4099924"/>
            <a:ext cx="2542261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Si moltiplicano con «l’ambiente» favorevole caratterizzato da acqua e clima mite</a:t>
            </a:r>
            <a:endParaRPr/>
          </a:p>
        </p:txBody>
      </p:sp>
      <p:sp>
        <p:nvSpPr>
          <p:cNvPr id="182" name="Google Shape;182;p2"/>
          <p:cNvSpPr txBox="1"/>
          <p:nvPr/>
        </p:nvSpPr>
        <p:spPr>
          <a:xfrm>
            <a:off x="9012474" y="4069946"/>
            <a:ext cx="253559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Entrano nell’alimento attraverso l’esterno, dall’ aria</a:t>
            </a:r>
            <a:endParaRPr/>
          </a:p>
        </p:txBody>
      </p:sp>
      <p:pic>
        <p:nvPicPr>
          <p:cNvPr descr="Bacteria PNG Transparent Images | PNG All" id="183" name="Google Shape;18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65906" y="3800152"/>
            <a:ext cx="1185418" cy="1185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0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3600"/>
              <a:buFont typeface="Schoolbell"/>
              <a:buNone/>
            </a:pPr>
            <a:r>
              <a:rPr b="1" lang="it-IT">
                <a:latin typeface="Schoolbell"/>
                <a:ea typeface="Schoolbell"/>
                <a:cs typeface="Schoolbell"/>
                <a:sym typeface="Schoolbell"/>
              </a:rPr>
              <a:t>L’IRRADIAZIONE</a:t>
            </a:r>
            <a:endParaRPr/>
          </a:p>
        </p:txBody>
      </p:sp>
      <p:sp>
        <p:nvSpPr>
          <p:cNvPr id="458" name="Google Shape;458;p20"/>
          <p:cNvSpPr txBox="1"/>
          <p:nvPr>
            <p:ph idx="1" type="body"/>
          </p:nvPr>
        </p:nvSpPr>
        <p:spPr>
          <a:xfrm>
            <a:off x="1863287" y="1848933"/>
            <a:ext cx="8131797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65"/>
              <a:buChar char="🠶"/>
            </a:pPr>
            <a:r>
              <a:rPr lang="it-IT" sz="1665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L’irradiazione è una tecnica di conservazione discussa per l’uso di raggi X e raggi gamma</a:t>
            </a:r>
            <a:endParaRPr/>
          </a:p>
          <a:p>
            <a:pPr indent="-237172" lvl="0" marL="3429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665"/>
              <a:buNone/>
            </a:pPr>
            <a:r>
              <a:t/>
            </a:r>
            <a:endParaRPr sz="1665">
              <a:solidFill>
                <a:schemeClr val="dk1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indent="-237172" lvl="0" marL="3429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665"/>
              <a:buNone/>
            </a:pPr>
            <a:r>
              <a:t/>
            </a:r>
            <a:endParaRPr sz="1665">
              <a:solidFill>
                <a:schemeClr val="dk1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indent="-237172" lvl="0" marL="3429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665"/>
              <a:buNone/>
            </a:pPr>
            <a:r>
              <a:t/>
            </a:r>
            <a:endParaRPr sz="1665">
              <a:solidFill>
                <a:schemeClr val="dk1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665"/>
              <a:buChar char="🠶"/>
            </a:pPr>
            <a:r>
              <a:rPr lang="it-IT" sz="1665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L’irradiazione agisce in tempi rapidi sui microrganismi dell’alimento, impedendo loro di riprodursi e, in parte, uccidendoli direttamente.</a:t>
            </a:r>
            <a:endParaRPr/>
          </a:p>
          <a:p>
            <a:pPr indent="-237172" lvl="0" marL="3429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665"/>
              <a:buNone/>
            </a:pPr>
            <a:r>
              <a:t/>
            </a:r>
            <a:endParaRPr sz="1665">
              <a:solidFill>
                <a:schemeClr val="dk1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indent="-237172" lvl="0" marL="3429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665"/>
              <a:buNone/>
            </a:pPr>
            <a:r>
              <a:t/>
            </a:r>
            <a:endParaRPr sz="1665">
              <a:solidFill>
                <a:schemeClr val="dk1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indent="-237172" lvl="0" marL="3429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665"/>
              <a:buNone/>
            </a:pPr>
            <a:r>
              <a:t/>
            </a:r>
            <a:endParaRPr sz="1665">
              <a:solidFill>
                <a:schemeClr val="dk1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665"/>
              <a:buChar char="🠶"/>
            </a:pPr>
            <a:r>
              <a:rPr lang="it-IT" sz="1665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L’irradiazione agisce direttamente sull’alimento fermando la sua maturazione e germinazione</a:t>
            </a:r>
            <a:endParaRPr/>
          </a:p>
          <a:p>
            <a:pPr indent="-237172" lvl="0" marL="3429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665"/>
              <a:buNone/>
            </a:pPr>
            <a:r>
              <a:t/>
            </a:r>
            <a:endParaRPr sz="1665">
              <a:solidFill>
                <a:schemeClr val="dk1"/>
              </a:solidFill>
              <a:latin typeface="Schoolbell"/>
              <a:ea typeface="Schoolbell"/>
              <a:cs typeface="Schoolbell"/>
              <a:sym typeface="Schoolbell"/>
            </a:endParaRPr>
          </a:p>
        </p:txBody>
      </p:sp>
      <p:pic>
        <p:nvPicPr>
          <p:cNvPr descr="Bagaglio A Raggi X Disegni Da Colorare - Ultra Coloring Pages" id="459" name="Google Shape;459;p20"/>
          <p:cNvPicPr preferRelativeResize="0"/>
          <p:nvPr/>
        </p:nvPicPr>
        <p:blipFill rotWithShape="1">
          <a:blip r:embed="rId3">
            <a:alphaModFix/>
          </a:blip>
          <a:srcRect b="18749" l="0" r="0" t="29687"/>
          <a:stretch/>
        </p:blipFill>
        <p:spPr>
          <a:xfrm>
            <a:off x="3999388" y="2208595"/>
            <a:ext cx="2366846" cy="12204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ffetto Rete Mulino Verde - Immagini gratis su Pixabay" id="460" name="Google Shape;460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319327">
            <a:off x="8811662" y="46821"/>
            <a:ext cx="3113261" cy="22571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ímbolo tóxico | Ícone Gratis" id="461" name="Google Shape;461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361953">
            <a:off x="10208267" y="844777"/>
            <a:ext cx="918564" cy="9185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cteria PNG Transparent Images | PNG All" id="462" name="Google Shape;462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98895" y="3732595"/>
            <a:ext cx="1220405" cy="12204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cteria PNG Transparent Images | PNG All" id="463" name="Google Shape;463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39787" y="4269209"/>
            <a:ext cx="680379" cy="6803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cteria PNG Transparent Images | PNG All" id="464" name="Google Shape;464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51148" y="4269209"/>
            <a:ext cx="680379" cy="6803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5" name="Google Shape;465;p20"/>
          <p:cNvCxnSpPr/>
          <p:nvPr/>
        </p:nvCxnSpPr>
        <p:spPr>
          <a:xfrm>
            <a:off x="4347484" y="3941856"/>
            <a:ext cx="961321" cy="895187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6" name="Google Shape;466;p20"/>
          <p:cNvCxnSpPr/>
          <p:nvPr/>
        </p:nvCxnSpPr>
        <p:spPr>
          <a:xfrm flipH="1">
            <a:off x="4370179" y="3941856"/>
            <a:ext cx="1004117" cy="899824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7" name="Google Shape;467;p20"/>
          <p:cNvCxnSpPr/>
          <p:nvPr/>
        </p:nvCxnSpPr>
        <p:spPr>
          <a:xfrm flipH="1">
            <a:off x="5567843" y="4403822"/>
            <a:ext cx="436953" cy="411151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8" name="Google Shape;468;p20"/>
          <p:cNvCxnSpPr/>
          <p:nvPr/>
        </p:nvCxnSpPr>
        <p:spPr>
          <a:xfrm flipH="1">
            <a:off x="6326672" y="4404142"/>
            <a:ext cx="436953" cy="411151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9" name="Google Shape;469;p20"/>
          <p:cNvCxnSpPr/>
          <p:nvPr/>
        </p:nvCxnSpPr>
        <p:spPr>
          <a:xfrm>
            <a:off x="6390301" y="4421927"/>
            <a:ext cx="402072" cy="393046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0" name="Google Shape;470;p20"/>
          <p:cNvCxnSpPr/>
          <p:nvPr/>
        </p:nvCxnSpPr>
        <p:spPr>
          <a:xfrm>
            <a:off x="5552820" y="4389449"/>
            <a:ext cx="402072" cy="393046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Banana Grado Di Maturazione - Grafica vettoriale gratuita su Pixabay" id="471" name="Google Shape;471;p20"/>
          <p:cNvPicPr preferRelativeResize="0"/>
          <p:nvPr/>
        </p:nvPicPr>
        <p:blipFill rotWithShape="1">
          <a:blip r:embed="rId7">
            <a:alphaModFix/>
          </a:blip>
          <a:srcRect b="23030" l="0" r="0" t="49526"/>
          <a:stretch/>
        </p:blipFill>
        <p:spPr>
          <a:xfrm>
            <a:off x="3267789" y="5343599"/>
            <a:ext cx="4845373" cy="15077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2" name="Google Shape;472;p20"/>
          <p:cNvCxnSpPr/>
          <p:nvPr/>
        </p:nvCxnSpPr>
        <p:spPr>
          <a:xfrm>
            <a:off x="5171363" y="6097933"/>
            <a:ext cx="1155309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38100" rotWithShape="0" dir="5400000" dist="25400">
              <a:srgbClr val="000000">
                <a:alpha val="24705"/>
              </a:srgbClr>
            </a:outerShdw>
          </a:effectLst>
        </p:spPr>
      </p:cxnSp>
      <p:cxnSp>
        <p:nvCxnSpPr>
          <p:cNvPr id="473" name="Google Shape;473;p20"/>
          <p:cNvCxnSpPr/>
          <p:nvPr/>
        </p:nvCxnSpPr>
        <p:spPr>
          <a:xfrm>
            <a:off x="6591337" y="5581506"/>
            <a:ext cx="1910998" cy="1148066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4" name="Google Shape;474;p20"/>
          <p:cNvCxnSpPr/>
          <p:nvPr/>
        </p:nvCxnSpPr>
        <p:spPr>
          <a:xfrm flipH="1">
            <a:off x="6694324" y="5761488"/>
            <a:ext cx="1683503" cy="1028987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1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3600"/>
              <a:buFont typeface="Schoolbell"/>
              <a:buNone/>
            </a:pPr>
            <a:r>
              <a:rPr b="1" lang="it-IT">
                <a:latin typeface="Schoolbell"/>
                <a:ea typeface="Schoolbell"/>
                <a:cs typeface="Schoolbell"/>
                <a:sym typeface="Schoolbell"/>
              </a:rPr>
              <a:t>LE ETICHETTE ALIMENTARI</a:t>
            </a:r>
            <a:endParaRPr/>
          </a:p>
        </p:txBody>
      </p:sp>
      <p:sp>
        <p:nvSpPr>
          <p:cNvPr id="480" name="Google Shape;480;p21"/>
          <p:cNvSpPr txBox="1"/>
          <p:nvPr>
            <p:ph idx="1" type="body"/>
          </p:nvPr>
        </p:nvSpPr>
        <p:spPr>
          <a:xfrm>
            <a:off x="2592925" y="1540189"/>
            <a:ext cx="9404005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it-IT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L’etichetta è la «carta d’identità» del prodotto alimentare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it-IT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Bisogna imparare a ricercare le informazioni utili in quanto la vera informazione a volte è ridotta al minimo indispensabile</a:t>
            </a:r>
            <a:endParaRPr/>
          </a:p>
        </p:txBody>
      </p:sp>
      <p:pic>
        <p:nvPicPr>
          <p:cNvPr descr="Yoga Optimum 70% Pesca Italiana 6 x 200 ml - Compra online ..." id="481" name="Google Shape;481;p21"/>
          <p:cNvPicPr preferRelativeResize="0"/>
          <p:nvPr/>
        </p:nvPicPr>
        <p:blipFill rotWithShape="1">
          <a:blip r:embed="rId3">
            <a:alphaModFix/>
          </a:blip>
          <a:srcRect b="23333" l="1" r="-1943" t="25479"/>
          <a:stretch/>
        </p:blipFill>
        <p:spPr>
          <a:xfrm>
            <a:off x="2592925" y="2422577"/>
            <a:ext cx="7590252" cy="38113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2" name="Google Shape;482;p21"/>
          <p:cNvCxnSpPr/>
          <p:nvPr/>
        </p:nvCxnSpPr>
        <p:spPr>
          <a:xfrm>
            <a:off x="6096000" y="5145656"/>
            <a:ext cx="0" cy="870831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38100" rotWithShape="0" dir="5400000" dist="25400">
              <a:srgbClr val="000000">
                <a:alpha val="24705"/>
              </a:srgbClr>
            </a:outerShdw>
          </a:effectLst>
        </p:spPr>
      </p:cxnSp>
      <p:cxnSp>
        <p:nvCxnSpPr>
          <p:cNvPr id="483" name="Google Shape;483;p21"/>
          <p:cNvCxnSpPr/>
          <p:nvPr/>
        </p:nvCxnSpPr>
        <p:spPr>
          <a:xfrm flipH="1">
            <a:off x="3236131" y="5145656"/>
            <a:ext cx="444362" cy="870831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38100" rotWithShape="0" dir="5400000" dist="25400">
              <a:srgbClr val="000000">
                <a:alpha val="24705"/>
              </a:srgbClr>
            </a:outerShdw>
          </a:effectLst>
        </p:spPr>
      </p:cxnSp>
      <p:cxnSp>
        <p:nvCxnSpPr>
          <p:cNvPr id="484" name="Google Shape;484;p21"/>
          <p:cNvCxnSpPr/>
          <p:nvPr/>
        </p:nvCxnSpPr>
        <p:spPr>
          <a:xfrm>
            <a:off x="9253032" y="4639137"/>
            <a:ext cx="0" cy="137735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38100" rotWithShape="0" dir="5400000" dist="25400">
              <a:srgbClr val="000000">
                <a:alpha val="24705"/>
              </a:srgbClr>
            </a:outerShdw>
          </a:effectLst>
        </p:spPr>
      </p:cxnSp>
      <p:cxnSp>
        <p:nvCxnSpPr>
          <p:cNvPr id="485" name="Google Shape;485;p21"/>
          <p:cNvCxnSpPr/>
          <p:nvPr/>
        </p:nvCxnSpPr>
        <p:spPr>
          <a:xfrm rot="10800000">
            <a:off x="2451652" y="4328233"/>
            <a:ext cx="615632" cy="228577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38100" rotWithShape="0" dir="5400000" dist="25400">
              <a:srgbClr val="000000">
                <a:alpha val="24705"/>
              </a:srgbClr>
            </a:outerShdw>
          </a:effectLst>
        </p:spPr>
      </p:cxnSp>
      <p:cxnSp>
        <p:nvCxnSpPr>
          <p:cNvPr id="486" name="Google Shape;486;p21"/>
          <p:cNvCxnSpPr/>
          <p:nvPr/>
        </p:nvCxnSpPr>
        <p:spPr>
          <a:xfrm>
            <a:off x="8586812" y="3545832"/>
            <a:ext cx="1736631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38100" rotWithShape="0" dir="5400000" dist="25400">
              <a:srgbClr val="000000">
                <a:alpha val="24705"/>
              </a:srgbClr>
            </a:outerShdw>
          </a:effectLst>
        </p:spPr>
      </p:cxnSp>
      <p:sp>
        <p:nvSpPr>
          <p:cNvPr id="487" name="Google Shape;487;p21"/>
          <p:cNvSpPr txBox="1"/>
          <p:nvPr/>
        </p:nvSpPr>
        <p:spPr>
          <a:xfrm>
            <a:off x="10122645" y="3137119"/>
            <a:ext cx="1934817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600" u="sng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Denominazione di vendita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(come solitamente il prodotto è chiamato dal cliente)</a:t>
            </a:r>
            <a:endParaRPr/>
          </a:p>
        </p:txBody>
      </p:sp>
      <p:sp>
        <p:nvSpPr>
          <p:cNvPr id="488" name="Google Shape;488;p21"/>
          <p:cNvSpPr txBox="1"/>
          <p:nvPr/>
        </p:nvSpPr>
        <p:spPr>
          <a:xfrm>
            <a:off x="7544059" y="6032353"/>
            <a:ext cx="341794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600" u="sng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Quantità netta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(il peso del prodotto senza contare l’imballaggio)</a:t>
            </a:r>
            <a:endParaRPr/>
          </a:p>
        </p:txBody>
      </p:sp>
      <p:sp>
        <p:nvSpPr>
          <p:cNvPr id="489" name="Google Shape;489;p21"/>
          <p:cNvSpPr txBox="1"/>
          <p:nvPr/>
        </p:nvSpPr>
        <p:spPr>
          <a:xfrm>
            <a:off x="5226296" y="6016487"/>
            <a:ext cx="247815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600" u="sng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Etichetta nutrizionale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(dichiara il contenuto di energia e nutrienti)</a:t>
            </a:r>
            <a:endParaRPr/>
          </a:p>
        </p:txBody>
      </p:sp>
      <p:sp>
        <p:nvSpPr>
          <p:cNvPr id="490" name="Google Shape;490;p21"/>
          <p:cNvSpPr txBox="1"/>
          <p:nvPr/>
        </p:nvSpPr>
        <p:spPr>
          <a:xfrm>
            <a:off x="1229995" y="6034967"/>
            <a:ext cx="401227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600" u="sng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Data di scadenza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(indica la data oltre la quale non può più essere consumato il prodotto)</a:t>
            </a:r>
            <a:endParaRPr/>
          </a:p>
        </p:txBody>
      </p:sp>
      <p:sp>
        <p:nvSpPr>
          <p:cNvPr id="491" name="Google Shape;491;p21"/>
          <p:cNvSpPr txBox="1"/>
          <p:nvPr/>
        </p:nvSpPr>
        <p:spPr>
          <a:xfrm>
            <a:off x="943066" y="3859200"/>
            <a:ext cx="1742061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600" u="sng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Elenco degli ingredienti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(lista degli ingredienti, riportati in quantità decrescente)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2"/>
          <p:cNvSpPr txBox="1"/>
          <p:nvPr>
            <p:ph type="title"/>
          </p:nvPr>
        </p:nvSpPr>
        <p:spPr>
          <a:xfrm>
            <a:off x="2247374" y="637363"/>
            <a:ext cx="9599075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3600"/>
              <a:buFont typeface="Schoolbell"/>
              <a:buNone/>
            </a:pPr>
            <a:r>
              <a:rPr b="1" lang="it-IT">
                <a:latin typeface="Schoolbell"/>
                <a:ea typeface="Schoolbell"/>
                <a:cs typeface="Schoolbell"/>
                <a:sym typeface="Schoolbell"/>
              </a:rPr>
              <a:t>LA TRACCIABILITÀ DEL PRODOTTO</a:t>
            </a:r>
            <a:endParaRPr/>
          </a:p>
        </p:txBody>
      </p:sp>
      <p:sp>
        <p:nvSpPr>
          <p:cNvPr id="497" name="Google Shape;497;p22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it-IT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La tracciabilità del prodotto consente al cliente di rintracciare l’azienda produttrice e, addirittura, anche l’operaio di turno al momento della produzione di un prodotto difettoso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it-IT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Rintracciare il prodotto può servire anche per sporgere denuncia da parte del cliente verso l’azienda produttrice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it-IT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Il cliente per rintracciare l’azienda può usare le informazioni sull’etichetta del prodotto</a:t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  <a:latin typeface="Schoolbell"/>
              <a:ea typeface="Schoolbell"/>
              <a:cs typeface="Schoolbell"/>
              <a:sym typeface="Schoolbell"/>
            </a:endParaRPr>
          </a:p>
        </p:txBody>
      </p:sp>
      <p:pic>
        <p:nvPicPr>
          <p:cNvPr descr="Mal di pancia di R. Piumini e A. Basevi - YouTube" id="498" name="Google Shape;498;p22"/>
          <p:cNvPicPr preferRelativeResize="0"/>
          <p:nvPr/>
        </p:nvPicPr>
        <p:blipFill rotWithShape="1">
          <a:blip r:embed="rId3">
            <a:alphaModFix/>
          </a:blip>
          <a:srcRect b="0" l="13189" r="27971" t="0"/>
          <a:stretch/>
        </p:blipFill>
        <p:spPr>
          <a:xfrm>
            <a:off x="1784393" y="4532243"/>
            <a:ext cx="1728577" cy="22032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lefono | Tute" id="499" name="Google Shape;499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24200" y="4735772"/>
            <a:ext cx="1520340" cy="14848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0" name="Google Shape;500;p22"/>
          <p:cNvCxnSpPr/>
          <p:nvPr/>
        </p:nvCxnSpPr>
        <p:spPr>
          <a:xfrm>
            <a:off x="3607606" y="5695675"/>
            <a:ext cx="672846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38100" rotWithShape="0" dir="5400000" dist="25400">
              <a:srgbClr val="000000">
                <a:alpha val="24705"/>
              </a:srgbClr>
            </a:outerShdw>
          </a:effectLst>
        </p:spPr>
      </p:cxnSp>
      <p:cxnSp>
        <p:nvCxnSpPr>
          <p:cNvPr id="501" name="Google Shape;501;p22"/>
          <p:cNvCxnSpPr/>
          <p:nvPr/>
        </p:nvCxnSpPr>
        <p:spPr>
          <a:xfrm>
            <a:off x="5703774" y="5695675"/>
            <a:ext cx="8428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38100" rotWithShape="0" dir="5400000" dist="25400">
              <a:srgbClr val="000000">
                <a:alpha val="24705"/>
              </a:srgbClr>
            </a:outerShdw>
          </a:effectLst>
        </p:spPr>
      </p:cxnSp>
      <p:pic>
        <p:nvPicPr>
          <p:cNvPr descr="Abbonamenti" id="502" name="Google Shape;502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09880" y="4155359"/>
            <a:ext cx="1342312" cy="27026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ared Man Drawing | Free download on ClipArtMag" id="503" name="Google Shape;503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980372" y="4208645"/>
            <a:ext cx="1839957" cy="25225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ift label blue hand drawn cartoon icon 42 - Transparent PNG &amp; SVG ..." id="504" name="Google Shape;504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2498770">
            <a:off x="3814845" y="4611172"/>
            <a:ext cx="2045437" cy="20454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5" name="Google Shape;505;p22"/>
          <p:cNvCxnSpPr/>
          <p:nvPr/>
        </p:nvCxnSpPr>
        <p:spPr>
          <a:xfrm>
            <a:off x="8229600" y="5673037"/>
            <a:ext cx="834887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38100" rotWithShape="0" dir="5400000" dist="25400">
              <a:srgbClr val="000000">
                <a:alpha val="24705"/>
              </a:srgbClr>
            </a:outerShdw>
          </a:effectLst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23"/>
          <p:cNvSpPr txBox="1"/>
          <p:nvPr>
            <p:ph type="title"/>
          </p:nvPr>
        </p:nvSpPr>
        <p:spPr>
          <a:xfrm>
            <a:off x="2251880" y="596254"/>
            <a:ext cx="8731402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4000"/>
              <a:buFont typeface="Schoolbell"/>
              <a:buNone/>
            </a:pPr>
            <a:r>
              <a:rPr b="1" lang="it-IT" sz="4000">
                <a:latin typeface="Schoolbell"/>
                <a:ea typeface="Schoolbell"/>
                <a:cs typeface="Schoolbell"/>
                <a:sym typeface="Schoolbell"/>
              </a:rPr>
              <a:t>GRAZIE PER L’ATTENZIONE!</a:t>
            </a:r>
            <a:endParaRPr/>
          </a:p>
        </p:txBody>
      </p:sp>
      <p:pic>
        <p:nvPicPr>
          <p:cNvPr descr="Poison Apple Sticker – Critterosity" id="511" name="Google Shape;511;p23"/>
          <p:cNvPicPr preferRelativeResize="0"/>
          <p:nvPr/>
        </p:nvPicPr>
        <p:blipFill rotWithShape="1">
          <a:blip r:embed="rId3">
            <a:alphaModFix/>
          </a:blip>
          <a:srcRect b="0" l="0" r="0" t="19749"/>
          <a:stretch/>
        </p:blipFill>
        <p:spPr>
          <a:xfrm>
            <a:off x="3564833" y="1194876"/>
            <a:ext cx="5645427" cy="5663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"/>
          <p:cNvSpPr txBox="1"/>
          <p:nvPr>
            <p:ph type="title"/>
          </p:nvPr>
        </p:nvSpPr>
        <p:spPr>
          <a:xfrm>
            <a:off x="2057401" y="624110"/>
            <a:ext cx="9447212" cy="6613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3600"/>
              <a:buFont typeface="Schoolbell"/>
              <a:buNone/>
            </a:pPr>
            <a:r>
              <a:rPr b="1" lang="it-IT">
                <a:latin typeface="Schoolbell"/>
                <a:ea typeface="Schoolbell"/>
                <a:cs typeface="Schoolbell"/>
                <a:sym typeface="Schoolbell"/>
              </a:rPr>
              <a:t>I METODI DI CONSERVAZIONE</a:t>
            </a:r>
            <a:endParaRPr/>
          </a:p>
        </p:txBody>
      </p:sp>
      <p:sp>
        <p:nvSpPr>
          <p:cNvPr id="189" name="Google Shape;189;p3"/>
          <p:cNvSpPr txBox="1"/>
          <p:nvPr>
            <p:ph idx="1" type="body"/>
          </p:nvPr>
        </p:nvSpPr>
        <p:spPr>
          <a:xfrm>
            <a:off x="2187283" y="1622563"/>
            <a:ext cx="9805934" cy="3612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it-IT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I metodi di conservazione fisici sono o il </a:t>
            </a:r>
            <a:r>
              <a:rPr b="1" lang="it-IT" u="sng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freddo</a:t>
            </a:r>
            <a:r>
              <a:rPr lang="it-IT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 o il </a:t>
            </a:r>
            <a:r>
              <a:rPr b="1" lang="it-IT" u="sng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caldo</a:t>
            </a:r>
            <a:r>
              <a:rPr lang="it-IT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 o </a:t>
            </a:r>
            <a:r>
              <a:rPr b="1" lang="it-IT" u="sng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la rimozione dell’acqua</a:t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u="sng">
              <a:solidFill>
                <a:schemeClr val="dk1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u="sng">
              <a:solidFill>
                <a:schemeClr val="dk1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u="sng">
              <a:solidFill>
                <a:schemeClr val="dk1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u="sng">
              <a:solidFill>
                <a:schemeClr val="dk1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u="sng">
              <a:solidFill>
                <a:schemeClr val="dk1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u="sng">
              <a:solidFill>
                <a:schemeClr val="dk1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it-IT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I metodi di conservazione chimici sono più comunemente gli </a:t>
            </a:r>
            <a:r>
              <a:rPr b="1" lang="it-IT" u="sng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additivi (conservanti)</a:t>
            </a:r>
            <a:r>
              <a:rPr lang="it-IT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, oppure si ricorre a mezzi naturali come </a:t>
            </a:r>
            <a:r>
              <a:rPr b="1" lang="it-IT" u="sng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aceto, zucchero, olio, alcol</a:t>
            </a:r>
            <a:r>
              <a:rPr lang="it-IT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 o </a:t>
            </a:r>
            <a:r>
              <a:rPr b="1" lang="it-IT" u="sng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sale </a:t>
            </a:r>
            <a:endParaRPr/>
          </a:p>
        </p:txBody>
      </p:sp>
      <p:cxnSp>
        <p:nvCxnSpPr>
          <p:cNvPr id="190" name="Google Shape;190;p3"/>
          <p:cNvCxnSpPr>
            <a:endCxn id="191" idx="0"/>
          </p:cNvCxnSpPr>
          <p:nvPr/>
        </p:nvCxnSpPr>
        <p:spPr>
          <a:xfrm flipH="1">
            <a:off x="2521694" y="2040804"/>
            <a:ext cx="4788600" cy="570900"/>
          </a:xfrm>
          <a:prstGeom prst="straightConnector1">
            <a:avLst/>
          </a:prstGeom>
          <a:noFill/>
          <a:ln cap="rnd" cmpd="sng" w="222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38100" rotWithShape="0" dir="5400000" dist="25400">
              <a:srgbClr val="000000">
                <a:alpha val="24705"/>
              </a:srgbClr>
            </a:outerShdw>
          </a:effectLst>
        </p:spPr>
      </p:cxnSp>
      <p:cxnSp>
        <p:nvCxnSpPr>
          <p:cNvPr id="192" name="Google Shape;192;p3"/>
          <p:cNvCxnSpPr/>
          <p:nvPr/>
        </p:nvCxnSpPr>
        <p:spPr>
          <a:xfrm flipH="1">
            <a:off x="6915735" y="2040834"/>
            <a:ext cx="1702221" cy="570870"/>
          </a:xfrm>
          <a:prstGeom prst="straightConnector1">
            <a:avLst/>
          </a:prstGeom>
          <a:noFill/>
          <a:ln cap="rnd" cmpd="sng" w="222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38100" rotWithShape="0" dir="5400000" dist="25400">
              <a:srgbClr val="000000">
                <a:alpha val="24705"/>
              </a:srgbClr>
            </a:outerShdw>
          </a:effectLst>
        </p:spPr>
      </p:cxnSp>
      <p:sp>
        <p:nvSpPr>
          <p:cNvPr id="191" name="Google Shape;191;p3"/>
          <p:cNvSpPr txBox="1"/>
          <p:nvPr/>
        </p:nvSpPr>
        <p:spPr>
          <a:xfrm>
            <a:off x="1309061" y="2611704"/>
            <a:ext cx="2425265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Schoolbell"/>
              <a:buAutoNum type="arabicPeriod"/>
            </a:pPr>
            <a:r>
              <a:rPr b="1" lang="it-IT" sz="1800" u="sng">
                <a:solidFill>
                  <a:srgbClr val="0070C0"/>
                </a:solidFill>
                <a:latin typeface="Schoolbell"/>
                <a:ea typeface="Schoolbell"/>
                <a:cs typeface="Schoolbell"/>
                <a:sym typeface="Schoolbell"/>
              </a:rPr>
              <a:t>Refrigerazione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Schoolbell"/>
              <a:buAutoNum type="arabicPeriod"/>
            </a:pPr>
            <a:r>
              <a:rPr b="1" lang="it-IT" sz="1800" u="sng">
                <a:solidFill>
                  <a:srgbClr val="0070C0"/>
                </a:solidFill>
                <a:latin typeface="Schoolbell"/>
                <a:ea typeface="Schoolbell"/>
                <a:cs typeface="Schoolbell"/>
                <a:sym typeface="Schoolbell"/>
              </a:rPr>
              <a:t>Congelamento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Schoolbell"/>
              <a:buAutoNum type="arabicPeriod"/>
            </a:pPr>
            <a:r>
              <a:rPr b="1" lang="it-IT" sz="1800" u="sng">
                <a:solidFill>
                  <a:srgbClr val="0070C0"/>
                </a:solidFill>
                <a:latin typeface="Schoolbell"/>
                <a:ea typeface="Schoolbell"/>
                <a:cs typeface="Schoolbell"/>
                <a:sym typeface="Schoolbell"/>
              </a:rPr>
              <a:t>Surgelazione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chemeClr val="dk1"/>
              </a:solidFill>
              <a:latin typeface="Schoolbell"/>
              <a:ea typeface="Schoolbell"/>
              <a:cs typeface="Schoolbell"/>
              <a:sym typeface="Schoolbell"/>
            </a:endParaRPr>
          </a:p>
        </p:txBody>
      </p:sp>
      <p:sp>
        <p:nvSpPr>
          <p:cNvPr id="193" name="Google Shape;193;p3"/>
          <p:cNvSpPr txBox="1"/>
          <p:nvPr/>
        </p:nvSpPr>
        <p:spPr>
          <a:xfrm>
            <a:off x="5703102" y="2624771"/>
            <a:ext cx="2425266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Schoolbell"/>
              <a:buAutoNum type="arabicPeriod"/>
            </a:pPr>
            <a:r>
              <a:rPr b="1" lang="it-IT" sz="1800" u="sng">
                <a:solidFill>
                  <a:srgbClr val="FF0000"/>
                </a:solidFill>
                <a:latin typeface="Schoolbell"/>
                <a:ea typeface="Schoolbell"/>
                <a:cs typeface="Schoolbell"/>
                <a:sym typeface="Schoolbell"/>
              </a:rPr>
              <a:t>Pastorizzazione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chemeClr val="dk1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Schoolbell"/>
              <a:buAutoNum type="arabicPeriod"/>
            </a:pPr>
            <a:r>
              <a:rPr b="1" lang="it-IT" sz="1800" u="sng">
                <a:solidFill>
                  <a:srgbClr val="FF0000"/>
                </a:solidFill>
                <a:latin typeface="Schoolbell"/>
                <a:ea typeface="Schoolbell"/>
                <a:cs typeface="Schoolbell"/>
                <a:sym typeface="Schoolbell"/>
              </a:rPr>
              <a:t>Sterilizzazione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chemeClr val="dk1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Schoolbell"/>
              <a:buAutoNum type="arabicPeriod"/>
            </a:pPr>
            <a:r>
              <a:rPr b="1" lang="it-IT" sz="1800" u="sng">
                <a:solidFill>
                  <a:srgbClr val="FF0000"/>
                </a:solidFill>
                <a:latin typeface="Schoolbell"/>
                <a:ea typeface="Schoolbell"/>
                <a:cs typeface="Schoolbell"/>
                <a:sym typeface="Schoolbell"/>
              </a:rPr>
              <a:t>Affumicatura</a:t>
            </a:r>
            <a:endParaRPr/>
          </a:p>
        </p:txBody>
      </p:sp>
      <p:pic>
        <p:nvPicPr>
          <p:cNvPr descr="Olaf by Shadow-Unicorn on deviantART | Disegno di elefante, Arte ..." id="194" name="Google Shape;19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20918" y="2599175"/>
            <a:ext cx="921843" cy="14212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occhetti di neve da colorare: esempi e dove trovarli ..." id="195" name="Google Shape;195;p3"/>
          <p:cNvPicPr preferRelativeResize="0"/>
          <p:nvPr/>
        </p:nvPicPr>
        <p:blipFill rotWithShape="1">
          <a:blip r:embed="rId4">
            <a:alphaModFix/>
          </a:blip>
          <a:srcRect b="64672" l="0" r="63052" t="0"/>
          <a:stretch/>
        </p:blipFill>
        <p:spPr>
          <a:xfrm>
            <a:off x="521267" y="2056593"/>
            <a:ext cx="964592" cy="9222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occhetti di neve da colorare: esempi e dove trovarli ..." id="196" name="Google Shape;196;p3"/>
          <p:cNvPicPr preferRelativeResize="0"/>
          <p:nvPr/>
        </p:nvPicPr>
        <p:blipFill rotWithShape="1">
          <a:blip r:embed="rId4">
            <a:alphaModFix/>
          </a:blip>
          <a:srcRect b="64672" l="0" r="63052" t="0"/>
          <a:stretch/>
        </p:blipFill>
        <p:spPr>
          <a:xfrm>
            <a:off x="736797" y="2885660"/>
            <a:ext cx="667920" cy="638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occhetti di neve da colorare: esempi e dove trovarli ..." id="197" name="Google Shape;197;p3"/>
          <p:cNvPicPr preferRelativeResize="0"/>
          <p:nvPr/>
        </p:nvPicPr>
        <p:blipFill rotWithShape="1">
          <a:blip r:embed="rId4">
            <a:alphaModFix/>
          </a:blip>
          <a:srcRect b="64672" l="0" r="63052" t="0"/>
          <a:stretch/>
        </p:blipFill>
        <p:spPr>
          <a:xfrm>
            <a:off x="1263701" y="1870242"/>
            <a:ext cx="843367" cy="8063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🔥 Fuoco Emoji" id="198" name="Google Shape;198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40706" y="3269081"/>
            <a:ext cx="1100787" cy="1100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BQ BBQ Griller Barbecue Grill a base di carne Body neonato a ..." id="199" name="Google Shape;199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692983">
            <a:off x="4429088" y="2762685"/>
            <a:ext cx="1383787" cy="1383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ASSIFICAZIONE DEI CIBI - Come cura la Natura" id="200" name="Google Shape;200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576650" y="5271557"/>
            <a:ext cx="2821676" cy="16553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iringa disegno png » PNG Image" id="201" name="Google Shape;201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1803686">
            <a:off x="2109418" y="5199374"/>
            <a:ext cx="1345401" cy="6727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iringa disegno png » PNG Image" id="202" name="Google Shape;202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854898">
            <a:off x="2169158" y="5926197"/>
            <a:ext cx="1345401" cy="6727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iringa disegno png » PNG Image" id="203" name="Google Shape;203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9433643">
            <a:off x="6243034" y="5192380"/>
            <a:ext cx="1345401" cy="6727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iringa disegno png » PNG Image" id="204" name="Google Shape;204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9488171">
            <a:off x="6445636" y="6032715"/>
            <a:ext cx="1345401" cy="6727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5" name="Google Shape;205;p3"/>
          <p:cNvCxnSpPr/>
          <p:nvPr/>
        </p:nvCxnSpPr>
        <p:spPr>
          <a:xfrm>
            <a:off x="10785789" y="2040834"/>
            <a:ext cx="15553" cy="597331"/>
          </a:xfrm>
          <a:prstGeom prst="straightConnector1">
            <a:avLst/>
          </a:prstGeom>
          <a:noFill/>
          <a:ln cap="rnd" cmpd="sng" w="222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38100" rotWithShape="0" dir="5400000" dist="25400">
              <a:srgbClr val="000000">
                <a:alpha val="24705"/>
              </a:srgbClr>
            </a:outerShdw>
          </a:effectLst>
        </p:spPr>
      </p:cxnSp>
      <p:sp>
        <p:nvSpPr>
          <p:cNvPr id="206" name="Google Shape;206;p3"/>
          <p:cNvSpPr txBox="1"/>
          <p:nvPr/>
        </p:nvSpPr>
        <p:spPr>
          <a:xfrm>
            <a:off x="9427090" y="2638165"/>
            <a:ext cx="2717397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Schoolbell"/>
              <a:buAutoNum type="arabicPeriod"/>
            </a:pPr>
            <a:r>
              <a:rPr b="1" lang="it-IT" sz="1800" u="sng">
                <a:solidFill>
                  <a:srgbClr val="002060"/>
                </a:solidFill>
                <a:latin typeface="Schoolbell"/>
                <a:ea typeface="Schoolbell"/>
                <a:cs typeface="Schoolbell"/>
                <a:sym typeface="Schoolbell"/>
              </a:rPr>
              <a:t>Essiccazione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rgbClr val="002060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rgbClr val="002060"/>
                </a:solidFill>
                <a:latin typeface="Schoolbell"/>
                <a:ea typeface="Schoolbell"/>
                <a:cs typeface="Schoolbell"/>
                <a:sym typeface="Schoolbell"/>
              </a:rPr>
              <a:t>2.   </a:t>
            </a:r>
            <a:r>
              <a:rPr b="1" lang="it-IT" sz="1800" u="sng">
                <a:solidFill>
                  <a:srgbClr val="002060"/>
                </a:solidFill>
                <a:latin typeface="Schoolbell"/>
                <a:ea typeface="Schoolbell"/>
                <a:cs typeface="Schoolbell"/>
                <a:sym typeface="Schoolbell"/>
              </a:rPr>
              <a:t>Liofilizzazione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rgbClr val="002060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rgbClr val="002060"/>
                </a:solidFill>
                <a:latin typeface="Schoolbell"/>
                <a:ea typeface="Schoolbell"/>
                <a:cs typeface="Schoolbell"/>
                <a:sym typeface="Schoolbell"/>
              </a:rPr>
              <a:t>3.   </a:t>
            </a:r>
            <a:r>
              <a:rPr b="1" lang="it-IT" sz="1800" u="sng">
                <a:solidFill>
                  <a:srgbClr val="002060"/>
                </a:solidFill>
                <a:latin typeface="Schoolbell"/>
                <a:ea typeface="Schoolbell"/>
                <a:cs typeface="Schoolbell"/>
                <a:sym typeface="Schoolbell"/>
              </a:rPr>
              <a:t>Concentrazione</a:t>
            </a:r>
            <a:endParaRPr/>
          </a:p>
        </p:txBody>
      </p:sp>
      <p:pic>
        <p:nvPicPr>
          <p:cNvPr descr="Sagome di Goccia d'acqua - Silhouette vettoriali gratis | Creazilla" id="207" name="Google Shape;207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901424">
            <a:off x="8849304" y="2191950"/>
            <a:ext cx="579243" cy="1087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8" name="Google Shape;208;p3"/>
          <p:cNvCxnSpPr/>
          <p:nvPr/>
        </p:nvCxnSpPr>
        <p:spPr>
          <a:xfrm>
            <a:off x="8844264" y="2299178"/>
            <a:ext cx="591370" cy="978236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9" name="Google Shape;209;p3"/>
          <p:cNvCxnSpPr/>
          <p:nvPr/>
        </p:nvCxnSpPr>
        <p:spPr>
          <a:xfrm flipH="1">
            <a:off x="8804859" y="2447501"/>
            <a:ext cx="710990" cy="848505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Sale Disegni Da Colorare - Ultra Coloring Pages" id="210" name="Google Shape;210;p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005291" y="4894672"/>
            <a:ext cx="1963328" cy="1963328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"/>
          <p:cNvSpPr txBox="1"/>
          <p:nvPr/>
        </p:nvSpPr>
        <p:spPr>
          <a:xfrm rot="-2471431">
            <a:off x="8367922" y="5269317"/>
            <a:ext cx="91136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-IT" sz="1600" u="sng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SALE</a:t>
            </a:r>
            <a:endParaRPr/>
          </a:p>
        </p:txBody>
      </p:sp>
      <p:pic>
        <p:nvPicPr>
          <p:cNvPr descr="Free Clip Art, Immagini &amp; Disegni.: icona Olio d'oliva" id="212" name="Google Shape;212;p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0477484" y="5086875"/>
            <a:ext cx="1060912" cy="1840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"/>
          <p:cNvSpPr txBox="1"/>
          <p:nvPr>
            <p:ph type="title"/>
          </p:nvPr>
        </p:nvSpPr>
        <p:spPr>
          <a:xfrm>
            <a:off x="2589212" y="598433"/>
            <a:ext cx="5958440" cy="6966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3240"/>
              <a:buFont typeface="Schoolbell"/>
              <a:buNone/>
            </a:pPr>
            <a:r>
              <a:rPr b="1" lang="it-IT" sz="3240">
                <a:latin typeface="Schoolbell"/>
                <a:ea typeface="Schoolbell"/>
                <a:cs typeface="Schoolbell"/>
                <a:sym typeface="Schoolbell"/>
              </a:rPr>
              <a:t>REFRIGERAZIONE (fisico)</a:t>
            </a:r>
            <a:endParaRPr/>
          </a:p>
        </p:txBody>
      </p:sp>
      <p:sp>
        <p:nvSpPr>
          <p:cNvPr id="218" name="Google Shape;218;p4"/>
          <p:cNvSpPr txBox="1"/>
          <p:nvPr>
            <p:ph idx="1" type="body"/>
          </p:nvPr>
        </p:nvSpPr>
        <p:spPr>
          <a:xfrm>
            <a:off x="1941512" y="17145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it-IT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In cella frigorifera (+5 – 0 °C) 🡪 crescita dei microrganismi rallentata ma non interrotta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it-IT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La durata della conservazione dipenderà poi dal tipo di alimento, dalle sue condizioni di partenza.</a:t>
            </a:r>
            <a:endParaRPr>
              <a:solidFill>
                <a:schemeClr val="dk1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cxnSp>
        <p:nvCxnSpPr>
          <p:cNvPr id="219" name="Google Shape;219;p4"/>
          <p:cNvCxnSpPr/>
          <p:nvPr/>
        </p:nvCxnSpPr>
        <p:spPr>
          <a:xfrm flipH="1">
            <a:off x="3975100" y="2895600"/>
            <a:ext cx="2247900" cy="533400"/>
          </a:xfrm>
          <a:prstGeom prst="straightConnector1">
            <a:avLst/>
          </a:prstGeom>
          <a:noFill/>
          <a:ln cap="rnd" cmpd="sng" w="222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38100" rotWithShape="0" dir="5400000" dist="25400">
              <a:srgbClr val="000000">
                <a:alpha val="24705"/>
              </a:srgbClr>
            </a:outerShdw>
          </a:effectLst>
        </p:spPr>
      </p:cxnSp>
      <p:cxnSp>
        <p:nvCxnSpPr>
          <p:cNvPr id="220" name="Google Shape;220;p4"/>
          <p:cNvCxnSpPr/>
          <p:nvPr/>
        </p:nvCxnSpPr>
        <p:spPr>
          <a:xfrm>
            <a:off x="6223000" y="2895600"/>
            <a:ext cx="2146300" cy="533400"/>
          </a:xfrm>
          <a:prstGeom prst="straightConnector1">
            <a:avLst/>
          </a:prstGeom>
          <a:noFill/>
          <a:ln cap="rnd" cmpd="sng" w="222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38100" rotWithShape="0" dir="5400000" dist="25400">
              <a:srgbClr val="000000">
                <a:alpha val="24705"/>
              </a:srgbClr>
            </a:outerShdw>
          </a:effectLst>
        </p:spPr>
      </p:cxnSp>
      <p:sp>
        <p:nvSpPr>
          <p:cNvPr id="221" name="Google Shape;221;p4"/>
          <p:cNvSpPr txBox="1"/>
          <p:nvPr/>
        </p:nvSpPr>
        <p:spPr>
          <a:xfrm>
            <a:off x="2667794" y="3479045"/>
            <a:ext cx="26146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Facilmente deperibile</a:t>
            </a:r>
            <a:endParaRPr/>
          </a:p>
        </p:txBody>
      </p:sp>
      <p:sp>
        <p:nvSpPr>
          <p:cNvPr id="222" name="Google Shape;222;p4"/>
          <p:cNvSpPr txBox="1"/>
          <p:nvPr/>
        </p:nvSpPr>
        <p:spPr>
          <a:xfrm>
            <a:off x="7061994" y="3479045"/>
            <a:ext cx="26146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Lunga conservazione</a:t>
            </a:r>
            <a:endParaRPr/>
          </a:p>
        </p:txBody>
      </p:sp>
      <p:cxnSp>
        <p:nvCxnSpPr>
          <p:cNvPr id="223" name="Google Shape;223;p4"/>
          <p:cNvCxnSpPr>
            <a:stCxn id="221" idx="2"/>
          </p:cNvCxnSpPr>
          <p:nvPr/>
        </p:nvCxnSpPr>
        <p:spPr>
          <a:xfrm>
            <a:off x="3975100" y="3848377"/>
            <a:ext cx="0" cy="507600"/>
          </a:xfrm>
          <a:prstGeom prst="straightConnector1">
            <a:avLst/>
          </a:prstGeom>
          <a:noFill/>
          <a:ln cap="rnd" cmpd="sng" w="222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38100" rotWithShape="0" dir="5400000" dist="25400">
              <a:srgbClr val="000000">
                <a:alpha val="24705"/>
              </a:srgbClr>
            </a:outerShdw>
          </a:effectLst>
        </p:spPr>
      </p:cxnSp>
      <p:cxnSp>
        <p:nvCxnSpPr>
          <p:cNvPr id="224" name="Google Shape;224;p4"/>
          <p:cNvCxnSpPr/>
          <p:nvPr/>
        </p:nvCxnSpPr>
        <p:spPr>
          <a:xfrm>
            <a:off x="8374856" y="3848376"/>
            <a:ext cx="0" cy="507723"/>
          </a:xfrm>
          <a:prstGeom prst="straightConnector1">
            <a:avLst/>
          </a:prstGeom>
          <a:noFill/>
          <a:ln cap="rnd" cmpd="sng" w="222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38100" rotWithShape="0" dir="5400000" dist="25400">
              <a:srgbClr val="000000">
                <a:alpha val="24705"/>
              </a:srgbClr>
            </a:outerShdw>
          </a:effectLst>
        </p:spPr>
      </p:cxnSp>
      <p:sp>
        <p:nvSpPr>
          <p:cNvPr id="225" name="Google Shape;225;p4"/>
          <p:cNvSpPr txBox="1"/>
          <p:nvPr/>
        </p:nvSpPr>
        <p:spPr>
          <a:xfrm>
            <a:off x="3441700" y="4402266"/>
            <a:ext cx="1066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*Carne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*Pesce</a:t>
            </a:r>
            <a:endParaRPr/>
          </a:p>
        </p:txBody>
      </p:sp>
      <p:pic>
        <p:nvPicPr>
          <p:cNvPr descr="Bistecca Carne (icona da scaricare) | ARCADIACLUB.COM" id="226" name="Google Shape;22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11204">
            <a:off x="1823514" y="4144660"/>
            <a:ext cx="1736183" cy="17361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occhetti di neve da colorare: esempi e dove trovarli ..." id="227" name="Google Shape;227;p4"/>
          <p:cNvPicPr preferRelativeResize="0"/>
          <p:nvPr/>
        </p:nvPicPr>
        <p:blipFill rotWithShape="1">
          <a:blip r:embed="rId4">
            <a:alphaModFix/>
          </a:blip>
          <a:srcRect b="64672" l="0" r="63052" t="0"/>
          <a:stretch/>
        </p:blipFill>
        <p:spPr>
          <a:xfrm>
            <a:off x="8127814" y="206358"/>
            <a:ext cx="1548792" cy="1480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occhetti di neve da colorare: esempi e dove trovarli ..." id="228" name="Google Shape;228;p4"/>
          <p:cNvPicPr preferRelativeResize="0"/>
          <p:nvPr/>
        </p:nvPicPr>
        <p:blipFill rotWithShape="1">
          <a:blip r:embed="rId4">
            <a:alphaModFix/>
          </a:blip>
          <a:srcRect b="64672" l="0" r="63052" t="0"/>
          <a:stretch/>
        </p:blipFill>
        <p:spPr>
          <a:xfrm>
            <a:off x="9454135" y="24507"/>
            <a:ext cx="964592" cy="922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-800432">
            <a:off x="3262805" y="4829942"/>
            <a:ext cx="2304511" cy="1669152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4"/>
          <p:cNvSpPr txBox="1"/>
          <p:nvPr/>
        </p:nvSpPr>
        <p:spPr>
          <a:xfrm>
            <a:off x="7848507" y="4351939"/>
            <a:ext cx="10415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*Frutta</a:t>
            </a:r>
            <a:endParaRPr/>
          </a:p>
        </p:txBody>
      </p:sp>
      <p:cxnSp>
        <p:nvCxnSpPr>
          <p:cNvPr id="231" name="Google Shape;231;p4"/>
          <p:cNvCxnSpPr/>
          <p:nvPr/>
        </p:nvCxnSpPr>
        <p:spPr>
          <a:xfrm flipH="1">
            <a:off x="7552787" y="4721271"/>
            <a:ext cx="851494" cy="351162"/>
          </a:xfrm>
          <a:prstGeom prst="straightConnector1">
            <a:avLst/>
          </a:prstGeom>
          <a:noFill/>
          <a:ln cap="rnd" cmpd="sng" w="222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38100" rotWithShape="0" dir="5400000" dist="25400">
              <a:srgbClr val="000000">
                <a:alpha val="24705"/>
              </a:srgbClr>
            </a:outerShdw>
          </a:effectLst>
        </p:spPr>
      </p:cxnSp>
      <p:cxnSp>
        <p:nvCxnSpPr>
          <p:cNvPr id="232" name="Google Shape;232;p4"/>
          <p:cNvCxnSpPr/>
          <p:nvPr/>
        </p:nvCxnSpPr>
        <p:spPr>
          <a:xfrm>
            <a:off x="8404280" y="4721271"/>
            <a:ext cx="683148" cy="351162"/>
          </a:xfrm>
          <a:prstGeom prst="straightConnector1">
            <a:avLst/>
          </a:prstGeom>
          <a:noFill/>
          <a:ln cap="rnd" cmpd="sng" w="222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38100" rotWithShape="0" dir="5400000" dist="25400">
              <a:srgbClr val="000000">
                <a:alpha val="24705"/>
              </a:srgbClr>
            </a:outerShdw>
          </a:effectLst>
        </p:spPr>
      </p:cxnSp>
      <p:sp>
        <p:nvSpPr>
          <p:cNvPr id="233" name="Google Shape;233;p4"/>
          <p:cNvSpPr txBox="1"/>
          <p:nvPr/>
        </p:nvSpPr>
        <p:spPr>
          <a:xfrm>
            <a:off x="7114637" y="5086443"/>
            <a:ext cx="8763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Mele</a:t>
            </a:r>
            <a:endParaRPr/>
          </a:p>
        </p:txBody>
      </p:sp>
      <p:sp>
        <p:nvSpPr>
          <p:cNvPr id="234" name="Google Shape;234;p4"/>
          <p:cNvSpPr txBox="1"/>
          <p:nvPr/>
        </p:nvSpPr>
        <p:spPr>
          <a:xfrm>
            <a:off x="8890093" y="5086443"/>
            <a:ext cx="93075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Pere</a:t>
            </a:r>
            <a:endParaRPr/>
          </a:p>
        </p:txBody>
      </p:sp>
      <p:pic>
        <p:nvPicPr>
          <p:cNvPr descr="Pin di Marina ♥♥♥ su Frutas | Stampe cucina e Cucine" id="235" name="Google Shape;235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17799" y="5469785"/>
            <a:ext cx="1069975" cy="11498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era Pere Verdi Frutta - Grafica vettoriale gratuita su Pixabay" id="236" name="Google Shape;236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735288" y="5458000"/>
            <a:ext cx="900113" cy="12216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awaii leende ansikte ögon ansikte emoji uttryckssymbol Förkläde ..." id="237" name="Google Shape;237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128923" y="5785894"/>
            <a:ext cx="8477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awaii leende ansikte ögon ansikte emoji uttryckssymbol Förkläde ..." id="238" name="Google Shape;238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787676" y="5877689"/>
            <a:ext cx="847725" cy="84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5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3600"/>
              <a:buFont typeface="Schoolbell"/>
              <a:buNone/>
            </a:pPr>
            <a:r>
              <a:rPr b="1" lang="it-IT">
                <a:latin typeface="Schoolbell"/>
                <a:ea typeface="Schoolbell"/>
                <a:cs typeface="Schoolbell"/>
                <a:sym typeface="Schoolbell"/>
              </a:rPr>
              <a:t>CONGELAMENTO (fisico)</a:t>
            </a:r>
            <a:endParaRPr/>
          </a:p>
        </p:txBody>
      </p:sp>
      <p:sp>
        <p:nvSpPr>
          <p:cNvPr id="244" name="Google Shape;244;p5"/>
          <p:cNvSpPr txBox="1"/>
          <p:nvPr>
            <p:ph idx="1" type="body"/>
          </p:nvPr>
        </p:nvSpPr>
        <p:spPr>
          <a:xfrm>
            <a:off x="2592925" y="17780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it-IT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Usato per grandi pezzi di pesce e di carne destinati all’esportazione</a:t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it-IT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Questi alimenti vengono portati lentamente sotto il punto di gelo e successivamente a una temperatura variabile tra -10° C e -15° C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245" name="Google Shape;245;p5"/>
          <p:cNvCxnSpPr/>
          <p:nvPr/>
        </p:nvCxnSpPr>
        <p:spPr>
          <a:xfrm>
            <a:off x="6362700" y="3619777"/>
            <a:ext cx="0" cy="609323"/>
          </a:xfrm>
          <a:prstGeom prst="straightConnector1">
            <a:avLst/>
          </a:prstGeom>
          <a:noFill/>
          <a:ln cap="rnd" cmpd="sng" w="222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38100" rotWithShape="0" dir="5400000" dist="25400">
              <a:srgbClr val="000000">
                <a:alpha val="24705"/>
              </a:srgbClr>
            </a:outerShdw>
          </a:effectLst>
        </p:spPr>
      </p:cxnSp>
      <p:sp>
        <p:nvSpPr>
          <p:cNvPr id="246" name="Google Shape;246;p5"/>
          <p:cNvSpPr txBox="1"/>
          <p:nvPr/>
        </p:nvSpPr>
        <p:spPr>
          <a:xfrm>
            <a:off x="2592925" y="4306670"/>
            <a:ext cx="945778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L’acqua nei tessuti si trasforma in cristalli di ghiaccio 🡪 interruzione dell’attività di microrganismi</a:t>
            </a:r>
            <a:endParaRPr sz="1800">
              <a:solidFill>
                <a:schemeClr val="dk1"/>
              </a:solidFill>
              <a:latin typeface="Schoolbell"/>
              <a:ea typeface="Schoolbell"/>
              <a:cs typeface="Schoolbell"/>
              <a:sym typeface="Schoolbell"/>
            </a:endParaRPr>
          </a:p>
        </p:txBody>
      </p:sp>
      <p:pic>
        <p:nvPicPr>
          <p:cNvPr descr="Bistecca Carne (icona da scaricare) | ARCADIACLUB.COM" id="247" name="Google Shape;24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97707">
            <a:off x="5019367" y="1871662"/>
            <a:ext cx="1359335" cy="1359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265086">
            <a:off x="6147618" y="1843587"/>
            <a:ext cx="1954283" cy="14154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cteria PNG Transparent Images | PNG All" id="249" name="Google Shape;249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80823" y="4751350"/>
            <a:ext cx="1918252" cy="19182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0" name="Google Shape;250;p5"/>
          <p:cNvCxnSpPr/>
          <p:nvPr/>
        </p:nvCxnSpPr>
        <p:spPr>
          <a:xfrm>
            <a:off x="7680823" y="5014691"/>
            <a:ext cx="1671907" cy="1380905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1" name="Google Shape;251;p5"/>
          <p:cNvCxnSpPr/>
          <p:nvPr/>
        </p:nvCxnSpPr>
        <p:spPr>
          <a:xfrm flipH="1">
            <a:off x="7798556" y="4953001"/>
            <a:ext cx="1436439" cy="1650783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Fiocchetti di neve da colorare: esempi e dove trovarli ..." id="252" name="Google Shape;252;p5"/>
          <p:cNvPicPr preferRelativeResize="0"/>
          <p:nvPr/>
        </p:nvPicPr>
        <p:blipFill rotWithShape="1">
          <a:blip r:embed="rId6">
            <a:alphaModFix/>
          </a:blip>
          <a:srcRect b="64672" l="0" r="63052" t="0"/>
          <a:stretch/>
        </p:blipFill>
        <p:spPr>
          <a:xfrm>
            <a:off x="8639949" y="424713"/>
            <a:ext cx="1548792" cy="1480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occhetti di neve da colorare: esempi e dove trovarli ..." id="253" name="Google Shape;253;p5"/>
          <p:cNvPicPr preferRelativeResize="0"/>
          <p:nvPr/>
        </p:nvPicPr>
        <p:blipFill rotWithShape="1">
          <a:blip r:embed="rId6">
            <a:alphaModFix/>
          </a:blip>
          <a:srcRect b="64672" l="0" r="63052" t="0"/>
          <a:stretch/>
        </p:blipFill>
        <p:spPr>
          <a:xfrm>
            <a:off x="9766269" y="55900"/>
            <a:ext cx="1160133" cy="11092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occhetti di neve da colorare: esempi e dove trovarli ..." id="254" name="Google Shape;254;p5"/>
          <p:cNvPicPr preferRelativeResize="0"/>
          <p:nvPr/>
        </p:nvPicPr>
        <p:blipFill rotWithShape="1">
          <a:blip r:embed="rId6">
            <a:alphaModFix/>
          </a:blip>
          <a:srcRect b="64672" l="0" r="63052" t="0"/>
          <a:stretch/>
        </p:blipFill>
        <p:spPr>
          <a:xfrm>
            <a:off x="3525396" y="4620674"/>
            <a:ext cx="2074110" cy="198311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5" name="Google Shape;255;p5"/>
          <p:cNvCxnSpPr/>
          <p:nvPr/>
        </p:nvCxnSpPr>
        <p:spPr>
          <a:xfrm>
            <a:off x="5599506" y="5705143"/>
            <a:ext cx="2081317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38100" rotWithShape="0" dir="5400000" dist="25400">
              <a:srgbClr val="000000">
                <a:alpha val="24705"/>
              </a:srgbClr>
            </a:outerShdw>
          </a:effectLst>
        </p:spPr>
      </p:cxnSp>
      <p:pic>
        <p:nvPicPr>
          <p:cNvPr descr="Nick Diller Reports Temperature Record Set" id="256" name="Google Shape;256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649580">
            <a:off x="10616614" y="2195915"/>
            <a:ext cx="1162903" cy="1993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6"/>
          <p:cNvSpPr txBox="1"/>
          <p:nvPr>
            <p:ph type="title"/>
          </p:nvPr>
        </p:nvSpPr>
        <p:spPr>
          <a:xfrm>
            <a:off x="2667468" y="624109"/>
            <a:ext cx="5535627" cy="8336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3240"/>
              <a:buFont typeface="Schoolbell"/>
              <a:buNone/>
            </a:pPr>
            <a:r>
              <a:rPr b="1" lang="it-IT" sz="3240">
                <a:latin typeface="Schoolbell"/>
                <a:ea typeface="Schoolbell"/>
                <a:cs typeface="Schoolbell"/>
                <a:sym typeface="Schoolbell"/>
              </a:rPr>
              <a:t>SURGELAZIONE (fisico)</a:t>
            </a:r>
            <a:endParaRPr/>
          </a:p>
        </p:txBody>
      </p:sp>
      <p:sp>
        <p:nvSpPr>
          <p:cNvPr id="262" name="Google Shape;262;p6"/>
          <p:cNvSpPr txBox="1"/>
          <p:nvPr>
            <p:ph idx="1" type="body"/>
          </p:nvPr>
        </p:nvSpPr>
        <p:spPr>
          <a:xfrm>
            <a:off x="1953107" y="1793314"/>
            <a:ext cx="9377502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it-IT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Per alimenti freschi che hanno subito un brusco raffreddamento 🡪 conservati a temperature molto basse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it-IT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Usata soprattutto per il pesce ma poi sfruttata per altri alimenti</a:t>
            </a:r>
            <a:endParaRPr>
              <a:solidFill>
                <a:schemeClr val="dk1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63" name="Google Shape;26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9521" y="2610677"/>
            <a:ext cx="3311526" cy="23058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occhetti di neve da colorare: esempi e dove trovarli ..." id="264" name="Google Shape;264;p6"/>
          <p:cNvPicPr preferRelativeResize="0"/>
          <p:nvPr/>
        </p:nvPicPr>
        <p:blipFill rotWithShape="1">
          <a:blip r:embed="rId4">
            <a:alphaModFix/>
          </a:blip>
          <a:srcRect b="64672" l="0" r="63052" t="0"/>
          <a:stretch/>
        </p:blipFill>
        <p:spPr>
          <a:xfrm>
            <a:off x="7684698" y="176121"/>
            <a:ext cx="1737524" cy="16612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occhetti di neve da colorare: esempi e dove trovarli ..." id="265" name="Google Shape;265;p6"/>
          <p:cNvPicPr preferRelativeResize="0"/>
          <p:nvPr/>
        </p:nvPicPr>
        <p:blipFill rotWithShape="1">
          <a:blip r:embed="rId4">
            <a:alphaModFix/>
          </a:blip>
          <a:srcRect b="64672" l="0" r="63052" t="0"/>
          <a:stretch/>
        </p:blipFill>
        <p:spPr>
          <a:xfrm>
            <a:off x="8980634" y="-23580"/>
            <a:ext cx="1174564" cy="11230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me scongelare i cibi in modo sicuro: 4 METODI! -" id="266" name="Google Shape;26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84698" y="2880263"/>
            <a:ext cx="3766437" cy="24180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7" name="Google Shape;267;p6"/>
          <p:cNvCxnSpPr/>
          <p:nvPr/>
        </p:nvCxnSpPr>
        <p:spPr>
          <a:xfrm flipH="1">
            <a:off x="7105819" y="3884820"/>
            <a:ext cx="1549507" cy="1686116"/>
          </a:xfrm>
          <a:prstGeom prst="straightConnector1">
            <a:avLst/>
          </a:prstGeom>
          <a:noFill/>
          <a:ln cap="rnd" cmpd="sng" w="222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38100" rotWithShape="0" dir="5400000" dist="25400">
              <a:srgbClr val="000000">
                <a:alpha val="24705"/>
              </a:srgbClr>
            </a:outerShdw>
          </a:effectLst>
        </p:spPr>
      </p:cxnSp>
      <p:sp>
        <p:nvSpPr>
          <p:cNvPr id="268" name="Google Shape;268;p6"/>
          <p:cNvSpPr txBox="1"/>
          <p:nvPr/>
        </p:nvSpPr>
        <p:spPr>
          <a:xfrm>
            <a:off x="5118038" y="5570936"/>
            <a:ext cx="398890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Nella foto possiamo scorgere del ghiaccio sulla superficie di queste verdure surgelate</a:t>
            </a:r>
            <a:endParaRPr/>
          </a:p>
        </p:txBody>
      </p:sp>
      <p:pic>
        <p:nvPicPr>
          <p:cNvPr descr="Fiocchetti di neve da colorare: esempi e dove trovarli ..." id="269" name="Google Shape;269;p6"/>
          <p:cNvPicPr preferRelativeResize="0"/>
          <p:nvPr/>
        </p:nvPicPr>
        <p:blipFill rotWithShape="1">
          <a:blip r:embed="rId4">
            <a:alphaModFix/>
          </a:blip>
          <a:srcRect b="64672" l="0" r="63052" t="0"/>
          <a:stretch/>
        </p:blipFill>
        <p:spPr>
          <a:xfrm>
            <a:off x="8393352" y="5570936"/>
            <a:ext cx="1174564" cy="11230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utti di mare | Arbi surgelati" id="270" name="Google Shape;270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984266">
            <a:off x="4045623" y="2851167"/>
            <a:ext cx="3323200" cy="23550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sto Benessere - Surgelati Orogel" id="271" name="Google Shape;271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923333">
            <a:off x="2007658" y="4696225"/>
            <a:ext cx="2782990" cy="2074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7"/>
          <p:cNvSpPr txBox="1"/>
          <p:nvPr>
            <p:ph type="title"/>
          </p:nvPr>
        </p:nvSpPr>
        <p:spPr>
          <a:xfrm>
            <a:off x="1718282" y="626555"/>
            <a:ext cx="7332953" cy="6404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3600"/>
              <a:buFont typeface="Schoolbell"/>
              <a:buNone/>
            </a:pPr>
            <a:r>
              <a:rPr b="1" lang="it-IT">
                <a:latin typeface="Schoolbell"/>
                <a:ea typeface="Schoolbell"/>
                <a:cs typeface="Schoolbell"/>
                <a:sym typeface="Schoolbell"/>
              </a:rPr>
              <a:t>LA CATENA DEL FREDDO</a:t>
            </a:r>
            <a:endParaRPr/>
          </a:p>
        </p:txBody>
      </p:sp>
      <p:sp>
        <p:nvSpPr>
          <p:cNvPr id="277" name="Google Shape;277;p7"/>
          <p:cNvSpPr txBox="1"/>
          <p:nvPr>
            <p:ph idx="1" type="body"/>
          </p:nvPr>
        </p:nvSpPr>
        <p:spPr>
          <a:xfrm>
            <a:off x="1718282" y="1941512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it-IT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Garantire la conservazione di un prodotto congelato, surgelato o refrigerato in appositi spazi freddi al fine di non danneggiarne sapore, colore, odore, forma…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it-IT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ESEMPIO:</a:t>
            </a:r>
            <a:endParaRPr/>
          </a:p>
        </p:txBody>
      </p:sp>
      <p:pic>
        <p:nvPicPr>
          <p:cNvPr descr="Fiocchetti di neve da colorare: esempi e dove trovarli ..." id="278" name="Google Shape;278;p7"/>
          <p:cNvPicPr preferRelativeResize="0"/>
          <p:nvPr/>
        </p:nvPicPr>
        <p:blipFill rotWithShape="1">
          <a:blip r:embed="rId3">
            <a:alphaModFix/>
          </a:blip>
          <a:srcRect b="64672" l="0" r="63052" t="0"/>
          <a:stretch/>
        </p:blipFill>
        <p:spPr>
          <a:xfrm>
            <a:off x="8463953" y="272265"/>
            <a:ext cx="1174564" cy="11230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9" name="Google Shape;279;p7"/>
          <p:cNvCxnSpPr/>
          <p:nvPr/>
        </p:nvCxnSpPr>
        <p:spPr>
          <a:xfrm>
            <a:off x="9638517" y="946777"/>
            <a:ext cx="631918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38100" rotWithShape="0" dir="5400000" dist="25400">
              <a:srgbClr val="000000">
                <a:alpha val="24705"/>
              </a:srgbClr>
            </a:outerShdw>
          </a:effectLst>
        </p:spPr>
      </p:cxnSp>
      <p:pic>
        <p:nvPicPr>
          <p:cNvPr descr="Fiocchetti di neve da colorare: esempi e dove trovarli ..." id="280" name="Google Shape;280;p7"/>
          <p:cNvPicPr preferRelativeResize="0"/>
          <p:nvPr/>
        </p:nvPicPr>
        <p:blipFill rotWithShape="1">
          <a:blip r:embed="rId3">
            <a:alphaModFix/>
          </a:blip>
          <a:srcRect b="64672" l="0" r="63052" t="0"/>
          <a:stretch/>
        </p:blipFill>
        <p:spPr>
          <a:xfrm>
            <a:off x="10225799" y="272265"/>
            <a:ext cx="1174564" cy="112303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7"/>
          <p:cNvSpPr txBox="1"/>
          <p:nvPr/>
        </p:nvSpPr>
        <p:spPr>
          <a:xfrm>
            <a:off x="1616765" y="5989983"/>
            <a:ext cx="279620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Un fattorino addetto alla consegna di gelati</a:t>
            </a:r>
            <a:endParaRPr/>
          </a:p>
        </p:txBody>
      </p:sp>
      <p:pic>
        <p:nvPicPr>
          <p:cNvPr descr="冰淇淋_卡通冰淇淋贩卖车PNG素材-90设计" id="282" name="Google Shape;28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58318" y="3429000"/>
            <a:ext cx="2796209" cy="27962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3" name="Google Shape;283;p7"/>
          <p:cNvCxnSpPr/>
          <p:nvPr/>
        </p:nvCxnSpPr>
        <p:spPr>
          <a:xfrm>
            <a:off x="4354527" y="5141090"/>
            <a:ext cx="631918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38100" rotWithShape="0" dir="5400000" dist="25400">
              <a:srgbClr val="000000">
                <a:alpha val="24705"/>
              </a:srgbClr>
            </a:outerShdw>
          </a:effectLst>
        </p:spPr>
      </p:cxnSp>
      <p:pic>
        <p:nvPicPr>
          <p:cNvPr descr="Mr clipart man in black suit, Picture #1696146 mr clipart man in ..." id="284" name="Google Shape;284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46409" y="3184245"/>
            <a:ext cx="1318467" cy="26703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ettore dei fumetti della donna - Scarica Immagini Vettoriali ..." id="285" name="Google Shape;285;p7"/>
          <p:cNvPicPr preferRelativeResize="0"/>
          <p:nvPr/>
        </p:nvPicPr>
        <p:blipFill rotWithShape="1">
          <a:blip r:embed="rId6">
            <a:alphaModFix/>
          </a:blip>
          <a:srcRect b="50000" l="50000" r="29527" t="0"/>
          <a:stretch/>
        </p:blipFill>
        <p:spPr>
          <a:xfrm>
            <a:off x="6059056" y="2604337"/>
            <a:ext cx="1980326" cy="3385646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7"/>
          <p:cNvSpPr txBox="1"/>
          <p:nvPr/>
        </p:nvSpPr>
        <p:spPr>
          <a:xfrm>
            <a:off x="4927998" y="6094338"/>
            <a:ext cx="32829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Ma se si ferma a parlare…</a:t>
            </a:r>
            <a:endParaRPr/>
          </a:p>
        </p:txBody>
      </p:sp>
      <p:cxnSp>
        <p:nvCxnSpPr>
          <p:cNvPr id="287" name="Google Shape;287;p7"/>
          <p:cNvCxnSpPr/>
          <p:nvPr/>
        </p:nvCxnSpPr>
        <p:spPr>
          <a:xfrm>
            <a:off x="8039382" y="5141090"/>
            <a:ext cx="631918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38100" rotWithShape="0" dir="5400000" dist="25400">
              <a:srgbClr val="000000">
                <a:alpha val="24705"/>
              </a:srgbClr>
            </a:outerShdw>
          </a:effectLst>
        </p:spPr>
      </p:cxnSp>
      <p:pic>
        <p:nvPicPr>
          <p:cNvPr descr="Melting Ice Cream Sticker by Kim Campbell for iOS &amp; Android | GIPHY" id="288" name="Google Shape;288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595583" y="2800039"/>
            <a:ext cx="3211373" cy="3211373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7"/>
          <p:cNvSpPr txBox="1"/>
          <p:nvPr/>
        </p:nvSpPr>
        <p:spPr>
          <a:xfrm>
            <a:off x="9164194" y="5854558"/>
            <a:ext cx="328291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I gelati si sciolgono e la catena del freddo non viene rispettata…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ink, juice, juice box, kids drink icon" id="294" name="Google Shape;294;p8"/>
          <p:cNvPicPr preferRelativeResize="0"/>
          <p:nvPr/>
        </p:nvPicPr>
        <p:blipFill rotWithShape="1">
          <a:blip r:embed="rId3">
            <a:alphaModFix/>
          </a:blip>
          <a:srcRect b="2566" l="24909" r="25578" t="4975"/>
          <a:stretch/>
        </p:blipFill>
        <p:spPr>
          <a:xfrm>
            <a:off x="5694952" y="3233530"/>
            <a:ext cx="1770515" cy="33062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imbolo di latte | Immagini vettoriali gratuiti" id="295" name="Google Shape;29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50514" y="3392709"/>
            <a:ext cx="2853720" cy="3147094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8"/>
          <p:cNvSpPr txBox="1"/>
          <p:nvPr>
            <p:ph type="title"/>
          </p:nvPr>
        </p:nvSpPr>
        <p:spPr>
          <a:xfrm>
            <a:off x="2236125" y="610855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Schoolbell"/>
              <a:buNone/>
            </a:pPr>
            <a:r>
              <a:rPr b="1" lang="it-IT">
                <a:solidFill>
                  <a:srgbClr val="FF0000"/>
                </a:solidFill>
                <a:latin typeface="Schoolbell"/>
                <a:ea typeface="Schoolbell"/>
                <a:cs typeface="Schoolbell"/>
                <a:sym typeface="Schoolbell"/>
              </a:rPr>
              <a:t>PASTORIZZAZIONE (fisico)</a:t>
            </a:r>
            <a:endParaRPr/>
          </a:p>
        </p:txBody>
      </p:sp>
      <p:sp>
        <p:nvSpPr>
          <p:cNvPr id="297" name="Google Shape;297;p8"/>
          <p:cNvSpPr txBox="1"/>
          <p:nvPr>
            <p:ph idx="1" type="body"/>
          </p:nvPr>
        </p:nvSpPr>
        <p:spPr>
          <a:xfrm>
            <a:off x="2149876" y="1728973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it-IT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Usata per liquidi (es. LATTE, SUCCHI, BIRRA ecc.)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it-IT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Il liquido viene fatto passare in una sottile piastra a 70 – 80° C per 15 – 30 sec. 🡪 morte di germi patogeni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it-IT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Il contenuto proteico e vitaminico dell’alimento rimane immutato</a:t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🔥 Fuoco Emoji" id="298" name="Google Shape;298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00267" y="253772"/>
            <a:ext cx="1757533" cy="17575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🔥 Fuoco Emoji" id="299" name="Google Shape;299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40216" y="161564"/>
            <a:ext cx="1187690" cy="118769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8"/>
          <p:cNvSpPr txBox="1"/>
          <p:nvPr/>
        </p:nvSpPr>
        <p:spPr>
          <a:xfrm>
            <a:off x="2217378" y="4781590"/>
            <a:ext cx="98066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-IT" sz="1800" u="sng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MILK</a:t>
            </a:r>
            <a:endParaRPr/>
          </a:p>
        </p:txBody>
      </p:sp>
      <p:pic>
        <p:nvPicPr>
          <p:cNvPr descr="Free Clip Art, Immagini &amp; Disegni.: Icona della Birra." id="301" name="Google Shape;301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1369479">
            <a:off x="10177796" y="3009114"/>
            <a:ext cx="1774960" cy="27047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Clip Art, Immagini &amp; Disegni.: Icona della Birra." id="302" name="Google Shape;302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 rot="808703">
            <a:off x="8343930" y="3905888"/>
            <a:ext cx="1842883" cy="2704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9"/>
          <p:cNvSpPr txBox="1"/>
          <p:nvPr>
            <p:ph type="title"/>
          </p:nvPr>
        </p:nvSpPr>
        <p:spPr>
          <a:xfrm>
            <a:off x="2589211" y="576346"/>
            <a:ext cx="6210231" cy="740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40"/>
              <a:buFont typeface="Schoolbell"/>
              <a:buNone/>
            </a:pPr>
            <a:r>
              <a:rPr b="1" lang="it-IT" sz="3240">
                <a:solidFill>
                  <a:srgbClr val="FF0000"/>
                </a:solidFill>
                <a:latin typeface="Schoolbell"/>
                <a:ea typeface="Schoolbell"/>
                <a:cs typeface="Schoolbell"/>
                <a:sym typeface="Schoolbell"/>
              </a:rPr>
              <a:t>STERILIZZAZIONE (fisico)</a:t>
            </a:r>
            <a:endParaRPr/>
          </a:p>
        </p:txBody>
      </p:sp>
      <p:sp>
        <p:nvSpPr>
          <p:cNvPr id="308" name="Google Shape;308;p9"/>
          <p:cNvSpPr txBox="1"/>
          <p:nvPr>
            <p:ph idx="1" type="body"/>
          </p:nvPr>
        </p:nvSpPr>
        <p:spPr>
          <a:xfrm>
            <a:off x="2589212" y="1540189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it-IT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Usata per frutta, verdura, carne e pesce, alimenti che, se opportunamente sigillati, si conservano per molti mesi</a:t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it-IT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 Si sottopone l’alimento a circa 120 – 150° C per 10 – 15 minuti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it-IT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Distrugge tutti i microrganismi</a:t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Calendario e luoghi delle attività | Il portale di Passo ..." id="309" name="Google Shape;30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894874">
            <a:off x="5534416" y="1897543"/>
            <a:ext cx="1992182" cy="20707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🔥 Fuoco Emoji" id="310" name="Google Shape;31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60670" y="147467"/>
            <a:ext cx="1392722" cy="13927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🔥 Fuoco Emoji" id="311" name="Google Shape;31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45808" y="113584"/>
            <a:ext cx="833194" cy="8331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cteria PNG Transparent Images | PNG All" id="312" name="Google Shape;312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29213" y="4399971"/>
            <a:ext cx="2458029" cy="24580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3" name="Google Shape;313;p9"/>
          <p:cNvCxnSpPr/>
          <p:nvPr/>
        </p:nvCxnSpPr>
        <p:spPr>
          <a:xfrm flipH="1">
            <a:off x="5301492" y="4732459"/>
            <a:ext cx="1902657" cy="1814115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4" name="Google Shape;314;p9"/>
          <p:cNvCxnSpPr/>
          <p:nvPr/>
        </p:nvCxnSpPr>
        <p:spPr>
          <a:xfrm>
            <a:off x="5258022" y="4732459"/>
            <a:ext cx="2202952" cy="1978074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ilo">
  <a:themeElements>
    <a:clrScheme name="Wisp">
      <a:dk1>
        <a:srgbClr val="000000"/>
      </a:dk1>
      <a:lt1>
        <a:srgbClr val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2020-04-06T11:46:43Z</dcterms:created>
  <dc:creator>Sara</dc:creator>
</cp:coreProperties>
</file>