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Indie Flower" panose="020B0604020202020204" charset="0"/>
      <p:regular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Amatic SC" panose="020B0604020202020204" charset="-79"/>
      <p:regular r:id="rId33"/>
      <p:bold r:id="rId34"/>
    </p:embeddedFont>
    <p:embeddedFont>
      <p:font typeface="Teko" panose="020B0604020202020204" charset="0"/>
      <p:regular r:id="rId35"/>
      <p:bold r:id="rId36"/>
    </p:embeddedFont>
    <p:embeddedFont>
      <p:font typeface="Alex Brush" panose="020B0604020202020204" charset="0"/>
      <p:regular r:id="rId37"/>
    </p:embeddedFont>
    <p:embeddedFont>
      <p:font typeface="Algerian" panose="04020705040A02060702" pitchFamily="82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69830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3812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5" name="Google Shape;1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3129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3" name="Google Shape;1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0112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6" name="Google Shape;1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22026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6" name="Google Shape;2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59783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5" name="Google Shape;21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9148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2" name="Google Shape;2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56589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1" name="Google Shape;2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74649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6114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4292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1681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4566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91989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873758a99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873758a99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78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73758a99d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73758a99d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6088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73b82f5b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73b82f5b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074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8162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5010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4293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19178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54058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524000" y="4334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b="1" dirty="0">
                <a:latin typeface="Amatic SC"/>
                <a:ea typeface="Amatic SC"/>
                <a:cs typeface="Amatic SC"/>
                <a:sym typeface="Amatic SC"/>
              </a:rPr>
              <a:t>23 de </a:t>
            </a:r>
            <a:r>
              <a:rPr lang="it-IT" b="1" dirty="0" err="1">
                <a:latin typeface="Amatic SC"/>
                <a:ea typeface="Amatic SC"/>
                <a:cs typeface="Amatic SC"/>
                <a:sym typeface="Amatic SC"/>
              </a:rPr>
              <a:t>abril</a:t>
            </a:r>
            <a:r>
              <a:rPr lang="it-IT" b="1" dirty="0">
                <a:latin typeface="Amatic SC"/>
                <a:ea typeface="Amatic SC"/>
                <a:cs typeface="Amatic SC"/>
                <a:sym typeface="Amatic SC"/>
              </a:rPr>
              <a:t>:  EL DIA INTERNACIONAL DEL LIBRO </a:t>
            </a:r>
            <a:endParaRPr b="1" dirty="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2102177" y="5882326"/>
            <a:ext cx="724589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LEYENDO DESDE CASA …. LEGGENDO DA CASA</a:t>
            </a:r>
            <a:endParaRPr/>
          </a:p>
        </p:txBody>
      </p:sp>
      <p:pic>
        <p:nvPicPr>
          <p:cNvPr id="86" name="Google Shape;86;p13" title="AVANCE ￰ﾟﾔﾔ Celebramos el DￃﾍA DEL LIBRO en confinamiento pero acompaￃﾱados de BUENOS AMIGOS ￰ﾟﾓﾚ TRￃﾁIL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5839" y="2966292"/>
            <a:ext cx="2866418" cy="1612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VANCE  Celebramos el DA DEL LIBRO en confinamiento pero acompaados de BUENOS AMIGOS  TRIL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269" y="433462"/>
            <a:ext cx="487363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D4B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1770375" y="191343"/>
            <a:ext cx="10188600" cy="867900"/>
          </a:xfrm>
          <a:prstGeom prst="rect">
            <a:avLst/>
          </a:prstGeom>
          <a:noFill/>
          <a:ln>
            <a:noFill/>
          </a:ln>
          <a:effectLst>
            <a:outerShdw dist="19050" algn="bl" rotWithShape="0">
              <a:srgbClr val="000000">
                <a:alpha val="46666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it-IT" sz="6700" b="1" i="1">
                <a:solidFill>
                  <a:srgbClr val="DD7E6B"/>
                </a:solidFill>
                <a:latin typeface="Courier New"/>
                <a:ea typeface="Courier New"/>
                <a:cs typeface="Courier New"/>
                <a:sym typeface="Courier New"/>
              </a:rPr>
              <a:t>mi M</a:t>
            </a:r>
            <a:r>
              <a:rPr lang="it-IT" sz="6700" b="1" i="1">
                <a:solidFill>
                  <a:srgbClr val="EA9999"/>
                </a:solidFill>
                <a:latin typeface="Courier New"/>
                <a:ea typeface="Courier New"/>
                <a:cs typeface="Courier New"/>
                <a:sym typeface="Courier New"/>
              </a:rPr>
              <a:t>A</a:t>
            </a:r>
            <a:r>
              <a:rPr lang="it-IT" sz="6700" b="1" i="1">
                <a:solidFill>
                  <a:srgbClr val="F9CB9C"/>
                </a:solidFill>
                <a:latin typeface="Courier New"/>
                <a:ea typeface="Courier New"/>
                <a:cs typeface="Courier New"/>
                <a:sym typeface="Courier New"/>
              </a:rPr>
              <a:t>R</a:t>
            </a:r>
            <a:r>
              <a:rPr lang="it-IT" sz="6700" b="1" i="1">
                <a:solidFill>
                  <a:srgbClr val="FFD966"/>
                </a:solidFill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lang="it-IT" sz="6700" b="1" i="1">
                <a:solidFill>
                  <a:srgbClr val="93C47D"/>
                </a:solidFill>
                <a:latin typeface="Courier New"/>
                <a:ea typeface="Courier New"/>
                <a:cs typeface="Courier New"/>
                <a:sym typeface="Courier New"/>
              </a:rPr>
              <a:t>A</a:t>
            </a:r>
            <a:r>
              <a:rPr lang="it-IT" sz="6700" b="1" i="1">
                <a:solidFill>
                  <a:srgbClr val="76A5AF"/>
                </a:solidFill>
                <a:latin typeface="Courier New"/>
                <a:ea typeface="Courier New"/>
                <a:cs typeface="Courier New"/>
                <a:sym typeface="Courier New"/>
              </a:rPr>
              <a:t>P</a:t>
            </a:r>
            <a:r>
              <a:rPr lang="it-IT" sz="6700" b="1" i="1">
                <a:solidFill>
                  <a:srgbClr val="6D9EEB"/>
                </a:solidFill>
                <a:latin typeface="Courier New"/>
                <a:ea typeface="Courier New"/>
                <a:cs typeface="Courier New"/>
                <a:sym typeface="Courier New"/>
              </a:rPr>
              <a:t>A</a:t>
            </a:r>
            <a:r>
              <a:rPr lang="it-IT" sz="6700" b="1" i="1">
                <a:solidFill>
                  <a:srgbClr val="8E7CC3"/>
                </a:solidFill>
                <a:latin typeface="Courier New"/>
                <a:ea typeface="Courier New"/>
                <a:cs typeface="Courier New"/>
                <a:sym typeface="Courier New"/>
              </a:rPr>
              <a:t>G</a:t>
            </a:r>
            <a:r>
              <a:rPr lang="it-IT" sz="6700" b="1" i="1">
                <a:solidFill>
                  <a:srgbClr val="351C75"/>
                </a:solidFill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lang="it-IT" sz="6700" b="1" i="1">
                <a:solidFill>
                  <a:srgbClr val="A64D79"/>
                </a:solidFill>
                <a:latin typeface="Courier New"/>
                <a:ea typeface="Courier New"/>
                <a:cs typeface="Courier New"/>
                <a:sym typeface="Courier New"/>
              </a:rPr>
              <a:t>N</a:t>
            </a:r>
            <a:r>
              <a:rPr lang="it-IT" sz="6700" b="1" i="1">
                <a:solidFill>
                  <a:srgbClr val="4C1130"/>
                </a:solidFill>
                <a:latin typeface="Courier New"/>
                <a:ea typeface="Courier New"/>
                <a:cs typeface="Courier New"/>
                <a:sym typeface="Courier New"/>
              </a:rPr>
              <a:t>A</a:t>
            </a:r>
            <a:endParaRPr sz="6700" b="1" i="1">
              <a:solidFill>
                <a:srgbClr val="4C113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68" name="Google Shape;168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pic>
        <p:nvPicPr>
          <p:cNvPr id="169" name="Google Shape;16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5770">
            <a:off x="9641075" y="5503984"/>
            <a:ext cx="1302875" cy="867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89982">
            <a:off x="10847000" y="5402964"/>
            <a:ext cx="756051" cy="50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902785">
            <a:off x="10115850" y="5002772"/>
            <a:ext cx="600086" cy="3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84771">
            <a:off x="10796887" y="4723001"/>
            <a:ext cx="368952" cy="24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021258">
            <a:off x="1884131" y="1229725"/>
            <a:ext cx="4211712" cy="561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95785">
            <a:off x="8611587" y="1240684"/>
            <a:ext cx="3361850" cy="186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2"/>
          <p:cNvSpPr txBox="1"/>
          <p:nvPr/>
        </p:nvSpPr>
        <p:spPr>
          <a:xfrm>
            <a:off x="6864675" y="6111620"/>
            <a:ext cx="2653500" cy="655500"/>
          </a:xfrm>
          <a:prstGeom prst="rect">
            <a:avLst/>
          </a:prstGeom>
          <a:noFill/>
          <a:ln>
            <a:noFill/>
          </a:ln>
          <a:effectLst>
            <a:outerShdw dist="19050" algn="bl" rotWithShape="0">
              <a:srgbClr val="000000">
                <a:alpha val="46666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it-IT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ELISA (2^A) </a:t>
            </a: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22" descr="🎈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3666" y="5876500"/>
            <a:ext cx="662240" cy="66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 descr="🎈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04683" y="4367570"/>
            <a:ext cx="662240" cy="66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 descr="🎈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51803" y="4555369"/>
            <a:ext cx="662240" cy="66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 descr="🎈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1734" y="3632074"/>
            <a:ext cx="662240" cy="66224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2"/>
          <p:cNvSpPr txBox="1"/>
          <p:nvPr/>
        </p:nvSpPr>
        <p:spPr>
          <a:xfrm>
            <a:off x="6984973" y="3393706"/>
            <a:ext cx="5246949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Los libros como los amigos deben ser pocos</a:t>
            </a:r>
            <a:endParaRPr sz="3200" b="1" i="0" u="none" strike="noStrike" cap="none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Y bien elegidos</a:t>
            </a:r>
            <a:endParaRPr sz="3200" b="1" i="0" u="none" strike="noStrike" cap="none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I libri come gli amici devono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essere pochi e ben scelti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>
            <a:spLocks noGrp="1"/>
          </p:cNvSpPr>
          <p:nvPr>
            <p:ph type="title"/>
          </p:nvPr>
        </p:nvSpPr>
        <p:spPr>
          <a:xfrm>
            <a:off x="4803575" y="5933475"/>
            <a:ext cx="31776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it-IT" b="1">
                <a:latin typeface="Amatic SC"/>
                <a:ea typeface="Amatic SC"/>
                <a:cs typeface="Amatic SC"/>
                <a:sym typeface="Amatic SC"/>
              </a:rPr>
              <a:t>Caterina, 2^A </a:t>
            </a:r>
            <a:endParaRPr b="1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86" name="Google Shape;186;p23"/>
          <p:cNvSpPr txBox="1">
            <a:spLocks noGrp="1"/>
          </p:cNvSpPr>
          <p:nvPr>
            <p:ph type="body" idx="1"/>
          </p:nvPr>
        </p:nvSpPr>
        <p:spPr>
          <a:xfrm>
            <a:off x="942618" y="435902"/>
            <a:ext cx="3932100" cy="1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 sz="3300" b="1">
                <a:latin typeface="Amatic SC"/>
                <a:ea typeface="Amatic SC"/>
                <a:cs typeface="Amatic SC"/>
                <a:sym typeface="Amatic SC"/>
              </a:rPr>
              <a:t>Cuando crees no tener amigos…</a:t>
            </a:r>
            <a:endParaRPr sz="330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 sz="3300" b="1">
                <a:latin typeface="Amatic SC"/>
                <a:ea typeface="Amatic SC"/>
                <a:cs typeface="Amatic SC"/>
                <a:sym typeface="Amatic SC"/>
              </a:rPr>
              <a:t>pero, luego, miras a tu alrededor y encuentras .. unos libros</a:t>
            </a:r>
            <a:r>
              <a:rPr lang="it-IT" sz="3900" b="1">
                <a:latin typeface="Amatic SC"/>
                <a:ea typeface="Amatic SC"/>
                <a:cs typeface="Amatic SC"/>
                <a:sym typeface="Amatic SC"/>
              </a:rPr>
              <a:t>.</a:t>
            </a:r>
            <a:endParaRPr sz="3900" b="1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87" name="Google Shape;18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7500" y="1462750"/>
            <a:ext cx="2875675" cy="3932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900" y="4591175"/>
            <a:ext cx="2128825" cy="199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29609">
            <a:off x="2427258" y="4955597"/>
            <a:ext cx="466880" cy="45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806482">
            <a:off x="3104942" y="5381263"/>
            <a:ext cx="424448" cy="4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64863">
            <a:off x="2910804" y="4406945"/>
            <a:ext cx="812715" cy="78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89795" y="172725"/>
            <a:ext cx="3047155" cy="659300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3"/>
          <p:cNvSpPr txBox="1"/>
          <p:nvPr/>
        </p:nvSpPr>
        <p:spPr>
          <a:xfrm>
            <a:off x="1306950" y="2760461"/>
            <a:ext cx="2707500" cy="13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-IT" sz="2100" b="0" i="1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Quando credi di non avere amici… </a:t>
            </a:r>
            <a:endParaRPr sz="2100" b="0" i="1" u="none" strike="noStrike" cap="none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-IT" sz="2100" b="0" i="1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però, dopo, ti guardi intorno e trovi dei libri.</a:t>
            </a:r>
            <a:endParaRPr sz="2100" b="0" i="1" u="none" strike="noStrike" cap="none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 txBox="1">
            <a:spLocks noGrp="1"/>
          </p:cNvSpPr>
          <p:nvPr>
            <p:ph type="title"/>
          </p:nvPr>
        </p:nvSpPr>
        <p:spPr>
          <a:xfrm>
            <a:off x="8030984" y="5870575"/>
            <a:ext cx="3932100" cy="6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it-IT" b="1">
                <a:latin typeface="Amatic SC"/>
                <a:ea typeface="Amatic SC"/>
                <a:cs typeface="Amatic SC"/>
                <a:sym typeface="Amatic SC"/>
              </a:rPr>
              <a:t>LETIZIA, 2^A</a:t>
            </a:r>
            <a:endParaRPr b="1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99" name="Google Shape;199;p24"/>
          <p:cNvSpPr>
            <a:spLocks noGrp="1"/>
          </p:cNvSpPr>
          <p:nvPr>
            <p:ph type="pic" idx="2"/>
          </p:nvPr>
        </p:nvSpPr>
        <p:spPr>
          <a:xfrm>
            <a:off x="5576638" y="320450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000000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24"/>
          <p:cNvPicPr preferRelativeResize="0"/>
          <p:nvPr/>
        </p:nvPicPr>
        <p:blipFill rotWithShape="1">
          <a:blip r:embed="rId3">
            <a:alphaModFix/>
          </a:blip>
          <a:srcRect l="9982" t="28948" b="25326"/>
          <a:stretch/>
        </p:blipFill>
        <p:spPr>
          <a:xfrm rot="1113864">
            <a:off x="1582848" y="2811673"/>
            <a:ext cx="8901898" cy="153269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201" name="Google Shape;201;p24"/>
          <p:cNvSpPr/>
          <p:nvPr/>
        </p:nvSpPr>
        <p:spPr>
          <a:xfrm>
            <a:off x="545531" y="239055"/>
            <a:ext cx="60960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Dedico este marcapagina a Ilaria, una amiga mia que me ha </a:t>
            </a:r>
            <a:r>
              <a:rPr lang="it-IT" sz="2800" b="1">
                <a:latin typeface="Amatic SC"/>
                <a:ea typeface="Amatic SC"/>
                <a:cs typeface="Amatic SC"/>
                <a:sym typeface="Amatic SC"/>
              </a:rPr>
              <a:t>RECOMENDADO</a:t>
            </a:r>
            <a:r>
              <a:rPr lang="it-IT" sz="2800" b="1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 muchas lecturas para poderme aceptar como soy</a:t>
            </a:r>
            <a:r>
              <a:rPr lang="it-IT" sz="2800" b="1">
                <a:latin typeface="Amatic SC"/>
                <a:ea typeface="Amatic SC"/>
                <a:cs typeface="Amatic SC"/>
                <a:sym typeface="Amatic SC"/>
              </a:rPr>
              <a:t>…</a:t>
            </a:r>
            <a:r>
              <a:rPr lang="it-IT" sz="24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Indie Flower"/>
                <a:ea typeface="Indie Flower"/>
                <a:cs typeface="Indie Flower"/>
                <a:sym typeface="Indie Flower"/>
              </a:rPr>
              <a:t> </a:t>
            </a:r>
            <a:endParaRPr/>
          </a:p>
        </p:txBody>
      </p:sp>
      <p:pic>
        <p:nvPicPr>
          <p:cNvPr id="202" name="Google Shape;20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407" y="4464996"/>
            <a:ext cx="4675440" cy="192885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4"/>
          <p:cNvSpPr txBox="1"/>
          <p:nvPr/>
        </p:nvSpPr>
        <p:spPr>
          <a:xfrm>
            <a:off x="6641525" y="1353500"/>
            <a:ext cx="48810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>
                <a:latin typeface="Amatic SC"/>
                <a:ea typeface="Amatic SC"/>
                <a:cs typeface="Amatic SC"/>
                <a:sym typeface="Amatic SC"/>
              </a:rPr>
              <a:t>DEDICO QUESTO SEGNALIBRO A UNA CARA AMICA</a:t>
            </a:r>
            <a:endParaRPr sz="23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>
                <a:latin typeface="Amatic SC"/>
                <a:ea typeface="Amatic SC"/>
                <a:cs typeface="Amatic SC"/>
                <a:sym typeface="Amatic SC"/>
              </a:rPr>
              <a:t> CHE MI HA CONSIGLIATO MOLTE LETTURE PER POTERMI ACCETTARE COME SONO ...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>
            <a:spLocks noGrp="1"/>
          </p:cNvSpPr>
          <p:nvPr>
            <p:ph type="title"/>
          </p:nvPr>
        </p:nvSpPr>
        <p:spPr>
          <a:xfrm>
            <a:off x="3751868" y="5948313"/>
            <a:ext cx="3395712" cy="508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it-IT" b="1">
                <a:latin typeface="Amatic SC"/>
                <a:ea typeface="Amatic SC"/>
                <a:cs typeface="Amatic SC"/>
                <a:sym typeface="Amatic SC"/>
              </a:rPr>
              <a:t>ISABELLA, 2^A</a:t>
            </a:r>
            <a:endParaRPr b="1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09" name="Google Shape;209;p25"/>
          <p:cNvSpPr txBox="1">
            <a:spLocks noGrp="1"/>
          </p:cNvSpPr>
          <p:nvPr>
            <p:ph type="body" idx="1"/>
          </p:nvPr>
        </p:nvSpPr>
        <p:spPr>
          <a:xfrm>
            <a:off x="179912" y="400867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300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 sz="3000" b="1">
                <a:latin typeface="Amatic SC"/>
                <a:ea typeface="Amatic SC"/>
                <a:cs typeface="Amatic SC"/>
                <a:sym typeface="Amatic SC"/>
              </a:rPr>
              <a:t>Leer un libro … no se trata de dejar el mundo, sino de entrar al mundo a través de otra entrada</a:t>
            </a:r>
            <a:r>
              <a:rPr lang="it-IT"/>
              <a:t>.</a:t>
            </a:r>
            <a:endParaRPr/>
          </a:p>
        </p:txBody>
      </p:sp>
      <p:pic>
        <p:nvPicPr>
          <p:cNvPr id="210" name="Google Shape;21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2149" y="370230"/>
            <a:ext cx="4895298" cy="367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41303" y="4346065"/>
            <a:ext cx="2932288" cy="219921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5"/>
          <p:cNvSpPr txBox="1"/>
          <p:nvPr/>
        </p:nvSpPr>
        <p:spPr>
          <a:xfrm>
            <a:off x="535021" y="3959157"/>
            <a:ext cx="310694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LEGGERE UN LIBRO NON SIGNIFICA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LASCIARE IL MONDO, MA ACCEDERVI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ATTRAVERSO UN’ALTRA PORTA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 txBox="1">
            <a:spLocks noGrp="1"/>
          </p:cNvSpPr>
          <p:nvPr>
            <p:ph type="title"/>
          </p:nvPr>
        </p:nvSpPr>
        <p:spPr>
          <a:xfrm>
            <a:off x="8132149" y="6174556"/>
            <a:ext cx="2821798" cy="565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it-IT" b="1">
                <a:latin typeface="Amatic SC"/>
                <a:ea typeface="Amatic SC"/>
                <a:cs typeface="Amatic SC"/>
                <a:sym typeface="Amatic SC"/>
              </a:rPr>
              <a:t>Pietro F., 1^A</a:t>
            </a:r>
            <a:endParaRPr b="1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18" name="Google Shape;21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5264" y="362775"/>
            <a:ext cx="7232747" cy="542454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6"/>
          <p:cNvSpPr txBox="1"/>
          <p:nvPr/>
        </p:nvSpPr>
        <p:spPr>
          <a:xfrm>
            <a:off x="671639" y="1674125"/>
            <a:ext cx="2997900" cy="3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4100" b="1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utilizando papel reciclado … </a:t>
            </a:r>
            <a:endParaRPr sz="4100" b="1" i="0" u="none" strike="noStrike" cap="none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>
              <a:latin typeface="Amatic SC"/>
              <a:ea typeface="Amatic SC"/>
              <a:cs typeface="Amatic SC"/>
              <a:sym typeface="Amatic S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>
                <a:latin typeface="Amatic SC"/>
                <a:ea typeface="Amatic SC"/>
                <a:cs typeface="Amatic SC"/>
                <a:sym typeface="Amatic SC"/>
              </a:rPr>
              <a:t>UTILIZZANDO CARTA RECICLATA</a:t>
            </a:r>
            <a:endParaRPr sz="30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08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 txBox="1">
            <a:spLocks noGrp="1"/>
          </p:cNvSpPr>
          <p:nvPr>
            <p:ph type="title"/>
          </p:nvPr>
        </p:nvSpPr>
        <p:spPr>
          <a:xfrm>
            <a:off x="5032022" y="5354426"/>
            <a:ext cx="32037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it-IT"/>
              <a:t> </a:t>
            </a:r>
            <a:r>
              <a:rPr lang="it-IT" b="1">
                <a:latin typeface="Amatic SC"/>
                <a:ea typeface="Amatic SC"/>
                <a:cs typeface="Amatic SC"/>
                <a:sym typeface="Amatic SC"/>
              </a:rPr>
              <a:t>MANUEL, 1^A </a:t>
            </a:r>
            <a:endParaRPr b="1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25" name="Google Shape;225;p27"/>
          <p:cNvSpPr>
            <a:spLocks noGrp="1"/>
          </p:cNvSpPr>
          <p:nvPr>
            <p:ph type="pic" idx="2"/>
          </p:nvPr>
        </p:nvSpPr>
        <p:spPr>
          <a:xfrm>
            <a:off x="5276530" y="5256025"/>
            <a:ext cx="21114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7"/>
          <p:cNvSpPr txBox="1">
            <a:spLocks noGrp="1"/>
          </p:cNvSpPr>
          <p:nvPr>
            <p:ph type="body" idx="1"/>
          </p:nvPr>
        </p:nvSpPr>
        <p:spPr>
          <a:xfrm>
            <a:off x="625498" y="127248"/>
            <a:ext cx="3430200" cy="32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22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 sz="2800">
                <a:latin typeface="Amatic SC"/>
                <a:ea typeface="Amatic SC"/>
                <a:cs typeface="Amatic SC"/>
                <a:sym typeface="Amatic SC"/>
              </a:rPr>
              <a:t>D</a:t>
            </a:r>
            <a:r>
              <a:rPr lang="it-IT" sz="3100" b="1">
                <a:latin typeface="Amatic SC"/>
                <a:ea typeface="Amatic SC"/>
                <a:cs typeface="Amatic SC"/>
                <a:sym typeface="Amatic SC"/>
              </a:rPr>
              <a:t>edico este marcapagina a mi amigo Andrea,</a:t>
            </a:r>
            <a:endParaRPr sz="19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 sz="3100" b="1">
                <a:latin typeface="Amatic SC"/>
                <a:ea typeface="Amatic SC"/>
                <a:cs typeface="Amatic SC"/>
                <a:sym typeface="Amatic SC"/>
              </a:rPr>
              <a:t> companero de juegos y de hermosos momentos pasados juntos.</a:t>
            </a:r>
            <a:endParaRPr sz="310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 sz="3100" b="1">
                <a:latin typeface="Amatic SC"/>
                <a:ea typeface="Amatic SC"/>
                <a:cs typeface="Amatic SC"/>
                <a:sym typeface="Amatic SC"/>
              </a:rPr>
              <a:t> Este marcapagina me recuerda SUS caras divertidas. </a:t>
            </a:r>
            <a:endParaRPr sz="310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310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 sz="3100" b="1">
                <a:latin typeface="Amatic SC"/>
                <a:ea typeface="Amatic SC"/>
                <a:cs typeface="Amatic SC"/>
                <a:sym typeface="Amatic SC"/>
              </a:rPr>
              <a:t>...eres un buen amigo, ANDREA, no por tu apariencia, no por lo que dices, sino por lo que eres.</a:t>
            </a:r>
            <a:r>
              <a:rPr lang="it-IT" sz="2500" b="1"/>
              <a:t> </a:t>
            </a:r>
            <a:endParaRPr sz="2500" b="1"/>
          </a:p>
        </p:txBody>
      </p:sp>
      <p:pic>
        <p:nvPicPr>
          <p:cNvPr id="227" name="Google Shape;227;p27"/>
          <p:cNvPicPr preferRelativeResize="0"/>
          <p:nvPr/>
        </p:nvPicPr>
        <p:blipFill rotWithShape="1">
          <a:blip r:embed="rId3">
            <a:alphaModFix/>
          </a:blip>
          <a:srcRect t="-28193" b="-28177"/>
          <a:stretch/>
        </p:blipFill>
        <p:spPr>
          <a:xfrm rot="-5400000">
            <a:off x="4200695" y="132061"/>
            <a:ext cx="4263100" cy="578802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7"/>
          <p:cNvSpPr txBox="1"/>
          <p:nvPr/>
        </p:nvSpPr>
        <p:spPr>
          <a:xfrm flipH="1">
            <a:off x="8504219" y="807395"/>
            <a:ext cx="3203699" cy="515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DEDICO IL MIO MARCAPAGINA AL MIO GRANDE AMICO ANDREA, COMPAGNO 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DI GIOCHI..QUESTO MARCAPAGINA MI RICORDA IL SUO VISO </a:t>
            </a:r>
            <a:r>
              <a:rPr lang="it-IT" sz="2400">
                <a:latin typeface="Amatic SC"/>
                <a:ea typeface="Amatic SC"/>
                <a:cs typeface="Amatic SC"/>
                <a:sym typeface="Amatic SC"/>
              </a:rPr>
              <a:t>SIMPATICO.</a:t>
            </a:r>
            <a:endParaRPr sz="2400">
              <a:latin typeface="Amatic SC"/>
              <a:ea typeface="Amatic SC"/>
              <a:cs typeface="Amatic SC"/>
              <a:sym typeface="Amatic SC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.</a:t>
            </a:r>
            <a:endParaRPr sz="2400">
              <a:latin typeface="Amatic SC"/>
              <a:ea typeface="Amatic SC"/>
              <a:cs typeface="Amatic SC"/>
              <a:sym typeface="Amatic SC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SEI UN BUON AMICO, ANDREA, </a:t>
            </a:r>
            <a:endParaRPr sz="2400" b="0" i="0" u="none" strike="noStrike" cap="none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 PER CIO’ CHE SEI NON PER APPARENZE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BE5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8"/>
          <p:cNvSpPr txBox="1">
            <a:spLocks noGrp="1"/>
          </p:cNvSpPr>
          <p:nvPr>
            <p:ph type="title"/>
          </p:nvPr>
        </p:nvSpPr>
        <p:spPr>
          <a:xfrm>
            <a:off x="8030075" y="5690682"/>
            <a:ext cx="3312376" cy="724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it-IT" sz="4100">
                <a:solidFill>
                  <a:srgbClr val="03C0F8"/>
                </a:solidFill>
                <a:latin typeface="Comic Sans MS"/>
                <a:ea typeface="Comic Sans MS"/>
                <a:cs typeface="Comic Sans MS"/>
                <a:sym typeface="Comic Sans MS"/>
              </a:rPr>
              <a:t>Camilla,</a:t>
            </a:r>
            <a:r>
              <a:rPr lang="it-IT" sz="2000">
                <a:solidFill>
                  <a:srgbClr val="03C0F8"/>
                </a:solidFill>
                <a:latin typeface="Comic Sans MS"/>
                <a:ea typeface="Comic Sans MS"/>
                <a:cs typeface="Comic Sans MS"/>
                <a:sym typeface="Comic Sans MS"/>
              </a:rPr>
              <a:t>1^A</a:t>
            </a:r>
            <a:endParaRPr sz="2000">
              <a:solidFill>
                <a:srgbClr val="03C0F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34" name="Google Shape;234;p28"/>
          <p:cNvPicPr preferRelativeResize="0"/>
          <p:nvPr/>
        </p:nvPicPr>
        <p:blipFill rotWithShape="1">
          <a:blip r:embed="rId3">
            <a:alphaModFix/>
          </a:blip>
          <a:srcRect l="12303" r="16247" b="9982"/>
          <a:stretch/>
        </p:blipFill>
        <p:spPr>
          <a:xfrm rot="-6009607">
            <a:off x="7283898" y="586459"/>
            <a:ext cx="4509428" cy="426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8"/>
          <p:cNvPicPr preferRelativeResize="0"/>
          <p:nvPr/>
        </p:nvPicPr>
        <p:blipFill rotWithShape="1">
          <a:blip r:embed="rId4">
            <a:alphaModFix/>
          </a:blip>
          <a:srcRect l="13657" r="13656" b="19086"/>
          <a:stretch/>
        </p:blipFill>
        <p:spPr>
          <a:xfrm rot="897010">
            <a:off x="889828" y="2488971"/>
            <a:ext cx="4239532" cy="3539398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8"/>
          <p:cNvSpPr txBox="1"/>
          <p:nvPr/>
        </p:nvSpPr>
        <p:spPr>
          <a:xfrm>
            <a:off x="3311923" y="333156"/>
            <a:ext cx="314541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UNA SONRISA: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ESO ES FELICIDAD!</a:t>
            </a:r>
            <a:endParaRPr/>
          </a:p>
        </p:txBody>
      </p:sp>
      <p:sp>
        <p:nvSpPr>
          <p:cNvPr id="237" name="Google Shape;237;p28"/>
          <p:cNvSpPr txBox="1"/>
          <p:nvPr/>
        </p:nvSpPr>
        <p:spPr>
          <a:xfrm>
            <a:off x="5845115" y="5205732"/>
            <a:ext cx="126459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FELICITA E’ UN SORRISO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9" descr="Addio a Luis Sepúlveda, cinque dei suoi piccoli grandi capolavori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470" y="793440"/>
            <a:ext cx="73152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9"/>
          <p:cNvSpPr txBox="1"/>
          <p:nvPr/>
        </p:nvSpPr>
        <p:spPr>
          <a:xfrm>
            <a:off x="8268511" y="1410511"/>
            <a:ext cx="3103123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b="1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LEE, IMAGINA, </a:t>
            </a:r>
            <a:r>
              <a:rPr lang="it-IT" sz="5100" b="1">
                <a:latin typeface="Amatic SC"/>
                <a:ea typeface="Amatic SC"/>
                <a:cs typeface="Amatic SC"/>
                <a:sym typeface="Amatic SC"/>
              </a:rPr>
              <a:t>SUE</a:t>
            </a:r>
            <a:r>
              <a:rPr lang="it-IT" sz="4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Ñ</a:t>
            </a:r>
            <a:r>
              <a:rPr lang="it-IT" sz="5100" b="1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A</a:t>
            </a:r>
            <a:endParaRPr sz="2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b="1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Y POR SUPUESTO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b="1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SORPRENDETE …</a:t>
            </a:r>
            <a:endParaRPr/>
          </a:p>
        </p:txBody>
      </p:sp>
      <p:sp>
        <p:nvSpPr>
          <p:cNvPr id="244" name="Google Shape;244;p29"/>
          <p:cNvSpPr txBox="1"/>
          <p:nvPr/>
        </p:nvSpPr>
        <p:spPr>
          <a:xfrm>
            <a:off x="7943875" y="4700600"/>
            <a:ext cx="35148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>
                <a:latin typeface="Amatic SC"/>
                <a:ea typeface="Amatic SC"/>
                <a:cs typeface="Amatic SC"/>
                <a:sym typeface="Amatic SC"/>
              </a:rPr>
              <a:t>LEGGI, IMMAGINA, SOGNA</a:t>
            </a:r>
            <a:endParaRPr sz="30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>
                <a:latin typeface="Amatic SC"/>
                <a:ea typeface="Amatic SC"/>
                <a:cs typeface="Amatic SC"/>
                <a:sym typeface="Amatic SC"/>
              </a:rPr>
              <a:t>E NATURALMENTE .. SORPRENDITI ! </a:t>
            </a:r>
            <a:endParaRPr sz="30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0"/>
          <p:cNvSpPr txBox="1">
            <a:spLocks noGrp="1"/>
          </p:cNvSpPr>
          <p:nvPr>
            <p:ph type="title"/>
          </p:nvPr>
        </p:nvSpPr>
        <p:spPr>
          <a:xfrm>
            <a:off x="557225" y="800101"/>
            <a:ext cx="3129000" cy="26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b="1">
                <a:latin typeface="Amatic SC"/>
                <a:ea typeface="Amatic SC"/>
                <a:cs typeface="Amatic SC"/>
                <a:sym typeface="Amatic SC"/>
              </a:rPr>
              <a:t>UN HOGAR SIN LIBROS</a:t>
            </a:r>
            <a:br>
              <a:rPr lang="it-IT" b="1">
                <a:latin typeface="Amatic SC"/>
                <a:ea typeface="Amatic SC"/>
                <a:cs typeface="Amatic SC"/>
                <a:sym typeface="Amatic SC"/>
              </a:rPr>
            </a:br>
            <a:r>
              <a:rPr lang="it-IT" b="1">
                <a:latin typeface="Amatic SC"/>
                <a:ea typeface="Amatic SC"/>
                <a:cs typeface="Amatic SC"/>
                <a:sym typeface="Amatic SC"/>
              </a:rPr>
              <a:t>ES COMO UN </a:t>
            </a:r>
            <a:br>
              <a:rPr lang="it-IT" b="1">
                <a:latin typeface="Amatic SC"/>
                <a:ea typeface="Amatic SC"/>
                <a:cs typeface="Amatic SC"/>
                <a:sym typeface="Amatic SC"/>
              </a:rPr>
            </a:br>
            <a:r>
              <a:rPr lang="it-IT" b="1">
                <a:latin typeface="Amatic SC"/>
                <a:ea typeface="Amatic SC"/>
                <a:cs typeface="Amatic SC"/>
                <a:sym typeface="Amatic SC"/>
              </a:rPr>
              <a:t>CUERPO SIN ALMA</a:t>
            </a:r>
            <a:r>
              <a:rPr lang="it-IT"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/>
          </a:p>
        </p:txBody>
      </p:sp>
      <p:pic>
        <p:nvPicPr>
          <p:cNvPr id="250" name="Google Shape;250;p30" descr="Un ricordo di LUIS SEPULVEDA, il coraggio di volare | Libri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5876" y="1472828"/>
            <a:ext cx="6955277" cy="391234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0"/>
          <p:cNvSpPr txBox="1"/>
          <p:nvPr/>
        </p:nvSpPr>
        <p:spPr>
          <a:xfrm>
            <a:off x="600075" y="4171950"/>
            <a:ext cx="2786100" cy="7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900">
                <a:latin typeface="Amatic SC"/>
                <a:ea typeface="Amatic SC"/>
                <a:cs typeface="Amatic SC"/>
                <a:sym typeface="Amatic SC"/>
              </a:rPr>
              <a:t>UNA CASA SENZA LIBRI</a:t>
            </a:r>
            <a:endParaRPr sz="29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900">
                <a:latin typeface="Amatic SC"/>
                <a:ea typeface="Amatic SC"/>
                <a:cs typeface="Amatic SC"/>
                <a:sym typeface="Amatic SC"/>
              </a:rPr>
              <a:t> E’ COME </a:t>
            </a:r>
            <a:endParaRPr sz="29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900">
                <a:latin typeface="Amatic SC"/>
                <a:ea typeface="Amatic SC"/>
                <a:cs typeface="Amatic SC"/>
                <a:sym typeface="Amatic SC"/>
              </a:rPr>
              <a:t>UN CORPO</a:t>
            </a:r>
            <a:endParaRPr sz="29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900">
                <a:latin typeface="Amatic SC"/>
                <a:ea typeface="Amatic SC"/>
                <a:cs typeface="Amatic SC"/>
                <a:sym typeface="Amatic SC"/>
              </a:rPr>
              <a:t>SENZA ANIMA</a:t>
            </a:r>
            <a:endParaRPr sz="29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1" descr="Le migliori citazioni di : Storia di una gabbianella e del gatto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176" y="2501044"/>
            <a:ext cx="6805417" cy="300892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1"/>
          <p:cNvSpPr txBox="1"/>
          <p:nvPr/>
        </p:nvSpPr>
        <p:spPr>
          <a:xfrm>
            <a:off x="971175" y="776525"/>
            <a:ext cx="10158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800" b="1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Vuela solo el que se atreve a hacerlo</a:t>
            </a:r>
            <a:r>
              <a:rPr lang="it-IT" sz="68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...</a:t>
            </a:r>
            <a:r>
              <a:rPr lang="it-IT" sz="61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sz="6100" b="0" i="0" u="none" strike="noStrike" cap="none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8" name="Google Shape;258;p31"/>
          <p:cNvSpPr txBox="1"/>
          <p:nvPr/>
        </p:nvSpPr>
        <p:spPr>
          <a:xfrm>
            <a:off x="2376141" y="5797124"/>
            <a:ext cx="3724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Vola solo chi osa farlo </a:t>
            </a: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...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1"/>
          <p:cNvSpPr txBox="1"/>
          <p:nvPr/>
        </p:nvSpPr>
        <p:spPr>
          <a:xfrm>
            <a:off x="7939988" y="5980065"/>
            <a:ext cx="40125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…. </a:t>
            </a: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400" b="0" i="0" u="none" strike="noStrike" cap="none">
                <a:solidFill>
                  <a:srgbClr val="000000"/>
                </a:solidFill>
                <a:latin typeface="Teko"/>
                <a:ea typeface="Teko"/>
                <a:cs typeface="Teko"/>
                <a:sym typeface="Teko"/>
              </a:rPr>
              <a:t>HISTORIA DE UNA GAVIOTA Y DEL GATO QUE LE  ENSENO</a:t>
            </a:r>
            <a:r>
              <a:rPr lang="it-IT">
                <a:latin typeface="Teko"/>
                <a:ea typeface="Teko"/>
                <a:cs typeface="Teko"/>
                <a:sym typeface="Teko"/>
              </a:rPr>
              <a:t>’ </a:t>
            </a:r>
            <a:r>
              <a:rPr lang="it-IT" sz="1400" b="0" i="0" u="none" strike="noStrike" cap="none">
                <a:solidFill>
                  <a:srgbClr val="000000"/>
                </a:solidFill>
                <a:latin typeface="Teko"/>
                <a:ea typeface="Teko"/>
                <a:cs typeface="Teko"/>
                <a:sym typeface="Teko"/>
              </a:rPr>
              <a:t>A VOLAR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Teko"/>
              <a:ea typeface="Teko"/>
              <a:cs typeface="Teko"/>
              <a:sym typeface="Tek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eko"/>
                <a:ea typeface="Teko"/>
                <a:cs typeface="Teko"/>
                <a:sym typeface="Teko"/>
              </a:rPr>
              <a:t>da  </a:t>
            </a:r>
            <a:r>
              <a:rPr lang="it-IT" sz="1400" b="0" i="0" u="none" strike="noStrike" cap="none">
                <a:solidFill>
                  <a:srgbClr val="000000"/>
                </a:solidFill>
                <a:latin typeface="Teko"/>
                <a:ea typeface="Teko"/>
                <a:cs typeface="Teko"/>
                <a:sym typeface="Teko"/>
              </a:rPr>
              <a:t>STORIA DI UNA GABB</a:t>
            </a:r>
            <a:r>
              <a:rPr lang="it-IT">
                <a:latin typeface="Teko"/>
                <a:ea typeface="Teko"/>
                <a:cs typeface="Teko"/>
                <a:sym typeface="Teko"/>
              </a:rPr>
              <a:t>I</a:t>
            </a:r>
            <a:r>
              <a:rPr lang="it-IT" sz="1400" b="0" i="0" u="none" strike="noStrike" cap="none">
                <a:solidFill>
                  <a:srgbClr val="000000"/>
                </a:solidFill>
                <a:latin typeface="Teko"/>
                <a:ea typeface="Teko"/>
                <a:cs typeface="Teko"/>
                <a:sym typeface="Teko"/>
              </a:rPr>
              <a:t>ANELLA E DEL GATTO CHE LE INSEGN</a:t>
            </a:r>
            <a:r>
              <a:rPr lang="it-IT">
                <a:latin typeface="Teko"/>
                <a:ea typeface="Teko"/>
                <a:cs typeface="Teko"/>
                <a:sym typeface="Teko"/>
              </a:rPr>
              <a:t>ò </a:t>
            </a:r>
            <a:r>
              <a:rPr lang="it-IT" sz="1400" b="0" i="0" u="none" strike="noStrike" cap="none">
                <a:solidFill>
                  <a:srgbClr val="000000"/>
                </a:solidFill>
                <a:latin typeface="Teko"/>
                <a:ea typeface="Teko"/>
                <a:cs typeface="Teko"/>
                <a:sym typeface="Teko"/>
              </a:rPr>
              <a:t>A VOLARE </a:t>
            </a:r>
            <a:endParaRPr sz="1400" b="0" i="0" u="none" strike="noStrike" cap="none">
              <a:solidFill>
                <a:srgbClr val="000000"/>
              </a:solidFill>
              <a:latin typeface="Teko"/>
              <a:ea typeface="Teko"/>
              <a:cs typeface="Teko"/>
              <a:sym typeface="Tek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4" descr="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6873" y="366249"/>
            <a:ext cx="662240" cy="66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 descr="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795" y="4611957"/>
            <a:ext cx="662240" cy="66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 descr="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4009" y="1254252"/>
            <a:ext cx="662240" cy="66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 descr="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940" y="5350914"/>
            <a:ext cx="662240" cy="66224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/>
          <p:nvPr/>
        </p:nvSpPr>
        <p:spPr>
          <a:xfrm>
            <a:off x="800758" y="656087"/>
            <a:ext cx="10982700" cy="26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EL  23 DE ABRIL ES EL DÍA INTERNACIONAL DEL LIBRO </a:t>
            </a: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222222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HEMOS PREPARADO ALGUNOS </a:t>
            </a:r>
            <a:r>
              <a:rPr lang="it-IT" sz="2800" b="0" i="0" u="sng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MARCAPÁGINAS POR REGALAR A NUESTROS MISMOS O A LOS LECTORES DE LA FAMILIA.</a:t>
            </a:r>
            <a:r>
              <a:rPr lang="it-IT" sz="2800" b="0" i="0" u="none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  </a:t>
            </a:r>
            <a:endParaRPr sz="2800" b="0" i="0" u="none" strike="noStrike" cap="none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Arial"/>
              <a:buNone/>
            </a:pPr>
            <a:r>
              <a:rPr lang="it-IT" sz="2800" b="0" i="1" u="none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PARA ENAMORARNOS DE LOS LIBROS O SÓLO PARA ENAMORARSE🤪🤪🤪♥️.....</a:t>
            </a:r>
            <a:r>
              <a:rPr lang="it-IT" sz="2800" b="0" i="0" u="none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/>
            </a:r>
            <a:br>
              <a:rPr lang="it-IT" sz="2800" b="0" i="0" u="none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</a:br>
            <a:r>
              <a:rPr lang="it-IT" sz="2800" b="0" i="0" u="none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TODOS LOS MARCAPÁGINAS LOS HEMOS REALIZADO CON </a:t>
            </a:r>
            <a:r>
              <a:rPr lang="it-IT" sz="2800" b="0" i="0" u="sng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MATERIALES DE RECICLO</a:t>
            </a:r>
            <a:r>
              <a:rPr lang="it-IT" sz="2800" b="0" i="0" u="none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 QUE TENIAMOS EN CASA. </a:t>
            </a:r>
            <a:r>
              <a:rPr lang="it-IT" sz="2800" b="0" i="0" u="sng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PAPEL, CARTONES, TEJIDOS, </a:t>
            </a:r>
            <a:r>
              <a:rPr lang="it-IT" sz="2800" b="0" i="0" u="none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it-IT" sz="2800" b="0" i="0" u="sng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HILOS..</a:t>
            </a:r>
            <a:r>
              <a:rPr lang="it-IT" sz="2800" b="0" i="0" u="none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 ETC...</a:t>
            </a:r>
            <a:endParaRPr sz="2800" b="0" i="0" u="none" strike="noStrike" cap="none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97" name="Google Shape;97;p14"/>
          <p:cNvSpPr/>
          <p:nvPr/>
        </p:nvSpPr>
        <p:spPr>
          <a:xfrm flipH="1">
            <a:off x="800750" y="3473124"/>
            <a:ext cx="10982829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 FANTASÍA!!!!</a:t>
            </a:r>
            <a:br>
              <a:rPr lang="it-IT" sz="2800" b="0" i="0" u="none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</a:br>
            <a:r>
              <a:rPr lang="it-IT" sz="2800" b="0" i="0" u="sng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ADEMAS </a:t>
            </a:r>
            <a:r>
              <a:rPr lang="it-IT" sz="2800" b="0" i="0" u="none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 HEMOS </a:t>
            </a:r>
            <a:r>
              <a:rPr lang="it-IT" sz="2800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AÑADIDO</a:t>
            </a:r>
            <a:r>
              <a:rPr lang="it-IT" sz="2800" b="0" i="0" u="none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 EN LOS MARCAPÁGINAS LAS PALABRAS POSITIVAS DE ESTE PERIODO…</a:t>
            </a:r>
            <a:r>
              <a:rPr lang="it-IT" sz="2800" b="0" i="0" u="sng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PALABRAS QUE EXPRESAN SENTIMIENTO O TAMBIÉN UNA </a:t>
            </a:r>
            <a:r>
              <a:rPr lang="it-IT" sz="2800" b="1" i="0" u="sng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PEQUEÑA POESIA </a:t>
            </a:r>
            <a:r>
              <a:rPr lang="it-IT" sz="2800" b="0" i="0" u="none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DEDICADA A UN LECTOR ESPECIAL DE NUESTRA  FAMILIA/ O A UN NUESTRO /A AMIGO/A , O......UNA PERSONA QUERIDA ¡!!!!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2400" i="0" u="none" strike="noStrike" cap="none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None/>
            </a:pPr>
            <a:r>
              <a:rPr lang="it-IT" sz="2800" b="1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           </a:t>
            </a:r>
            <a:r>
              <a:rPr lang="it-IT" sz="2800" b="1" i="0" u="none" strike="noStrike" cap="none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FELIZ 23 DE ABRIL, FELIZ DÍA DEL LIBRO A TODOS !! </a:t>
            </a:r>
            <a:endParaRPr sz="3400" i="0" u="none" strike="noStrike" cap="none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98" name="Google Shape;98;p14" descr="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0555" y="6013154"/>
            <a:ext cx="662240" cy="66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 descr="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563" y="629292"/>
            <a:ext cx="662240" cy="66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 descr="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964" y="1159483"/>
            <a:ext cx="662240" cy="66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 descr="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6318" y="1099249"/>
            <a:ext cx="662240" cy="66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 descr="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6163" y="5835368"/>
            <a:ext cx="662240" cy="66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 descr="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557" y="6025438"/>
            <a:ext cx="795911" cy="66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 descr="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2164" y="5069941"/>
            <a:ext cx="662240" cy="662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"/>
          <p:cNvSpPr txBox="1"/>
          <p:nvPr/>
        </p:nvSpPr>
        <p:spPr>
          <a:xfrm>
            <a:off x="1357317" y="92545"/>
            <a:ext cx="9778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>
                <a:latin typeface="Amatic SC"/>
                <a:ea typeface="Amatic SC"/>
                <a:cs typeface="Amatic SC"/>
                <a:sym typeface="Amatic SC"/>
              </a:rPr>
              <a:t>H</a:t>
            </a:r>
            <a:r>
              <a:rPr lang="it-IT" sz="4000" b="1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OMENAJEANDO A MARQUEZ EN EL DIA DE SU ANIVERSARIO DE MUERTE </a:t>
            </a:r>
            <a:endParaRPr sz="4000" b="1" i="0" u="none" strike="noStrike" cap="none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65" name="Google Shape;265;p32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66" name="Google Shape;266;p32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67" name="Google Shape;267;p32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68" name="Google Shape;268;p32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269" name="Google Shape;26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00" y="1853101"/>
            <a:ext cx="5582150" cy="424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2"/>
          <p:cNvSpPr txBox="1"/>
          <p:nvPr/>
        </p:nvSpPr>
        <p:spPr>
          <a:xfrm>
            <a:off x="6923375" y="2170312"/>
            <a:ext cx="4535100" cy="3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4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NON SMETTERE MAI DI SORRIDERE</a:t>
            </a:r>
            <a:endParaRPr sz="4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4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NEANCHE QUANDO SARAI TRISTE</a:t>
            </a:r>
            <a:endParaRPr sz="4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4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PERCHE</a:t>
            </a:r>
            <a:r>
              <a:rPr lang="it-IT" sz="3400">
                <a:latin typeface="Amatic SC"/>
                <a:ea typeface="Amatic SC"/>
                <a:cs typeface="Amatic SC"/>
                <a:sym typeface="Amatic SC"/>
              </a:rPr>
              <a:t>’</a:t>
            </a:r>
            <a:endParaRPr sz="4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4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NON SAI MAI CHI SI PUO’</a:t>
            </a:r>
            <a:endParaRPr sz="4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4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INNAMORARE DEL TUO </a:t>
            </a:r>
            <a:endParaRPr sz="4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4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SORRISO</a:t>
            </a:r>
            <a:endParaRPr sz="4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Gabriel Garcia Marquez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2"/>
          <p:cNvSpPr txBox="1"/>
          <p:nvPr/>
        </p:nvSpPr>
        <p:spPr>
          <a:xfrm>
            <a:off x="2014550" y="800550"/>
            <a:ext cx="93012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>
                <a:latin typeface="Amatic SC"/>
                <a:ea typeface="Amatic SC"/>
                <a:cs typeface="Amatic SC"/>
                <a:sym typeface="Amatic SC"/>
              </a:rPr>
              <a:t>OMAGGIO AL GRANDE SCRITTORE COLOMBIANO GABRIEL GARCIA MARQUEZ NEL GIORNO DEL SUO SESTO ANNIVERSARIO DI MORTE  (17 APRILE 2020) </a:t>
            </a:r>
            <a:endParaRPr sz="22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/>
          <p:cNvSpPr txBox="1"/>
          <p:nvPr/>
        </p:nvSpPr>
        <p:spPr>
          <a:xfrm>
            <a:off x="965250" y="209925"/>
            <a:ext cx="10702800" cy="51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1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IL</a:t>
            </a:r>
            <a:r>
              <a:rPr lang="it-IT" sz="2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CANALE RADIOFONICO SPAGNOLO </a:t>
            </a:r>
            <a:r>
              <a:rPr lang="it-IT" sz="2800" b="1" i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RETROLOGANDO</a:t>
            </a:r>
            <a:r>
              <a:rPr lang="it-IT" sz="2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HA FESTEGGIATO LA SETTIMANA DEL LIBRO CON IL CONTRIBUTO DI SCRITTORI, POETI, ATTORI FAMOSI CHE DALLE LORO CASE IN QUARANTENA HANNO LETTO CIASCUNO UN FRAMMENTO DI UNA SERIE DI RACCONTI , FINO A COMPLETARE IL TESTO INTERO..</a:t>
            </a:r>
            <a:endParaRPr sz="28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IL LORO CONTRIBUTO HA FATTO DA SOTTOFONDO AL NOSTRO LAVORO.</a:t>
            </a:r>
            <a:endParaRPr sz="28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NOI RINGRAZIAMO L</a:t>
            </a:r>
            <a:r>
              <a:rPr lang="it-IT"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UCA GUSSAGO (3^A</a:t>
            </a:r>
            <a:r>
              <a:rPr lang="it-IT" sz="2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) PER IL SUO PREZIOSO CONTRIBUTO NELL’ARRANGIAMENTO TECNICO-MUSICALE DI QUESTO LAVORO E</a:t>
            </a:r>
            <a:r>
              <a:rPr lang="it-IT" sz="29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LE CLASSI 1^A E 2^A</a:t>
            </a:r>
            <a:r>
              <a:rPr lang="it-IT" sz="2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TUTTE PER LE LORO DIAPOSITIVE IN PPT </a:t>
            </a:r>
            <a:endParaRPr sz="900"/>
          </a:p>
        </p:txBody>
      </p:sp>
      <p:pic>
        <p:nvPicPr>
          <p:cNvPr id="277" name="Google Shape;277;p33"/>
          <p:cNvPicPr preferRelativeResize="0"/>
          <p:nvPr/>
        </p:nvPicPr>
        <p:blipFill rotWithShape="1">
          <a:blip r:embed="rId3">
            <a:alphaModFix/>
          </a:blip>
          <a:srcRect l="2910" t="9050" r="2910" b="-3230"/>
          <a:stretch/>
        </p:blipFill>
        <p:spPr>
          <a:xfrm>
            <a:off x="3203650" y="3476625"/>
            <a:ext cx="5784700" cy="316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/>
          <p:nvPr/>
        </p:nvSpPr>
        <p:spPr>
          <a:xfrm>
            <a:off x="1428750" y="1414475"/>
            <a:ext cx="82296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latin typeface="Amatic SC"/>
                <a:ea typeface="Amatic SC"/>
                <a:cs typeface="Amatic SC"/>
                <a:sym typeface="Amatic SC"/>
              </a:rPr>
              <a:t>IL 23 APRILE SI CELEBRA  IL GIORNO INTERNAZIONALE DEL LIBRO</a:t>
            </a:r>
            <a:endParaRPr sz="280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latin typeface="Amatic SC"/>
                <a:ea typeface="Amatic SC"/>
                <a:cs typeface="Amatic SC"/>
                <a:sym typeface="Amatic SC"/>
              </a:rPr>
              <a:t>ABBIAMO PREPARATO ALCUNI SEGNALIBRO DA REGALARE A NOI STESSI O ALCUNI AMICI, COMPONENTI DELLA FAMIGLIA, </a:t>
            </a:r>
            <a:endParaRPr sz="28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latin typeface="Amatic SC"/>
                <a:ea typeface="Amatic SC"/>
                <a:cs typeface="Amatic SC"/>
                <a:sym typeface="Amatic SC"/>
              </a:rPr>
              <a:t>PER INNAMORARCI DEI LIBRI...</a:t>
            </a:r>
            <a:r>
              <a:rPr lang="it-IT" sz="2800" i="1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🤪🤪🤪 </a:t>
            </a:r>
            <a:endParaRPr sz="28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latin typeface="Amatic SC"/>
                <a:ea typeface="Amatic SC"/>
                <a:cs typeface="Amatic SC"/>
                <a:sym typeface="Amatic SC"/>
              </a:rPr>
              <a:t>ABBIAMO UTILIZZATO MATERIALI DI RICICLO CHE AVEVAMO A CASA E </a:t>
            </a:r>
            <a:endParaRPr sz="28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latin typeface="Amatic SC"/>
                <a:ea typeface="Amatic SC"/>
                <a:cs typeface="Amatic SC"/>
                <a:sym typeface="Amatic SC"/>
              </a:rPr>
              <a:t>AGGIUNTO UNA DEDICA, SEMPLICI PAROLE O POESIE DA DEDICARE AD UN LETTORE SPECIALE…</a:t>
            </a:r>
            <a:endParaRPr sz="28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700" b="1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..FELIZ 23 DE ABRIL, FELIZ DÍA DEL LIBRO A TODOS!</a:t>
            </a:r>
            <a:endParaRPr sz="28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10" name="Google Shape;110;p15" descr="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6873" y="366249"/>
            <a:ext cx="662240" cy="66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 descr="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5848" y="1647374"/>
            <a:ext cx="662240" cy="66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 descr="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4698" y="752224"/>
            <a:ext cx="662240" cy="66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 descr="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673" y="1809299"/>
            <a:ext cx="662240" cy="66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 descr="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673" y="5076349"/>
            <a:ext cx="662240" cy="662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/>
          <p:nvPr/>
        </p:nvSpPr>
        <p:spPr>
          <a:xfrm>
            <a:off x="471475" y="385750"/>
            <a:ext cx="4586400" cy="4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>
                <a:latin typeface="Amatic SC"/>
                <a:ea typeface="Amatic SC"/>
                <a:cs typeface="Amatic SC"/>
                <a:sym typeface="Amatic SC"/>
              </a:rPr>
              <a:t>la lectura no transforma  el mundo pero si el pensamiento de los seres humanos que un dia transformaran el mundo …</a:t>
            </a:r>
            <a:r>
              <a:rPr lang="it-IT" sz="3500">
                <a:latin typeface="Amatic SC"/>
                <a:ea typeface="Amatic SC"/>
                <a:cs typeface="Amatic SC"/>
                <a:sym typeface="Amatic SC"/>
              </a:rPr>
              <a:t>.</a:t>
            </a:r>
            <a:endParaRPr sz="35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500">
                <a:latin typeface="Amatic SC"/>
                <a:ea typeface="Amatic SC"/>
                <a:cs typeface="Amatic SC"/>
                <a:sym typeface="Amatic SC"/>
              </a:rPr>
              <a:t>la lettura non trasforma il mondo ma il pensiero degli esseri</a:t>
            </a:r>
            <a:endParaRPr sz="35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500">
                <a:latin typeface="Amatic SC"/>
                <a:ea typeface="Amatic SC"/>
                <a:cs typeface="Amatic SC"/>
                <a:sym typeface="Amatic SC"/>
              </a:rPr>
              <a:t>umani che un giorno cambieranno il mondo ...</a:t>
            </a:r>
            <a:endParaRPr sz="35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20" name="Google Shape;12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9350" y="888399"/>
            <a:ext cx="6343550" cy="50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7" descr="Vola solo chi osa farlo&quot;: il genio anarchico e sognatore di Luis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/>
          <p:nvPr/>
        </p:nvSpPr>
        <p:spPr>
          <a:xfrm>
            <a:off x="284637" y="1151345"/>
            <a:ext cx="500810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>
                <a:latin typeface="Amatic SC"/>
                <a:ea typeface="Amatic SC"/>
                <a:cs typeface="Amatic SC"/>
                <a:sym typeface="Amatic SC"/>
              </a:rPr>
              <a:t>H</a:t>
            </a:r>
            <a:r>
              <a:rPr lang="it-IT" sz="4000" b="1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OMENAJEANDO A LUIS SEPULVEDA </a:t>
            </a:r>
            <a:endParaRPr sz="4000" b="1" i="0" u="none" strike="noStrike" cap="none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7" name="Google Shape;127;p17"/>
          <p:cNvSpPr/>
          <p:nvPr/>
        </p:nvSpPr>
        <p:spPr>
          <a:xfrm>
            <a:off x="9625951" y="5310389"/>
            <a:ext cx="245772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MUERTO DE COVID-19 EL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800100" y="2957525"/>
            <a:ext cx="3771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>
                <a:latin typeface="Amatic SC"/>
                <a:ea typeface="Amatic SC"/>
                <a:cs typeface="Amatic SC"/>
                <a:sym typeface="Amatic SC"/>
              </a:rPr>
              <a:t>OMAGGIO ALLO SCRITTORE  CILENO </a:t>
            </a:r>
            <a:endParaRPr sz="23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>
                <a:latin typeface="Amatic SC"/>
                <a:ea typeface="Amatic SC"/>
                <a:cs typeface="Amatic SC"/>
                <a:sym typeface="Amatic SC"/>
              </a:rPr>
              <a:t>LUIS SEPULVEDA , </a:t>
            </a:r>
            <a:endParaRPr sz="23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>
                <a:latin typeface="Amatic SC"/>
                <a:ea typeface="Amatic SC"/>
                <a:cs typeface="Amatic SC"/>
                <a:sym typeface="Amatic SC"/>
              </a:rPr>
              <a:t>MORTO PER COVID-19 </a:t>
            </a:r>
            <a:endParaRPr sz="23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>
                <a:latin typeface="Amatic SC"/>
                <a:ea typeface="Amatic SC"/>
                <a:cs typeface="Amatic SC"/>
                <a:sym typeface="Amatic SC"/>
              </a:rPr>
              <a:t>IL 16 APRILE 2020</a:t>
            </a:r>
            <a:endParaRPr sz="23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7460" y="556180"/>
            <a:ext cx="3309554" cy="588365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 txBox="1"/>
          <p:nvPr/>
        </p:nvSpPr>
        <p:spPr>
          <a:xfrm>
            <a:off x="632227" y="322484"/>
            <a:ext cx="3978684" cy="4462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1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EL QUE LEE MUCHO Y </a:t>
            </a: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1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ANDA MUCHO, </a:t>
            </a: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1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VE MUCHO Y </a:t>
            </a: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1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SABE MUCHO ..</a:t>
            </a: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rgbClr val="000000"/>
              </a:solidFill>
              <a:latin typeface="Algerian"/>
              <a:ea typeface="Algerian"/>
              <a:cs typeface="Algerian"/>
              <a:sym typeface="Algeri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Algerian"/>
                <a:ea typeface="Algerian"/>
                <a:cs typeface="Algerian"/>
                <a:sym typeface="Algerian"/>
              </a:rPr>
              <a:t>M. CERVANTES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8"/>
          <p:cNvSpPr txBox="1"/>
          <p:nvPr/>
        </p:nvSpPr>
        <p:spPr>
          <a:xfrm>
            <a:off x="310935" y="4911703"/>
            <a:ext cx="5269391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Colui che legge e viagga molto,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vede e conosce molto</a:t>
            </a:r>
            <a:r>
              <a:rPr lang="it-IT" sz="24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..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>
            <a:spLocks noGrp="1"/>
          </p:cNvSpPr>
          <p:nvPr>
            <p:ph type="title"/>
          </p:nvPr>
        </p:nvSpPr>
        <p:spPr>
          <a:xfrm>
            <a:off x="7775452" y="5756422"/>
            <a:ext cx="39321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it-IT"/>
              <a:t> </a:t>
            </a:r>
            <a:r>
              <a:rPr lang="it-IT" b="1">
                <a:latin typeface="Amatic SC"/>
                <a:ea typeface="Amatic SC"/>
                <a:cs typeface="Amatic SC"/>
                <a:sym typeface="Amatic SC"/>
              </a:rPr>
              <a:t>Asia, 2^A </a:t>
            </a:r>
            <a:endParaRPr b="1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1" name="Google Shape;141;p19"/>
          <p:cNvSpPr>
            <a:spLocks noGrp="1"/>
          </p:cNvSpPr>
          <p:nvPr>
            <p:ph type="pic" idx="2"/>
          </p:nvPr>
        </p:nvSpPr>
        <p:spPr>
          <a:xfrm>
            <a:off x="5868963" y="0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9"/>
          <p:cNvSpPr txBox="1">
            <a:spLocks noGrp="1"/>
          </p:cNvSpPr>
          <p:nvPr>
            <p:ph type="body" idx="1"/>
          </p:nvPr>
        </p:nvSpPr>
        <p:spPr>
          <a:xfrm>
            <a:off x="154830" y="402026"/>
            <a:ext cx="49356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4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 sz="5400" b="1">
                <a:latin typeface="Amatic SC"/>
                <a:ea typeface="Amatic SC"/>
                <a:cs typeface="Amatic SC"/>
                <a:sym typeface="Amatic SC"/>
              </a:rPr>
              <a:t>SIN LOCURA NO HAY FELICIDAD.. </a:t>
            </a:r>
            <a:endParaRPr sz="5400" b="1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43" name="Google Shape;143;p19"/>
          <p:cNvPicPr preferRelativeResize="0"/>
          <p:nvPr/>
        </p:nvPicPr>
        <p:blipFill rotWithShape="1">
          <a:blip r:embed="rId3">
            <a:alphaModFix/>
          </a:blip>
          <a:srcRect l="17656" t="18504" r="8927" b="18510"/>
          <a:stretch/>
        </p:blipFill>
        <p:spPr>
          <a:xfrm rot="5400000">
            <a:off x="4208122" y="366451"/>
            <a:ext cx="2543148" cy="2908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 rotWithShape="1">
          <a:blip r:embed="rId4">
            <a:alphaModFix/>
          </a:blip>
          <a:srcRect t="21875" b="21874"/>
          <a:stretch/>
        </p:blipFill>
        <p:spPr>
          <a:xfrm>
            <a:off x="484448" y="3765490"/>
            <a:ext cx="3868302" cy="2901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 rotWithShape="1">
          <a:blip r:embed="rId5">
            <a:alphaModFix/>
          </a:blip>
          <a:srcRect t="49503" b="13725"/>
          <a:stretch/>
        </p:blipFill>
        <p:spPr>
          <a:xfrm rot="10800000">
            <a:off x="4764622" y="3446890"/>
            <a:ext cx="5859129" cy="159207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 txBox="1"/>
          <p:nvPr/>
        </p:nvSpPr>
        <p:spPr>
          <a:xfrm>
            <a:off x="7378550" y="1869026"/>
            <a:ext cx="4725900" cy="7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9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SENZA PAZZIA NON ESISTE FELICITA</a:t>
            </a:r>
            <a:r>
              <a:rPr lang="it-IT" sz="4400" b="0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’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10631257" y="5614220"/>
            <a:ext cx="1108459" cy="72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it-IT" sz="2900">
                <a:solidFill>
                  <a:srgbClr val="4A86E8"/>
                </a:solidFill>
                <a:latin typeface="Amatic SC"/>
                <a:ea typeface="Amatic SC"/>
                <a:cs typeface="Amatic SC"/>
                <a:sym typeface="Amatic SC"/>
              </a:rPr>
              <a:t>Sofia C, clase 1^A</a:t>
            </a:r>
            <a:r>
              <a:rPr lang="it-IT" sz="6500">
                <a:solidFill>
                  <a:srgbClr val="4A86E8"/>
                </a:solidFill>
                <a:latin typeface="Alex Brush"/>
                <a:ea typeface="Alex Brush"/>
                <a:cs typeface="Alex Brush"/>
                <a:sym typeface="Alex Brush"/>
              </a:rPr>
              <a:t>.</a:t>
            </a:r>
            <a:endParaRPr sz="6500">
              <a:solidFill>
                <a:srgbClr val="4A86E8"/>
              </a:solidFill>
              <a:latin typeface="Alex Brush"/>
              <a:ea typeface="Alex Brush"/>
              <a:cs typeface="Alex Brush"/>
              <a:sym typeface="Alex Brush"/>
            </a:endParaRPr>
          </a:p>
        </p:txBody>
      </p:sp>
      <p:sp>
        <p:nvSpPr>
          <p:cNvPr id="152" name="Google Shape;152;p20"/>
          <p:cNvSpPr txBox="1">
            <a:spLocks noGrp="1"/>
          </p:cNvSpPr>
          <p:nvPr>
            <p:ph type="body" idx="1"/>
          </p:nvPr>
        </p:nvSpPr>
        <p:spPr>
          <a:xfrm>
            <a:off x="250067" y="737419"/>
            <a:ext cx="4194114" cy="498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it-IT" sz="3200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“</a:t>
            </a:r>
            <a:r>
              <a:rPr lang="it-IT" sz="2800" b="1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Uno no reconoce los momentos realmente importantes en su vida hasta CUANDO es demasiado tarde.”</a:t>
            </a:r>
            <a:endParaRPr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8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8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it-IT" sz="3000">
                <a:solidFill>
                  <a:srgbClr val="4A86E8"/>
                </a:solidFill>
                <a:latin typeface="Amatic SC"/>
                <a:ea typeface="Amatic SC"/>
                <a:cs typeface="Amatic SC"/>
                <a:sym typeface="Amatic SC"/>
              </a:rPr>
              <a:t>Agatha Christie</a:t>
            </a:r>
            <a:endParaRPr sz="2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800">
              <a:solidFill>
                <a:srgbClr val="4A86E8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800">
              <a:solidFill>
                <a:srgbClr val="4A86E8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800">
              <a:solidFill>
                <a:srgbClr val="4A86E8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800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Uno si accorge dei momenti veramente importanti della sua vita SOLO QUANDO  è troppo tardi.. </a:t>
            </a:r>
            <a:endParaRPr sz="28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53" name="Google Shape;153;p20"/>
          <p:cNvPicPr preferRelativeResize="0"/>
          <p:nvPr/>
        </p:nvPicPr>
        <p:blipFill rotWithShape="1">
          <a:blip r:embed="rId3">
            <a:alphaModFix/>
          </a:blip>
          <a:srcRect l="16729" t="13811" r="17223" b="18043"/>
          <a:stretch/>
        </p:blipFill>
        <p:spPr>
          <a:xfrm rot="10800000">
            <a:off x="4873667" y="2764853"/>
            <a:ext cx="5082227" cy="393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 rotWithShape="1">
          <a:blip r:embed="rId4">
            <a:alphaModFix/>
          </a:blip>
          <a:srcRect l="2752"/>
          <a:stretch/>
        </p:blipFill>
        <p:spPr>
          <a:xfrm rot="10800000">
            <a:off x="7542994" y="160271"/>
            <a:ext cx="4068851" cy="313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 txBox="1">
            <a:spLocks noGrp="1"/>
          </p:cNvSpPr>
          <p:nvPr>
            <p:ph type="title"/>
          </p:nvPr>
        </p:nvSpPr>
        <p:spPr>
          <a:xfrm>
            <a:off x="6750450" y="97050"/>
            <a:ext cx="3932100" cy="9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it-IT" b="1">
                <a:solidFill>
                  <a:srgbClr val="00FFFF"/>
                </a:solidFill>
              </a:rPr>
              <a:t>A MI ABUELO</a:t>
            </a:r>
            <a:br>
              <a:rPr lang="it-IT" b="1">
                <a:solidFill>
                  <a:srgbClr val="00FFFF"/>
                </a:solidFill>
              </a:rPr>
            </a:br>
            <a:r>
              <a:rPr lang="it-IT" sz="1800" b="1">
                <a:solidFill>
                  <a:srgbClr val="00FFFF"/>
                </a:solidFill>
              </a:rPr>
              <a:t>a mio nonno</a:t>
            </a:r>
            <a:endParaRPr sz="1800" b="1">
              <a:solidFill>
                <a:srgbClr val="00FFFF"/>
              </a:solidFill>
            </a:endParaRPr>
          </a:p>
        </p:txBody>
      </p:sp>
      <p:sp>
        <p:nvSpPr>
          <p:cNvPr id="160" name="Google Shape;160;p21"/>
          <p:cNvSpPr>
            <a:spLocks noGrp="1"/>
          </p:cNvSpPr>
          <p:nvPr>
            <p:ph type="pic" idx="2"/>
          </p:nvPr>
        </p:nvSpPr>
        <p:spPr>
          <a:xfrm>
            <a:off x="7763775" y="3671625"/>
            <a:ext cx="31692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1"/>
          <p:cNvSpPr txBox="1">
            <a:spLocks noGrp="1"/>
          </p:cNvSpPr>
          <p:nvPr>
            <p:ph type="body" idx="1"/>
          </p:nvPr>
        </p:nvSpPr>
        <p:spPr>
          <a:xfrm>
            <a:off x="546575" y="9705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 sz="2700" b="1">
                <a:latin typeface="Amatic SC"/>
                <a:ea typeface="Amatic SC"/>
                <a:cs typeface="Amatic SC"/>
                <a:sym typeface="Amatic SC"/>
              </a:rPr>
              <a:t>T</a:t>
            </a:r>
            <a:r>
              <a:rPr lang="it-IT" sz="3000" b="1">
                <a:latin typeface="Amatic SC"/>
                <a:ea typeface="Amatic SC"/>
                <a:cs typeface="Amatic SC"/>
                <a:sym typeface="Amatic SC"/>
              </a:rPr>
              <a:t>e deseo en salud</a:t>
            </a:r>
            <a:endParaRPr sz="300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 sz="3000" b="1">
                <a:latin typeface="Amatic SC"/>
                <a:ea typeface="Amatic SC"/>
                <a:cs typeface="Amatic SC"/>
                <a:sym typeface="Amatic SC"/>
              </a:rPr>
              <a:t> y espero volver a verte pronto.</a:t>
            </a:r>
            <a:endParaRPr sz="300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300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 sz="3000" b="1">
                <a:latin typeface="Amatic SC"/>
                <a:ea typeface="Amatic SC"/>
                <a:cs typeface="Amatic SC"/>
                <a:sym typeface="Amatic SC"/>
              </a:rPr>
              <a:t>yo estoy bien y soy feliz aunque  te echo de menos.</a:t>
            </a:r>
            <a:endParaRPr sz="300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 sz="3000" b="1">
                <a:latin typeface="Amatic SC"/>
                <a:ea typeface="Amatic SC"/>
                <a:cs typeface="Amatic SC"/>
                <a:sym typeface="Amatic SC"/>
              </a:rPr>
              <a:t>un abrazo.. </a:t>
            </a:r>
            <a:endParaRPr sz="300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 sz="3000" b="1">
                <a:latin typeface="Amatic SC"/>
                <a:ea typeface="Amatic SC"/>
                <a:cs typeface="Amatic SC"/>
                <a:sym typeface="Amatic SC"/>
              </a:rPr>
              <a:t>                          tu nieto NICOLAS</a:t>
            </a: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270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270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270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 sz="2800">
                <a:latin typeface="Amatic SC"/>
                <a:ea typeface="Amatic SC"/>
                <a:cs typeface="Amatic SC"/>
                <a:sym typeface="Amatic SC"/>
              </a:rPr>
              <a:t>mi auguro tu stia bene, nonno,  spero di vederti presto.</a:t>
            </a:r>
            <a:endParaRPr sz="28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 sz="2800">
                <a:latin typeface="Amatic SC"/>
                <a:ea typeface="Amatic SC"/>
                <a:cs typeface="Amatic SC"/>
                <a:sym typeface="Amatic SC"/>
              </a:rPr>
              <a:t>io sto bene ma mi manchi tanto...</a:t>
            </a:r>
            <a:endParaRPr sz="28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28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 sz="2800">
                <a:latin typeface="Amatic SC"/>
                <a:ea typeface="Amatic SC"/>
                <a:cs typeface="Amatic SC"/>
                <a:sym typeface="Amatic SC"/>
              </a:rPr>
              <a:t>tuo nipote Nicolas (2^A)</a:t>
            </a:r>
            <a:endParaRPr sz="28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62" name="Google Shape;16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7363" y="1404984"/>
            <a:ext cx="6454300" cy="484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820</Words>
  <Application>Microsoft Office PowerPoint</Application>
  <PresentationFormat>Widescreen</PresentationFormat>
  <Paragraphs>148</Paragraphs>
  <Slides>21</Slides>
  <Notes>21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1" baseType="lpstr">
      <vt:lpstr>Calibri</vt:lpstr>
      <vt:lpstr>Courier New</vt:lpstr>
      <vt:lpstr>Indie Flower</vt:lpstr>
      <vt:lpstr>Comic Sans MS</vt:lpstr>
      <vt:lpstr>Amatic SC</vt:lpstr>
      <vt:lpstr>Teko</vt:lpstr>
      <vt:lpstr>Alex Brush</vt:lpstr>
      <vt:lpstr>Arial</vt:lpstr>
      <vt:lpstr>Algerian</vt:lpstr>
      <vt:lpstr>Tema di Office</vt:lpstr>
      <vt:lpstr>23 de abril:  EL DIA INTERNACIONAL DEL LIBRO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Asia, 2^A </vt:lpstr>
      <vt:lpstr>Sofia C, clase 1^A.</vt:lpstr>
      <vt:lpstr>A MI ABUELO a mio nonno</vt:lpstr>
      <vt:lpstr>mi MARCAPAGINA</vt:lpstr>
      <vt:lpstr>Caterina, 2^A </vt:lpstr>
      <vt:lpstr>LETIZIA, 2^A</vt:lpstr>
      <vt:lpstr>ISABELLA, 2^A</vt:lpstr>
      <vt:lpstr>Pietro F., 1^A</vt:lpstr>
      <vt:lpstr> MANUEL, 1^A </vt:lpstr>
      <vt:lpstr>Camilla,1^A</vt:lpstr>
      <vt:lpstr>Presentazione standard di PowerPoint</vt:lpstr>
      <vt:lpstr>UN HOGAR SIN LIBROS ES COMO UN  CUERPO SIN ALMA 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23 de abril:  EL DIA INTERNACIONAL DEL LIBRO </dc:title>
  <dc:creator>Maria Teresa Catti</dc:creator>
  <cp:lastModifiedBy>Ugo Gelmi</cp:lastModifiedBy>
  <cp:revision>8</cp:revision>
  <dcterms:modified xsi:type="dcterms:W3CDTF">2020-05-28T13:37:26Z</dcterms:modified>
</cp:coreProperties>
</file>